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6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4"/>
    <p:sldMasterId id="2147483752" r:id="rId5"/>
    <p:sldMasterId id="2147483770" r:id="rId6"/>
    <p:sldMasterId id="2147483767" r:id="rId7"/>
    <p:sldMasterId id="2147483660" r:id="rId8"/>
    <p:sldMasterId id="2147483832" r:id="rId9"/>
    <p:sldMasterId id="2147483837" r:id="rId10"/>
    <p:sldMasterId id="2147483846" r:id="rId11"/>
    <p:sldMasterId id="2147483869" r:id="rId12"/>
  </p:sldMasterIdLst>
  <p:notesMasterIdLst>
    <p:notesMasterId r:id="rId47"/>
  </p:notesMasterIdLst>
  <p:sldIdLst>
    <p:sldId id="266" r:id="rId13"/>
    <p:sldId id="2880" r:id="rId14"/>
    <p:sldId id="458" r:id="rId15"/>
    <p:sldId id="1239" r:id="rId16"/>
    <p:sldId id="260" r:id="rId17"/>
    <p:sldId id="261" r:id="rId18"/>
    <p:sldId id="2915" r:id="rId19"/>
    <p:sldId id="265" r:id="rId20"/>
    <p:sldId id="2916" r:id="rId21"/>
    <p:sldId id="267" r:id="rId22"/>
    <p:sldId id="268" r:id="rId23"/>
    <p:sldId id="269" r:id="rId24"/>
    <p:sldId id="270" r:id="rId25"/>
    <p:sldId id="271" r:id="rId26"/>
    <p:sldId id="272" r:id="rId27"/>
    <p:sldId id="2910" r:id="rId28"/>
    <p:sldId id="275" r:id="rId29"/>
    <p:sldId id="284" r:id="rId30"/>
    <p:sldId id="2909" r:id="rId31"/>
    <p:sldId id="2913" r:id="rId32"/>
    <p:sldId id="2912" r:id="rId33"/>
    <p:sldId id="262" r:id="rId34"/>
    <p:sldId id="264" r:id="rId35"/>
    <p:sldId id="286" r:id="rId36"/>
    <p:sldId id="2914" r:id="rId37"/>
    <p:sldId id="277" r:id="rId38"/>
    <p:sldId id="278" r:id="rId39"/>
    <p:sldId id="279" r:id="rId40"/>
    <p:sldId id="280" r:id="rId41"/>
    <p:sldId id="281" r:id="rId42"/>
    <p:sldId id="2917" r:id="rId43"/>
    <p:sldId id="2881" r:id="rId44"/>
    <p:sldId id="294" r:id="rId45"/>
    <p:sldId id="282" r:id="rId46"/>
  </p:sldIdLst>
  <p:sldSz cx="9144000" cy="51482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4154"/>
    <a:srgbClr val="F3BD51"/>
    <a:srgbClr val="59B6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6259"/>
  </p:normalViewPr>
  <p:slideViewPr>
    <p:cSldViewPr snapToGrid="0">
      <p:cViewPr varScale="1">
        <p:scale>
          <a:sx n="79" d="100"/>
          <a:sy n="79" d="100"/>
        </p:scale>
        <p:origin x="5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Inter" panose="02000503000000020004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Inter" panose="02000503000000020004"/>
              </a:defRPr>
            </a:lvl1pPr>
          </a:lstStyle>
          <a:p>
            <a:fld id="{9D63B1A6-C5AC-41AC-8078-FF19F1FA6FD1}" type="datetimeFigureOut">
              <a:rPr lang="en-US" smtClean="0"/>
              <a:pPr/>
              <a:t>2/3/2026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Inter" panose="02000503000000020004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Inter" panose="02000503000000020004"/>
              </a:defRPr>
            </a:lvl1pPr>
          </a:lstStyle>
          <a:p>
            <a:fld id="{387B7E92-8BD1-465A-8832-B2313DF50B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33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Inter" panose="02000503000000020004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Inter" panose="02000503000000020004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Inter" panose="02000503000000020004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Inter" panose="02000503000000020004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Inter" panose="02000503000000020004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5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18FCDD-67F4-43F2-9CDF-4968C1C391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strict Pro Book" panose="02000506040000020004" pitchFamily="50" charset="0"/>
                <a:ea typeface="+mn-ea"/>
                <a:cs typeface="+mn-cs"/>
              </a:rPr>
              <a:pPr marL="0" marR="0" lvl="0" indent="0" algn="r" defTabSz="4658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strict Pro Book" panose="0200050604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704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Paul</a:t>
            </a:r>
            <a:endParaRPr/>
          </a:p>
        </p:txBody>
      </p:sp>
      <p:sp>
        <p:nvSpPr>
          <p:cNvPr id="660" name="Google Shape;66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6" name="Google Shape;67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None/>
            </a:pPr>
            <a:r>
              <a:rPr lang="en-US"/>
              <a:t>Paul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8" name="Google Shape;76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None/>
            </a:pPr>
            <a:r>
              <a:rPr lang="en-US"/>
              <a:t>Paul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5" name="Google Shape;825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9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None/>
            </a:pPr>
            <a:r>
              <a:rPr lang="en-US"/>
              <a:t>Robin introduce</a:t>
            </a:r>
            <a:endParaRPr/>
          </a:p>
          <a:p>
            <a:pPr marL="139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None/>
            </a:pPr>
            <a:r>
              <a:rPr lang="en-US"/>
              <a:t>Paul - provide Appalachia context:</a:t>
            </a:r>
            <a:endParaRPr/>
          </a:p>
          <a:p>
            <a:pPr marL="139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None/>
            </a:pPr>
            <a:r>
              <a:rPr lang="en-US"/>
              <a:t>Rural CDFIs more likely to lack local funders, cite staff capacity as a challenge. </a:t>
            </a:r>
            <a:endParaRPr/>
          </a:p>
          <a:p>
            <a:pPr marL="139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None/>
            </a:pPr>
            <a:r>
              <a:rPr lang="en-US"/>
              <a:t>Steps for an actual project from an Alumni…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B7E92-8BD1-465A-8832-B2313DF50B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strict Pro Book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strict Pro Book" panose="0200050604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8667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g2ebd852e84c_0_883:notes"/>
          <p:cNvSpPr txBox="1">
            <a:spLocks noGrp="1"/>
          </p:cNvSpPr>
          <p:nvPr>
            <p:ph type="body" idx="1"/>
          </p:nvPr>
        </p:nvSpPr>
        <p:spPr>
          <a:xfrm>
            <a:off x="709930" y="4516676"/>
            <a:ext cx="5679440" cy="3695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77" tIns="47076" rIns="94177" bIns="47076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1401" name="Google Shape;1401;g2ebd852e84c_0_8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6600" y="1173163"/>
            <a:ext cx="5626100" cy="3167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990227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>
          <a:extLst>
            <a:ext uri="{FF2B5EF4-FFF2-40B4-BE49-F238E27FC236}">
              <a16:creationId xmlns:a16="http://schemas.microsoft.com/office/drawing/2014/main" id="{F92CBB47-DB66-E930-B832-F81740844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:notes">
            <a:extLst>
              <a:ext uri="{FF2B5EF4-FFF2-40B4-BE49-F238E27FC236}">
                <a16:creationId xmlns:a16="http://schemas.microsoft.com/office/drawing/2014/main" id="{1E4B1400-A3FD-ABDB-4CE3-AD17E229A6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:notes">
            <a:extLst>
              <a:ext uri="{FF2B5EF4-FFF2-40B4-BE49-F238E27FC236}">
                <a16:creationId xmlns:a16="http://schemas.microsoft.com/office/drawing/2014/main" id="{AF5DAA65-BE10-1BE7-B1D0-CBEF5D02D1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40663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Robin</a:t>
            </a:r>
            <a:endParaRPr/>
          </a:p>
        </p:txBody>
      </p:sp>
      <p:sp>
        <p:nvSpPr>
          <p:cNvPr id="843" name="Google Shape;84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Nora</a:t>
            </a:r>
            <a:endParaRPr/>
          </a:p>
        </p:txBody>
      </p:sp>
      <p:sp>
        <p:nvSpPr>
          <p:cNvPr id="850" name="Google Shape;85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Robin</a:t>
            </a:r>
            <a:endParaRPr/>
          </a:p>
        </p:txBody>
      </p:sp>
      <p:sp>
        <p:nvSpPr>
          <p:cNvPr id="547" name="Google Shape;54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Nora</a:t>
            </a:r>
            <a:endParaRPr/>
          </a:p>
        </p:txBody>
      </p:sp>
      <p:sp>
        <p:nvSpPr>
          <p:cNvPr id="870" name="Google Shape;87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Nora</a:t>
            </a:r>
            <a:endParaRPr/>
          </a:p>
        </p:txBody>
      </p:sp>
      <p:sp>
        <p:nvSpPr>
          <p:cNvPr id="880" name="Google Shape;88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Nora</a:t>
            </a:r>
            <a:endParaRPr/>
          </a:p>
        </p:txBody>
      </p:sp>
      <p:sp>
        <p:nvSpPr>
          <p:cNvPr id="889" name="Google Shape;88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8" name="Google Shape;898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None/>
            </a:pPr>
            <a:r>
              <a:rPr lang="en-US"/>
              <a:t>Nora</a:t>
            </a:r>
            <a:endParaRPr/>
          </a:p>
        </p:txBody>
      </p:sp>
      <p:sp>
        <p:nvSpPr>
          <p:cNvPr id="899" name="Google Shape;899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Paul</a:t>
            </a:r>
            <a:endParaRPr/>
          </a:p>
        </p:txBody>
      </p:sp>
      <p:sp>
        <p:nvSpPr>
          <p:cNvPr id="560" name="Google Shape;5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4" name="Google Shape;58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Robin</a:t>
            </a:r>
            <a:endParaRPr/>
          </a:p>
        </p:txBody>
      </p:sp>
      <p:sp>
        <p:nvSpPr>
          <p:cNvPr id="585" name="Google Shape;58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Robin</a:t>
            </a:r>
            <a:endParaRPr/>
          </a:p>
        </p:txBody>
      </p:sp>
      <p:sp>
        <p:nvSpPr>
          <p:cNvPr id="610" name="Google Shape;6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Robin</a:t>
            </a:r>
            <a:endParaRPr/>
          </a:p>
        </p:txBody>
      </p:sp>
      <p:sp>
        <p:nvSpPr>
          <p:cNvPr id="620" name="Google Shape;62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Robin</a:t>
            </a:r>
            <a:endParaRPr/>
          </a:p>
        </p:txBody>
      </p:sp>
      <p:sp>
        <p:nvSpPr>
          <p:cNvPr id="629" name="Google Shape;62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Robin</a:t>
            </a:r>
            <a:endParaRPr/>
          </a:p>
        </p:txBody>
      </p:sp>
      <p:sp>
        <p:nvSpPr>
          <p:cNvPr id="639" name="Google Shape;63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Robin</a:t>
            </a:r>
            <a:endParaRPr/>
          </a:p>
        </p:txBody>
      </p:sp>
      <p:sp>
        <p:nvSpPr>
          <p:cNvPr id="649" name="Google Shape;64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c Notes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407" y="320105"/>
            <a:ext cx="7886700" cy="441896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75" y="992875"/>
            <a:ext cx="8026877" cy="368342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Google Shape;231;p33">
            <a:extLst>
              <a:ext uri="{FF2B5EF4-FFF2-40B4-BE49-F238E27FC236}">
                <a16:creationId xmlns:a16="http://schemas.microsoft.com/office/drawing/2014/main" id="{F0407270-2422-6AB4-94B3-7B1895B2C329}"/>
              </a:ext>
            </a:extLst>
          </p:cNvPr>
          <p:cNvCxnSpPr>
            <a:cxnSpLocks/>
          </p:cNvCxnSpPr>
          <p:nvPr userDrawn="1"/>
        </p:nvCxnSpPr>
        <p:spPr>
          <a:xfrm>
            <a:off x="685800" y="843475"/>
            <a:ext cx="7781230" cy="0"/>
          </a:xfrm>
          <a:prstGeom prst="straightConnector1">
            <a:avLst/>
          </a:prstGeom>
          <a:noFill/>
          <a:ln w="9525" cap="flat" cmpd="sng">
            <a:solidFill>
              <a:srgbClr val="59B69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BB2CC4B-5271-8CA3-806C-D7517D167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5167" y="4850493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rgbClr val="084154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11BE4D6E-89F3-914A-B389-7425F43E8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426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383" y="431155"/>
            <a:ext cx="8008625" cy="536000"/>
          </a:xfrm>
        </p:spPr>
        <p:txBody>
          <a:bodyPr anchor="t"/>
          <a:lstStyle>
            <a:lvl1pPr>
              <a:defRPr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to edit Master title style</a:t>
            </a:r>
            <a:endParaRPr lang="en-US" sz="1800" dirty="0">
              <a:latin typeface="Noto Serif Gujarati"/>
              <a:ea typeface="Noto Serif Gujarati"/>
              <a:cs typeface="Noto Serif Gujarati"/>
              <a:sym typeface="Noto Serif Gujarati"/>
            </a:endParaRPr>
          </a:p>
        </p:txBody>
      </p:sp>
      <p:grpSp>
        <p:nvGrpSpPr>
          <p:cNvPr id="16" name="Google Shape;170;p28">
            <a:extLst>
              <a:ext uri="{FF2B5EF4-FFF2-40B4-BE49-F238E27FC236}">
                <a16:creationId xmlns:a16="http://schemas.microsoft.com/office/drawing/2014/main" id="{13221ACA-145B-2BD1-5852-867CB1EDEB01}"/>
              </a:ext>
            </a:extLst>
          </p:cNvPr>
          <p:cNvGrpSpPr/>
          <p:nvPr userDrawn="1"/>
        </p:nvGrpSpPr>
        <p:grpSpPr>
          <a:xfrm>
            <a:off x="-84407" y="4822371"/>
            <a:ext cx="9344154" cy="249217"/>
            <a:chOff x="-112542" y="6429828"/>
            <a:chExt cx="12458871" cy="332289"/>
          </a:xfrm>
        </p:grpSpPr>
        <p:pic>
          <p:nvPicPr>
            <p:cNvPr id="17" name="Google Shape;172;p28">
              <a:extLst>
                <a:ext uri="{FF2B5EF4-FFF2-40B4-BE49-F238E27FC236}">
                  <a16:creationId xmlns:a16="http://schemas.microsoft.com/office/drawing/2014/main" id="{7222C1CE-D715-DFBD-07B5-21EC9A68F16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5245" y="6529718"/>
              <a:ext cx="232399" cy="2323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" name="Google Shape;173;p28">
              <a:extLst>
                <a:ext uri="{FF2B5EF4-FFF2-40B4-BE49-F238E27FC236}">
                  <a16:creationId xmlns:a16="http://schemas.microsoft.com/office/drawing/2014/main" id="{36949331-CBEF-6C7E-466A-F70FA3FE1D85}"/>
                </a:ext>
              </a:extLst>
            </p:cNvPr>
            <p:cNvCxnSpPr>
              <a:cxnSpLocks/>
            </p:cNvCxnSpPr>
            <p:nvPr/>
          </p:nvCxnSpPr>
          <p:spPr>
            <a:xfrm>
              <a:off x="-112542" y="6429828"/>
              <a:ext cx="12458871" cy="0"/>
            </a:xfrm>
            <a:prstGeom prst="straightConnector1">
              <a:avLst/>
            </a:prstGeom>
            <a:noFill/>
            <a:ln w="9525" cap="flat" cmpd="sng">
              <a:solidFill>
                <a:srgbClr val="59B69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4DC161E-54AB-EAC8-CCEC-8A19F879A9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5167" y="4850493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rgbClr val="084154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11BE4D6E-89F3-914A-B389-7425F43E8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714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383" y="431155"/>
            <a:ext cx="8008625" cy="478664"/>
          </a:xfrm>
        </p:spPr>
        <p:txBody>
          <a:bodyPr anchor="t"/>
          <a:lstStyle>
            <a:lvl1pPr>
              <a:defRPr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to edit Master title style</a:t>
            </a:r>
            <a:endParaRPr lang="en-US" sz="1800" dirty="0">
              <a:latin typeface="Noto Serif Gujarati"/>
              <a:ea typeface="Noto Serif Gujarati"/>
              <a:cs typeface="Noto Serif Gujarati"/>
              <a:sym typeface="Noto Serif Gujarati"/>
            </a:endParaRPr>
          </a:p>
        </p:txBody>
      </p:sp>
      <p:grpSp>
        <p:nvGrpSpPr>
          <p:cNvPr id="16" name="Google Shape;170;p28">
            <a:extLst>
              <a:ext uri="{FF2B5EF4-FFF2-40B4-BE49-F238E27FC236}">
                <a16:creationId xmlns:a16="http://schemas.microsoft.com/office/drawing/2014/main" id="{13221ACA-145B-2BD1-5852-867CB1EDEB01}"/>
              </a:ext>
            </a:extLst>
          </p:cNvPr>
          <p:cNvGrpSpPr/>
          <p:nvPr userDrawn="1"/>
        </p:nvGrpSpPr>
        <p:grpSpPr>
          <a:xfrm>
            <a:off x="-84407" y="4822371"/>
            <a:ext cx="9344154" cy="249217"/>
            <a:chOff x="-112542" y="6429828"/>
            <a:chExt cx="12458871" cy="332289"/>
          </a:xfrm>
        </p:grpSpPr>
        <p:pic>
          <p:nvPicPr>
            <p:cNvPr id="17" name="Google Shape;172;p28">
              <a:extLst>
                <a:ext uri="{FF2B5EF4-FFF2-40B4-BE49-F238E27FC236}">
                  <a16:creationId xmlns:a16="http://schemas.microsoft.com/office/drawing/2014/main" id="{7222C1CE-D715-DFBD-07B5-21EC9A68F16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5245" y="6529718"/>
              <a:ext cx="232399" cy="2323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" name="Google Shape;173;p28">
              <a:extLst>
                <a:ext uri="{FF2B5EF4-FFF2-40B4-BE49-F238E27FC236}">
                  <a16:creationId xmlns:a16="http://schemas.microsoft.com/office/drawing/2014/main" id="{36949331-CBEF-6C7E-466A-F70FA3FE1D85}"/>
                </a:ext>
              </a:extLst>
            </p:cNvPr>
            <p:cNvCxnSpPr>
              <a:cxnSpLocks/>
            </p:cNvCxnSpPr>
            <p:nvPr/>
          </p:nvCxnSpPr>
          <p:spPr>
            <a:xfrm>
              <a:off x="-112542" y="6429828"/>
              <a:ext cx="12458871" cy="0"/>
            </a:xfrm>
            <a:prstGeom prst="straightConnector1">
              <a:avLst/>
            </a:prstGeom>
            <a:noFill/>
            <a:ln w="9525" cap="flat" cmpd="sng">
              <a:solidFill>
                <a:srgbClr val="59B69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F93A2-6056-5F8C-FBCE-43A2FDA22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382" y="984740"/>
            <a:ext cx="8008625" cy="116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CF3A3B9-4056-3A1E-691E-D00364D766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5167" y="4850493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rgbClr val="084154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11BE4D6E-89F3-914A-B389-7425F43E8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698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70;p28">
            <a:extLst>
              <a:ext uri="{FF2B5EF4-FFF2-40B4-BE49-F238E27FC236}">
                <a16:creationId xmlns:a16="http://schemas.microsoft.com/office/drawing/2014/main" id="{13221ACA-145B-2BD1-5852-867CB1EDEB01}"/>
              </a:ext>
            </a:extLst>
          </p:cNvPr>
          <p:cNvGrpSpPr/>
          <p:nvPr userDrawn="1"/>
        </p:nvGrpSpPr>
        <p:grpSpPr>
          <a:xfrm>
            <a:off x="-84407" y="4822371"/>
            <a:ext cx="9344154" cy="249217"/>
            <a:chOff x="-112542" y="6429828"/>
            <a:chExt cx="12458871" cy="332289"/>
          </a:xfrm>
        </p:grpSpPr>
        <p:pic>
          <p:nvPicPr>
            <p:cNvPr id="17" name="Google Shape;172;p28">
              <a:extLst>
                <a:ext uri="{FF2B5EF4-FFF2-40B4-BE49-F238E27FC236}">
                  <a16:creationId xmlns:a16="http://schemas.microsoft.com/office/drawing/2014/main" id="{7222C1CE-D715-DFBD-07B5-21EC9A68F16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5245" y="6529718"/>
              <a:ext cx="232399" cy="2323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" name="Google Shape;173;p28">
              <a:extLst>
                <a:ext uri="{FF2B5EF4-FFF2-40B4-BE49-F238E27FC236}">
                  <a16:creationId xmlns:a16="http://schemas.microsoft.com/office/drawing/2014/main" id="{36949331-CBEF-6C7E-466A-F70FA3FE1D85}"/>
                </a:ext>
              </a:extLst>
            </p:cNvPr>
            <p:cNvCxnSpPr>
              <a:cxnSpLocks/>
            </p:cNvCxnSpPr>
            <p:nvPr/>
          </p:nvCxnSpPr>
          <p:spPr>
            <a:xfrm>
              <a:off x="-112542" y="6429828"/>
              <a:ext cx="12458871" cy="0"/>
            </a:xfrm>
            <a:prstGeom prst="straightConnector1">
              <a:avLst/>
            </a:prstGeom>
            <a:noFill/>
            <a:ln w="9525" cap="flat" cmpd="sng">
              <a:solidFill>
                <a:srgbClr val="59B69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5E3A391-0BD3-14F8-F7F1-FAE26833BB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5167" y="4850493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rgbClr val="084154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11BE4D6E-89F3-914A-B389-7425F43E8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369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c Notes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407" y="320105"/>
            <a:ext cx="7886700" cy="44189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75" y="992875"/>
            <a:ext cx="8026877" cy="36834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Google Shape;231;p33">
            <a:extLst>
              <a:ext uri="{FF2B5EF4-FFF2-40B4-BE49-F238E27FC236}">
                <a16:creationId xmlns:a16="http://schemas.microsoft.com/office/drawing/2014/main" id="{F0407270-2422-6AB4-94B3-7B1895B2C329}"/>
              </a:ext>
            </a:extLst>
          </p:cNvPr>
          <p:cNvCxnSpPr>
            <a:cxnSpLocks/>
          </p:cNvCxnSpPr>
          <p:nvPr userDrawn="1"/>
        </p:nvCxnSpPr>
        <p:spPr>
          <a:xfrm>
            <a:off x="685800" y="843475"/>
            <a:ext cx="7781230" cy="0"/>
          </a:xfrm>
          <a:prstGeom prst="straightConnector1">
            <a:avLst/>
          </a:prstGeom>
          <a:noFill/>
          <a:ln w="9525" cap="flat" cmpd="sng">
            <a:solidFill>
              <a:srgbClr val="59B69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BB2CC4B-5271-8CA3-806C-D7517D167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5167" y="4850493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rgbClr val="084154"/>
                </a:solidFill>
                <a:latin typeface="District Pro Book" panose="02000506040000020004" pitchFamily="50" charset="0"/>
                <a:ea typeface="District Pro Book" panose="02000506040000020004" pitchFamily="50" charset="0"/>
              </a:defRPr>
            </a:lvl1pPr>
          </a:lstStyle>
          <a:p>
            <a:fld id="{11BE4D6E-89F3-914A-B389-7425F43E88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076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96;p57">
            <a:extLst>
              <a:ext uri="{FF2B5EF4-FFF2-40B4-BE49-F238E27FC236}">
                <a16:creationId xmlns:a16="http://schemas.microsoft.com/office/drawing/2014/main" id="{368BDEF3-D9A3-24FE-F8B1-C050C4C0F8ED}"/>
              </a:ext>
            </a:extLst>
          </p:cNvPr>
          <p:cNvSpPr/>
          <p:nvPr userDrawn="1"/>
        </p:nvSpPr>
        <p:spPr>
          <a:xfrm>
            <a:off x="-84407" y="-158261"/>
            <a:ext cx="9369084" cy="5451230"/>
          </a:xfrm>
          <a:prstGeom prst="rect">
            <a:avLst/>
          </a:prstGeom>
          <a:solidFill>
            <a:srgbClr val="F3BD5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lt1"/>
              </a:solidFill>
              <a:latin typeface="Inter" panose="02000503000000020004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597;p57">
            <a:extLst>
              <a:ext uri="{FF2B5EF4-FFF2-40B4-BE49-F238E27FC236}">
                <a16:creationId xmlns:a16="http://schemas.microsoft.com/office/drawing/2014/main" id="{8EDB72FF-0EAC-0186-886E-974A5F46A731}"/>
              </a:ext>
            </a:extLst>
          </p:cNvPr>
          <p:cNvSpPr/>
          <p:nvPr userDrawn="1"/>
        </p:nvSpPr>
        <p:spPr>
          <a:xfrm>
            <a:off x="6112261" y="1026713"/>
            <a:ext cx="4516043" cy="4516043"/>
          </a:xfrm>
          <a:prstGeom prst="ellipse">
            <a:avLst/>
          </a:prstGeom>
          <a:solidFill>
            <a:srgbClr val="E9F7EF">
              <a:alpha val="9803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lt1"/>
              </a:solidFill>
              <a:latin typeface="Inter" panose="02000503000000020004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598;p57">
            <a:extLst>
              <a:ext uri="{FF2B5EF4-FFF2-40B4-BE49-F238E27FC236}">
                <a16:creationId xmlns:a16="http://schemas.microsoft.com/office/drawing/2014/main" id="{4D9E4408-0960-A7DE-64AA-6639FF874A84}"/>
              </a:ext>
            </a:extLst>
          </p:cNvPr>
          <p:cNvSpPr/>
          <p:nvPr userDrawn="1"/>
        </p:nvSpPr>
        <p:spPr>
          <a:xfrm rot="-1304728">
            <a:off x="523649" y="2669200"/>
            <a:ext cx="5243512" cy="2870115"/>
          </a:xfrm>
          <a:prstGeom prst="roundRect">
            <a:avLst>
              <a:gd name="adj" fmla="val 16667"/>
            </a:avLst>
          </a:prstGeom>
          <a:solidFill>
            <a:srgbClr val="E9F7EF">
              <a:alpha val="9803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lt1"/>
              </a:solidFill>
              <a:latin typeface="Inter" panose="02000503000000020004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599;p57">
            <a:extLst>
              <a:ext uri="{FF2B5EF4-FFF2-40B4-BE49-F238E27FC236}">
                <a16:creationId xmlns:a16="http://schemas.microsoft.com/office/drawing/2014/main" id="{C2B6AAE7-CB2F-CDA5-A431-B75025F62B8D}"/>
              </a:ext>
            </a:extLst>
          </p:cNvPr>
          <p:cNvSpPr/>
          <p:nvPr userDrawn="1"/>
        </p:nvSpPr>
        <p:spPr>
          <a:xfrm>
            <a:off x="1628183" y="-2535919"/>
            <a:ext cx="4516043" cy="4516043"/>
          </a:xfrm>
          <a:prstGeom prst="ellipse">
            <a:avLst/>
          </a:prstGeom>
          <a:solidFill>
            <a:srgbClr val="E9F7EF">
              <a:alpha val="9803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lt1"/>
              </a:solidFill>
              <a:latin typeface="Inter" panose="02000503000000020004"/>
              <a:ea typeface="Calibri"/>
              <a:cs typeface="Calibri"/>
              <a:sym typeface="Calibri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86841261-F0E8-3F0B-601A-49B69E13A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09607"/>
            <a:ext cx="7886700" cy="17755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C87211D-CBE9-6801-F6BB-1EE1C9D20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885175"/>
            <a:ext cx="7886700" cy="129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Google Shape;615;p58">
            <a:extLst>
              <a:ext uri="{FF2B5EF4-FFF2-40B4-BE49-F238E27FC236}">
                <a16:creationId xmlns:a16="http://schemas.microsoft.com/office/drawing/2014/main" id="{EF095628-F3D7-B222-BEDB-872542DF20C1}"/>
              </a:ext>
            </a:extLst>
          </p:cNvPr>
          <p:cNvGrpSpPr/>
          <p:nvPr userDrawn="1"/>
        </p:nvGrpSpPr>
        <p:grpSpPr>
          <a:xfrm>
            <a:off x="-84407" y="4822371"/>
            <a:ext cx="9228375" cy="249217"/>
            <a:chOff x="-112542" y="6429828"/>
            <a:chExt cx="12304500" cy="332290"/>
          </a:xfrm>
        </p:grpSpPr>
        <p:pic>
          <p:nvPicPr>
            <p:cNvPr id="11" name="Google Shape;617;p58">
              <a:extLst>
                <a:ext uri="{FF2B5EF4-FFF2-40B4-BE49-F238E27FC236}">
                  <a16:creationId xmlns:a16="http://schemas.microsoft.com/office/drawing/2014/main" id="{9A0A741B-7A3C-9DDE-F13A-CC8F52A6C9F0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5245" y="6529718"/>
              <a:ext cx="232400" cy="232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" name="Google Shape;618;p58">
              <a:extLst>
                <a:ext uri="{FF2B5EF4-FFF2-40B4-BE49-F238E27FC236}">
                  <a16:creationId xmlns:a16="http://schemas.microsoft.com/office/drawing/2014/main" id="{707C49AD-48A5-2301-F572-3D387FE7C300}"/>
                </a:ext>
              </a:extLst>
            </p:cNvPr>
            <p:cNvCxnSpPr/>
            <p:nvPr/>
          </p:nvCxnSpPr>
          <p:spPr>
            <a:xfrm>
              <a:off x="-112542" y="6429828"/>
              <a:ext cx="12304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4256653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10;p58">
            <a:extLst>
              <a:ext uri="{FF2B5EF4-FFF2-40B4-BE49-F238E27FC236}">
                <a16:creationId xmlns:a16="http://schemas.microsoft.com/office/drawing/2014/main" id="{3F46CDF4-B11E-4CE6-DD5E-4A30F0A87A8D}"/>
              </a:ext>
            </a:extLst>
          </p:cNvPr>
          <p:cNvSpPr/>
          <p:nvPr userDrawn="1"/>
        </p:nvSpPr>
        <p:spPr>
          <a:xfrm>
            <a:off x="-84407" y="-123091"/>
            <a:ext cx="9351499" cy="5398476"/>
          </a:xfrm>
          <a:prstGeom prst="rect">
            <a:avLst/>
          </a:prstGeom>
          <a:solidFill>
            <a:srgbClr val="59B69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lt1"/>
              </a:solidFill>
              <a:latin typeface="Inter" panose="02000503000000020004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611;p58">
            <a:extLst>
              <a:ext uri="{FF2B5EF4-FFF2-40B4-BE49-F238E27FC236}">
                <a16:creationId xmlns:a16="http://schemas.microsoft.com/office/drawing/2014/main" id="{930246DC-00B3-098A-42A6-98935FEA4337}"/>
              </a:ext>
            </a:extLst>
          </p:cNvPr>
          <p:cNvSpPr/>
          <p:nvPr userDrawn="1"/>
        </p:nvSpPr>
        <p:spPr>
          <a:xfrm>
            <a:off x="6112261" y="1026713"/>
            <a:ext cx="4516043" cy="4516043"/>
          </a:xfrm>
          <a:prstGeom prst="ellipse">
            <a:avLst/>
          </a:prstGeom>
          <a:solidFill>
            <a:srgbClr val="E9F7EF">
              <a:alpha val="9411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lt1"/>
              </a:solidFill>
              <a:latin typeface="Inter" panose="02000503000000020004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612;p58">
            <a:extLst>
              <a:ext uri="{FF2B5EF4-FFF2-40B4-BE49-F238E27FC236}">
                <a16:creationId xmlns:a16="http://schemas.microsoft.com/office/drawing/2014/main" id="{4C194D16-5E61-36CF-5FFD-F150898D64EB}"/>
              </a:ext>
            </a:extLst>
          </p:cNvPr>
          <p:cNvSpPr/>
          <p:nvPr userDrawn="1"/>
        </p:nvSpPr>
        <p:spPr>
          <a:xfrm rot="-1304728">
            <a:off x="523649" y="2669200"/>
            <a:ext cx="5243512" cy="2870115"/>
          </a:xfrm>
          <a:prstGeom prst="roundRect">
            <a:avLst>
              <a:gd name="adj" fmla="val 16667"/>
            </a:avLst>
          </a:prstGeom>
          <a:solidFill>
            <a:srgbClr val="E9F7EF">
              <a:alpha val="9411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lt1"/>
              </a:solidFill>
              <a:latin typeface="Inter" panose="02000503000000020004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613;p58">
            <a:extLst>
              <a:ext uri="{FF2B5EF4-FFF2-40B4-BE49-F238E27FC236}">
                <a16:creationId xmlns:a16="http://schemas.microsoft.com/office/drawing/2014/main" id="{B59AB50A-67C2-5702-6231-1E564EF4742F}"/>
              </a:ext>
            </a:extLst>
          </p:cNvPr>
          <p:cNvSpPr/>
          <p:nvPr userDrawn="1"/>
        </p:nvSpPr>
        <p:spPr>
          <a:xfrm>
            <a:off x="1628183" y="-2535919"/>
            <a:ext cx="4516043" cy="4516043"/>
          </a:xfrm>
          <a:prstGeom prst="ellipse">
            <a:avLst/>
          </a:prstGeom>
          <a:solidFill>
            <a:srgbClr val="E9F7EF">
              <a:alpha val="9411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lt1"/>
              </a:solidFill>
              <a:latin typeface="Inter" panose="02000503000000020004"/>
              <a:ea typeface="Calibri"/>
              <a:cs typeface="Calibri"/>
              <a:sym typeface="Calibri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86841261-F0E8-3F0B-601A-49B69E13A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09607"/>
            <a:ext cx="7886700" cy="17755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C87211D-CBE9-6801-F6BB-1EE1C9D20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885175"/>
            <a:ext cx="7886700" cy="129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2" name="Google Shape;615;p58">
            <a:extLst>
              <a:ext uri="{FF2B5EF4-FFF2-40B4-BE49-F238E27FC236}">
                <a16:creationId xmlns:a16="http://schemas.microsoft.com/office/drawing/2014/main" id="{08014FEF-2F41-B046-9BF3-D52290A67A46}"/>
              </a:ext>
            </a:extLst>
          </p:cNvPr>
          <p:cNvGrpSpPr/>
          <p:nvPr userDrawn="1"/>
        </p:nvGrpSpPr>
        <p:grpSpPr>
          <a:xfrm>
            <a:off x="-84407" y="4822371"/>
            <a:ext cx="9228375" cy="249217"/>
            <a:chOff x="-112542" y="6429828"/>
            <a:chExt cx="12304500" cy="332290"/>
          </a:xfrm>
        </p:grpSpPr>
        <p:pic>
          <p:nvPicPr>
            <p:cNvPr id="14" name="Google Shape;617;p58">
              <a:extLst>
                <a:ext uri="{FF2B5EF4-FFF2-40B4-BE49-F238E27FC236}">
                  <a16:creationId xmlns:a16="http://schemas.microsoft.com/office/drawing/2014/main" id="{74DFCC22-2E57-B3B7-752C-455A27963288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5245" y="6529718"/>
              <a:ext cx="232400" cy="232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5" name="Google Shape;618;p58">
              <a:extLst>
                <a:ext uri="{FF2B5EF4-FFF2-40B4-BE49-F238E27FC236}">
                  <a16:creationId xmlns:a16="http://schemas.microsoft.com/office/drawing/2014/main" id="{1BFF5EFE-6F0F-6AAB-78D4-C5CEF592071A}"/>
                </a:ext>
              </a:extLst>
            </p:cNvPr>
            <p:cNvCxnSpPr/>
            <p:nvPr/>
          </p:nvCxnSpPr>
          <p:spPr>
            <a:xfrm>
              <a:off x="-112542" y="6429828"/>
              <a:ext cx="12304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2259340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611;p58">
            <a:extLst>
              <a:ext uri="{FF2B5EF4-FFF2-40B4-BE49-F238E27FC236}">
                <a16:creationId xmlns:a16="http://schemas.microsoft.com/office/drawing/2014/main" id="{930246DC-00B3-098A-42A6-98935FEA4337}"/>
              </a:ext>
            </a:extLst>
          </p:cNvPr>
          <p:cNvSpPr/>
          <p:nvPr userDrawn="1"/>
        </p:nvSpPr>
        <p:spPr>
          <a:xfrm>
            <a:off x="6112261" y="1026713"/>
            <a:ext cx="4516043" cy="4516043"/>
          </a:xfrm>
          <a:prstGeom prst="ellipse">
            <a:avLst/>
          </a:prstGeom>
          <a:solidFill>
            <a:srgbClr val="E9F7EF">
              <a:alpha val="9411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lt1"/>
              </a:solidFill>
              <a:latin typeface="Inter" panose="02000503000000020004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612;p58">
            <a:extLst>
              <a:ext uri="{FF2B5EF4-FFF2-40B4-BE49-F238E27FC236}">
                <a16:creationId xmlns:a16="http://schemas.microsoft.com/office/drawing/2014/main" id="{4C194D16-5E61-36CF-5FFD-F150898D64EB}"/>
              </a:ext>
            </a:extLst>
          </p:cNvPr>
          <p:cNvSpPr/>
          <p:nvPr userDrawn="1"/>
        </p:nvSpPr>
        <p:spPr>
          <a:xfrm rot="-1304728">
            <a:off x="523649" y="2669200"/>
            <a:ext cx="5243512" cy="2870115"/>
          </a:xfrm>
          <a:prstGeom prst="roundRect">
            <a:avLst>
              <a:gd name="adj" fmla="val 16667"/>
            </a:avLst>
          </a:prstGeom>
          <a:solidFill>
            <a:srgbClr val="E9F7EF">
              <a:alpha val="9411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lt1"/>
              </a:solidFill>
              <a:latin typeface="Inter" panose="02000503000000020004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613;p58">
            <a:extLst>
              <a:ext uri="{FF2B5EF4-FFF2-40B4-BE49-F238E27FC236}">
                <a16:creationId xmlns:a16="http://schemas.microsoft.com/office/drawing/2014/main" id="{B59AB50A-67C2-5702-6231-1E564EF4742F}"/>
              </a:ext>
            </a:extLst>
          </p:cNvPr>
          <p:cNvSpPr/>
          <p:nvPr userDrawn="1"/>
        </p:nvSpPr>
        <p:spPr>
          <a:xfrm>
            <a:off x="1628183" y="-2535919"/>
            <a:ext cx="4516043" cy="4516043"/>
          </a:xfrm>
          <a:prstGeom prst="ellipse">
            <a:avLst/>
          </a:prstGeom>
          <a:solidFill>
            <a:srgbClr val="E9F7EF">
              <a:alpha val="9411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lt1"/>
              </a:solidFill>
              <a:latin typeface="Inter" panose="02000503000000020004"/>
              <a:ea typeface="Calibri"/>
              <a:cs typeface="Calibri"/>
              <a:sym typeface="Calibri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86841261-F0E8-3F0B-601A-49B69E13A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09607"/>
            <a:ext cx="7886700" cy="17755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C87211D-CBE9-6801-F6BB-1EE1C9D20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885175"/>
            <a:ext cx="7886700" cy="129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2" name="Google Shape;615;p58">
            <a:extLst>
              <a:ext uri="{FF2B5EF4-FFF2-40B4-BE49-F238E27FC236}">
                <a16:creationId xmlns:a16="http://schemas.microsoft.com/office/drawing/2014/main" id="{08014FEF-2F41-B046-9BF3-D52290A67A46}"/>
              </a:ext>
            </a:extLst>
          </p:cNvPr>
          <p:cNvGrpSpPr/>
          <p:nvPr userDrawn="1"/>
        </p:nvGrpSpPr>
        <p:grpSpPr>
          <a:xfrm>
            <a:off x="-84407" y="4822371"/>
            <a:ext cx="9228375" cy="249217"/>
            <a:chOff x="-112542" y="6429828"/>
            <a:chExt cx="12304500" cy="332290"/>
          </a:xfrm>
        </p:grpSpPr>
        <p:pic>
          <p:nvPicPr>
            <p:cNvPr id="14" name="Google Shape;617;p58">
              <a:extLst>
                <a:ext uri="{FF2B5EF4-FFF2-40B4-BE49-F238E27FC236}">
                  <a16:creationId xmlns:a16="http://schemas.microsoft.com/office/drawing/2014/main" id="{74DFCC22-2E57-B3B7-752C-455A27963288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5245" y="6529718"/>
              <a:ext cx="232400" cy="232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5" name="Google Shape;618;p58">
              <a:extLst>
                <a:ext uri="{FF2B5EF4-FFF2-40B4-BE49-F238E27FC236}">
                  <a16:creationId xmlns:a16="http://schemas.microsoft.com/office/drawing/2014/main" id="{1BFF5EFE-6F0F-6AAB-78D4-C5CEF592071A}"/>
                </a:ext>
              </a:extLst>
            </p:cNvPr>
            <p:cNvCxnSpPr/>
            <p:nvPr/>
          </p:nvCxnSpPr>
          <p:spPr>
            <a:xfrm>
              <a:off x="-112542" y="6429828"/>
              <a:ext cx="12304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29652059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tes with Image B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FC3F1EF2-504A-5CC8-D39C-9DDD3544B0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797" t="7228" r="55813" b="44951"/>
          <a:stretch/>
        </p:blipFill>
        <p:spPr>
          <a:xfrm rot="5400000">
            <a:off x="3583023" y="3125644"/>
            <a:ext cx="1160883" cy="122674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7800" y="1605958"/>
            <a:ext cx="3200400" cy="29113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6" name="Google Shape;170;p28">
            <a:extLst>
              <a:ext uri="{FF2B5EF4-FFF2-40B4-BE49-F238E27FC236}">
                <a16:creationId xmlns:a16="http://schemas.microsoft.com/office/drawing/2014/main" id="{13221ACA-145B-2BD1-5852-867CB1EDEB01}"/>
              </a:ext>
            </a:extLst>
          </p:cNvPr>
          <p:cNvGrpSpPr/>
          <p:nvPr userDrawn="1"/>
        </p:nvGrpSpPr>
        <p:grpSpPr>
          <a:xfrm>
            <a:off x="-84407" y="4822371"/>
            <a:ext cx="9344154" cy="249217"/>
            <a:chOff x="-112542" y="6429828"/>
            <a:chExt cx="12458871" cy="332289"/>
          </a:xfrm>
        </p:grpSpPr>
        <p:pic>
          <p:nvPicPr>
            <p:cNvPr id="17" name="Google Shape;172;p28">
              <a:extLst>
                <a:ext uri="{FF2B5EF4-FFF2-40B4-BE49-F238E27FC236}">
                  <a16:creationId xmlns:a16="http://schemas.microsoft.com/office/drawing/2014/main" id="{7222C1CE-D715-DFBD-07B5-21EC9A68F16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5245" y="6529718"/>
              <a:ext cx="232399" cy="2323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" name="Google Shape;173;p28">
              <a:extLst>
                <a:ext uri="{FF2B5EF4-FFF2-40B4-BE49-F238E27FC236}">
                  <a16:creationId xmlns:a16="http://schemas.microsoft.com/office/drawing/2014/main" id="{36949331-CBEF-6C7E-466A-F70FA3FE1D85}"/>
                </a:ext>
              </a:extLst>
            </p:cNvPr>
            <p:cNvCxnSpPr>
              <a:cxnSpLocks/>
            </p:cNvCxnSpPr>
            <p:nvPr/>
          </p:nvCxnSpPr>
          <p:spPr>
            <a:xfrm>
              <a:off x="-112542" y="6429828"/>
              <a:ext cx="12458871" cy="0"/>
            </a:xfrm>
            <a:prstGeom prst="straightConnector1">
              <a:avLst/>
            </a:prstGeom>
            <a:noFill/>
            <a:ln w="9525" cap="flat" cmpd="sng">
              <a:solidFill>
                <a:srgbClr val="59B69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6" name="Google Shape;325;p40">
            <a:extLst>
              <a:ext uri="{FF2B5EF4-FFF2-40B4-BE49-F238E27FC236}">
                <a16:creationId xmlns:a16="http://schemas.microsoft.com/office/drawing/2014/main" id="{0159BE2C-40CF-E8D3-7A06-0A2799EF4FEF}"/>
              </a:ext>
            </a:extLst>
          </p:cNvPr>
          <p:cNvCxnSpPr/>
          <p:nvPr userDrawn="1"/>
        </p:nvCxnSpPr>
        <p:spPr>
          <a:xfrm>
            <a:off x="654147" y="1355840"/>
            <a:ext cx="7804053" cy="0"/>
          </a:xfrm>
          <a:prstGeom prst="straightConnector1">
            <a:avLst/>
          </a:prstGeom>
          <a:noFill/>
          <a:ln w="9525" cap="flat" cmpd="sng">
            <a:solidFill>
              <a:srgbClr val="59B69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3C8DB51-C929-894C-6CBC-722CBFC027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9925" y="1662815"/>
            <a:ext cx="3873500" cy="24669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234AC01-A62C-3693-D5D1-CF9C81936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384" y="361951"/>
            <a:ext cx="7912816" cy="801209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7B47F87-730F-60C1-D247-6B9B8D46A4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5167" y="4850493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rgbClr val="084154"/>
                </a:solidFill>
                <a:latin typeface="District Pro Book" panose="02000506040000020004" pitchFamily="50" charset="0"/>
                <a:ea typeface="District Pro Book" panose="02000506040000020004" pitchFamily="50" charset="0"/>
              </a:defRPr>
            </a:lvl1pPr>
          </a:lstStyle>
          <a:p>
            <a:fld id="{11BE4D6E-89F3-914A-B389-7425F43E88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354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>
          <p15:clr>
            <a:srgbClr val="FBAE40"/>
          </p15:clr>
        </p15:guide>
        <p15:guide id="2" pos="40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Notes A1" type="obj">
  <p:cSld name="Basic Notes A1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title"/>
          </p:nvPr>
        </p:nvSpPr>
        <p:spPr>
          <a:xfrm>
            <a:off x="589407" y="320105"/>
            <a:ext cx="7886700" cy="441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41"/>
          <p:cNvSpPr txBox="1">
            <a:spLocks noGrp="1"/>
          </p:cNvSpPr>
          <p:nvPr>
            <p:ph type="body" idx="1"/>
          </p:nvPr>
        </p:nvSpPr>
        <p:spPr>
          <a:xfrm>
            <a:off x="608075" y="992875"/>
            <a:ext cx="8026877" cy="3683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77777"/>
              </a:lnSpc>
              <a:spcBef>
                <a:spcPts val="750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1pPr>
            <a:lvl2pPr marL="914400" lvl="1" indent="-228600" algn="l">
              <a:lnSpc>
                <a:spcPct val="77777"/>
              </a:lnSpc>
              <a:spcBef>
                <a:spcPts val="375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2pPr>
            <a:lvl3pPr marL="1371600" lvl="2" indent="-228600" algn="l">
              <a:lnSpc>
                <a:spcPct val="77777"/>
              </a:lnSpc>
              <a:spcBef>
                <a:spcPts val="375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3pPr>
            <a:lvl4pPr marL="1828800" lvl="3" indent="-228600" algn="l">
              <a:lnSpc>
                <a:spcPct val="77777"/>
              </a:lnSpc>
              <a:spcBef>
                <a:spcPts val="375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4pPr>
            <a:lvl5pPr marL="2286000" lvl="4" indent="-228600" algn="l">
              <a:lnSpc>
                <a:spcPct val="77777"/>
              </a:lnSpc>
              <a:spcBef>
                <a:spcPts val="375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80" name="Google Shape;180;p41"/>
          <p:cNvCxnSpPr/>
          <p:nvPr/>
        </p:nvCxnSpPr>
        <p:spPr>
          <a:xfrm>
            <a:off x="685800" y="843475"/>
            <a:ext cx="7781230" cy="0"/>
          </a:xfrm>
          <a:prstGeom prst="straightConnector1">
            <a:avLst/>
          </a:prstGeom>
          <a:noFill/>
          <a:ln w="9525" cap="flat" cmpd="sng">
            <a:solidFill>
              <a:srgbClr val="59B69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1" name="Google Shape;181;p41"/>
          <p:cNvSpPr txBox="1">
            <a:spLocks noGrp="1"/>
          </p:cNvSpPr>
          <p:nvPr>
            <p:ph type="sldNum" idx="12"/>
          </p:nvPr>
        </p:nvSpPr>
        <p:spPr>
          <a:xfrm>
            <a:off x="7015167" y="4850493"/>
            <a:ext cx="2057400" cy="27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8619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1">
  <p:cSld name="Content 1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9"/>
          <p:cNvSpPr txBox="1">
            <a:spLocks noGrp="1"/>
          </p:cNvSpPr>
          <p:nvPr>
            <p:ph type="sldNum" idx="12"/>
          </p:nvPr>
        </p:nvSpPr>
        <p:spPr>
          <a:xfrm>
            <a:off x="7015167" y="4850493"/>
            <a:ext cx="2057400" cy="27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0660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Notes A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76" y="992875"/>
            <a:ext cx="3819145" cy="3683424"/>
          </a:xfrm>
        </p:spPr>
        <p:txBody>
          <a:bodyPr/>
          <a:lstStyle>
            <a:lvl1pPr>
              <a:lnSpc>
                <a:spcPts val="1400"/>
              </a:lnSpc>
              <a:defRPr/>
            </a:lvl1pPr>
            <a:lvl2pPr>
              <a:lnSpc>
                <a:spcPts val="1400"/>
              </a:lnSpc>
              <a:defRPr/>
            </a:lvl2pPr>
            <a:lvl3pPr>
              <a:lnSpc>
                <a:spcPts val="1400"/>
              </a:lnSpc>
              <a:defRPr/>
            </a:lvl3pPr>
            <a:lvl4pPr>
              <a:lnSpc>
                <a:spcPts val="1400"/>
              </a:lnSpc>
              <a:defRPr/>
            </a:lvl4pPr>
            <a:lvl5pPr>
              <a:lnSpc>
                <a:spcPts val="14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D7B6695-96BA-2BF4-20EA-D2C9C35F518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68012" y="992875"/>
            <a:ext cx="3819145" cy="3683424"/>
          </a:xfrm>
        </p:spPr>
        <p:txBody>
          <a:bodyPr/>
          <a:lstStyle>
            <a:lvl1pPr>
              <a:lnSpc>
                <a:spcPts val="1400"/>
              </a:lnSpc>
              <a:defRPr/>
            </a:lvl1pPr>
            <a:lvl2pPr>
              <a:lnSpc>
                <a:spcPts val="1400"/>
              </a:lnSpc>
              <a:defRPr/>
            </a:lvl2pPr>
            <a:lvl3pPr>
              <a:lnSpc>
                <a:spcPts val="1400"/>
              </a:lnSpc>
              <a:defRPr/>
            </a:lvl3pPr>
            <a:lvl4pPr>
              <a:lnSpc>
                <a:spcPts val="1400"/>
              </a:lnSpc>
              <a:defRPr/>
            </a:lvl4pPr>
            <a:lvl5pPr>
              <a:lnSpc>
                <a:spcPts val="14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Google Shape;231;p33">
            <a:extLst>
              <a:ext uri="{FF2B5EF4-FFF2-40B4-BE49-F238E27FC236}">
                <a16:creationId xmlns:a16="http://schemas.microsoft.com/office/drawing/2014/main" id="{9F423077-25B8-CF98-6B12-31D7BC624DBF}"/>
              </a:ext>
            </a:extLst>
          </p:cNvPr>
          <p:cNvCxnSpPr>
            <a:cxnSpLocks/>
          </p:cNvCxnSpPr>
          <p:nvPr userDrawn="1"/>
        </p:nvCxnSpPr>
        <p:spPr>
          <a:xfrm>
            <a:off x="685800" y="843475"/>
            <a:ext cx="7781230" cy="0"/>
          </a:xfrm>
          <a:prstGeom prst="straightConnector1">
            <a:avLst/>
          </a:prstGeom>
          <a:noFill/>
          <a:ln w="9525" cap="flat" cmpd="sng">
            <a:solidFill>
              <a:srgbClr val="59B69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E228D34B-1E59-CED6-ADAF-709BA7AA1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07" y="320105"/>
            <a:ext cx="7886700" cy="441896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DF8BB3E-882F-8FA9-4986-5A252BE186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5167" y="4850493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rgbClr val="084154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11BE4D6E-89F3-914A-B389-7425F43E8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616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s 2">
  <p:cSld name="Tables 2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6"/>
          <p:cNvSpPr txBox="1">
            <a:spLocks noGrp="1"/>
          </p:cNvSpPr>
          <p:nvPr>
            <p:ph type="title"/>
          </p:nvPr>
        </p:nvSpPr>
        <p:spPr>
          <a:xfrm>
            <a:off x="545383" y="431155"/>
            <a:ext cx="8008625" cy="47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4" name="Google Shape;184;p46"/>
          <p:cNvGrpSpPr/>
          <p:nvPr/>
        </p:nvGrpSpPr>
        <p:grpSpPr>
          <a:xfrm>
            <a:off x="-84407" y="4822371"/>
            <a:ext cx="9344154" cy="249217"/>
            <a:chOff x="-112542" y="6429828"/>
            <a:chExt cx="12458871" cy="332289"/>
          </a:xfrm>
        </p:grpSpPr>
        <p:pic>
          <p:nvPicPr>
            <p:cNvPr id="185" name="Google Shape;185;p4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5245" y="6529718"/>
              <a:ext cx="232399" cy="2323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6" name="Google Shape;186;p46"/>
            <p:cNvCxnSpPr/>
            <p:nvPr/>
          </p:nvCxnSpPr>
          <p:spPr>
            <a:xfrm>
              <a:off x="-112542" y="6429828"/>
              <a:ext cx="12458871" cy="0"/>
            </a:xfrm>
            <a:prstGeom prst="straightConnector1">
              <a:avLst/>
            </a:prstGeom>
            <a:noFill/>
            <a:ln w="9525" cap="flat" cmpd="sng">
              <a:solidFill>
                <a:srgbClr val="59B69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87" name="Google Shape;187;p46"/>
          <p:cNvSpPr txBox="1">
            <a:spLocks noGrp="1"/>
          </p:cNvSpPr>
          <p:nvPr>
            <p:ph type="body" idx="1"/>
          </p:nvPr>
        </p:nvSpPr>
        <p:spPr>
          <a:xfrm>
            <a:off x="545382" y="984740"/>
            <a:ext cx="8008625" cy="116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77777"/>
              </a:lnSpc>
              <a:spcBef>
                <a:spcPts val="750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1pPr>
            <a:lvl2pPr marL="914400" lvl="1" indent="-228600" algn="l">
              <a:lnSpc>
                <a:spcPct val="77777"/>
              </a:lnSpc>
              <a:spcBef>
                <a:spcPts val="375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2pPr>
            <a:lvl3pPr marL="1371600" lvl="2" indent="-228600" algn="l">
              <a:lnSpc>
                <a:spcPct val="77777"/>
              </a:lnSpc>
              <a:spcBef>
                <a:spcPts val="375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3pPr>
            <a:lvl4pPr marL="1828800" lvl="3" indent="-228600" algn="l">
              <a:lnSpc>
                <a:spcPct val="77777"/>
              </a:lnSpc>
              <a:spcBef>
                <a:spcPts val="375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4pPr>
            <a:lvl5pPr marL="2286000" lvl="4" indent="-228600" algn="l">
              <a:lnSpc>
                <a:spcPct val="77777"/>
              </a:lnSpc>
              <a:spcBef>
                <a:spcPts val="375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8" name="Google Shape;188;p46"/>
          <p:cNvSpPr txBox="1">
            <a:spLocks noGrp="1"/>
          </p:cNvSpPr>
          <p:nvPr>
            <p:ph type="sldNum" idx="12"/>
          </p:nvPr>
        </p:nvSpPr>
        <p:spPr>
          <a:xfrm>
            <a:off x="7015167" y="4850493"/>
            <a:ext cx="2057400" cy="27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4291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Notes A2">
  <p:cSld name="Basic Notes A2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7"/>
          <p:cNvSpPr txBox="1">
            <a:spLocks noGrp="1"/>
          </p:cNvSpPr>
          <p:nvPr>
            <p:ph type="body" idx="1"/>
          </p:nvPr>
        </p:nvSpPr>
        <p:spPr>
          <a:xfrm>
            <a:off x="608076" y="992875"/>
            <a:ext cx="3819145" cy="3683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6666"/>
              </a:lnSpc>
              <a:spcBef>
                <a:spcPts val="750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  <a:defRPr/>
            </a:lvl1pPr>
            <a:lvl2pPr marL="914400" lvl="1" indent="-228600" algn="l">
              <a:lnSpc>
                <a:spcPct val="116666"/>
              </a:lnSpc>
              <a:spcBef>
                <a:spcPts val="375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  <a:defRPr/>
            </a:lvl2pPr>
            <a:lvl3pPr marL="1371600" lvl="2" indent="-228600" algn="l">
              <a:lnSpc>
                <a:spcPct val="116666"/>
              </a:lnSpc>
              <a:spcBef>
                <a:spcPts val="375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  <a:defRPr/>
            </a:lvl3pPr>
            <a:lvl4pPr marL="1828800" lvl="3" indent="-228600" algn="l">
              <a:lnSpc>
                <a:spcPct val="116666"/>
              </a:lnSpc>
              <a:spcBef>
                <a:spcPts val="375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  <a:defRPr/>
            </a:lvl4pPr>
            <a:lvl5pPr marL="2286000" lvl="4" indent="-228600" algn="l">
              <a:lnSpc>
                <a:spcPct val="116666"/>
              </a:lnSpc>
              <a:spcBef>
                <a:spcPts val="375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1" name="Google Shape;191;p47"/>
          <p:cNvSpPr txBox="1">
            <a:spLocks noGrp="1"/>
          </p:cNvSpPr>
          <p:nvPr>
            <p:ph type="body" idx="2"/>
          </p:nvPr>
        </p:nvSpPr>
        <p:spPr>
          <a:xfrm>
            <a:off x="4668012" y="992875"/>
            <a:ext cx="3819145" cy="3683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6666"/>
              </a:lnSpc>
              <a:spcBef>
                <a:spcPts val="750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  <a:defRPr/>
            </a:lvl1pPr>
            <a:lvl2pPr marL="914400" lvl="1" indent="-228600" algn="l">
              <a:lnSpc>
                <a:spcPct val="116666"/>
              </a:lnSpc>
              <a:spcBef>
                <a:spcPts val="375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  <a:defRPr/>
            </a:lvl2pPr>
            <a:lvl3pPr marL="1371600" lvl="2" indent="-228600" algn="l">
              <a:lnSpc>
                <a:spcPct val="116666"/>
              </a:lnSpc>
              <a:spcBef>
                <a:spcPts val="375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  <a:defRPr/>
            </a:lvl3pPr>
            <a:lvl4pPr marL="1828800" lvl="3" indent="-228600" algn="l">
              <a:lnSpc>
                <a:spcPct val="116666"/>
              </a:lnSpc>
              <a:spcBef>
                <a:spcPts val="375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  <a:defRPr/>
            </a:lvl4pPr>
            <a:lvl5pPr marL="2286000" lvl="4" indent="-228600" algn="l">
              <a:lnSpc>
                <a:spcPct val="116666"/>
              </a:lnSpc>
              <a:spcBef>
                <a:spcPts val="375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92" name="Google Shape;192;p47"/>
          <p:cNvCxnSpPr/>
          <p:nvPr/>
        </p:nvCxnSpPr>
        <p:spPr>
          <a:xfrm>
            <a:off x="685800" y="843475"/>
            <a:ext cx="7781230" cy="0"/>
          </a:xfrm>
          <a:prstGeom prst="straightConnector1">
            <a:avLst/>
          </a:prstGeom>
          <a:noFill/>
          <a:ln w="9525" cap="flat" cmpd="sng">
            <a:solidFill>
              <a:srgbClr val="59B69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3" name="Google Shape;193;p47"/>
          <p:cNvSpPr txBox="1">
            <a:spLocks noGrp="1"/>
          </p:cNvSpPr>
          <p:nvPr>
            <p:ph type="title"/>
          </p:nvPr>
        </p:nvSpPr>
        <p:spPr>
          <a:xfrm>
            <a:off x="589407" y="320105"/>
            <a:ext cx="7886700" cy="441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47"/>
          <p:cNvSpPr txBox="1">
            <a:spLocks noGrp="1"/>
          </p:cNvSpPr>
          <p:nvPr>
            <p:ph type="sldNum" idx="12"/>
          </p:nvPr>
        </p:nvSpPr>
        <p:spPr>
          <a:xfrm>
            <a:off x="7015167" y="4850493"/>
            <a:ext cx="2057400" cy="27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42423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9"/>
          <p:cNvSpPr txBox="1">
            <a:spLocks noGrp="1"/>
          </p:cNvSpPr>
          <p:nvPr>
            <p:ph type="sldNum" idx="12"/>
          </p:nvPr>
        </p:nvSpPr>
        <p:spPr>
          <a:xfrm>
            <a:off x="8595309" y="1"/>
            <a:ext cx="548700" cy="39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E93"/>
              </a:buClr>
              <a:buSzPts val="900"/>
              <a:buFont typeface="Poppins"/>
              <a:buNone/>
              <a:defRPr sz="900" b="0" i="0" u="none" strike="noStrike" cap="none">
                <a:solidFill>
                  <a:srgbClr val="445E93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E93"/>
              </a:buClr>
              <a:buSzPts val="900"/>
              <a:buFont typeface="Poppins"/>
              <a:buNone/>
              <a:defRPr sz="900" b="0" i="0" u="none" strike="noStrike" cap="none">
                <a:solidFill>
                  <a:srgbClr val="445E93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E93"/>
              </a:buClr>
              <a:buSzPts val="900"/>
              <a:buFont typeface="Poppins"/>
              <a:buNone/>
              <a:defRPr sz="900" b="0" i="0" u="none" strike="noStrike" cap="none">
                <a:solidFill>
                  <a:srgbClr val="445E93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E93"/>
              </a:buClr>
              <a:buSzPts val="900"/>
              <a:buFont typeface="Poppins"/>
              <a:buNone/>
              <a:defRPr sz="900" b="0" i="0" u="none" strike="noStrike" cap="none">
                <a:solidFill>
                  <a:srgbClr val="445E93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E93"/>
              </a:buClr>
              <a:buSzPts val="900"/>
              <a:buFont typeface="Poppins"/>
              <a:buNone/>
              <a:defRPr sz="900" b="0" i="0" u="none" strike="noStrike" cap="none">
                <a:solidFill>
                  <a:srgbClr val="445E93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E93"/>
              </a:buClr>
              <a:buSzPts val="900"/>
              <a:buFont typeface="Poppins"/>
              <a:buNone/>
              <a:defRPr sz="900" b="0" i="0" u="none" strike="noStrike" cap="none">
                <a:solidFill>
                  <a:srgbClr val="445E93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E93"/>
              </a:buClr>
              <a:buSzPts val="900"/>
              <a:buFont typeface="Poppins"/>
              <a:buNone/>
              <a:defRPr sz="900" b="0" i="0" u="none" strike="noStrike" cap="none">
                <a:solidFill>
                  <a:srgbClr val="445E93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E93"/>
              </a:buClr>
              <a:buSzPts val="900"/>
              <a:buFont typeface="Poppins"/>
              <a:buNone/>
              <a:defRPr sz="900" b="0" i="0" u="none" strike="noStrike" cap="none">
                <a:solidFill>
                  <a:srgbClr val="445E93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E93"/>
              </a:buClr>
              <a:buSzPts val="900"/>
              <a:buFont typeface="Poppins"/>
              <a:buNone/>
              <a:defRPr sz="900" b="0" i="0" u="none" strike="noStrike" cap="none">
                <a:solidFill>
                  <a:srgbClr val="445E93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28138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9393" y="531783"/>
            <a:ext cx="3331295" cy="1345281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Google Shape;130;p25">
            <a:extLst>
              <a:ext uri="{FF2B5EF4-FFF2-40B4-BE49-F238E27FC236}">
                <a16:creationId xmlns:a16="http://schemas.microsoft.com/office/drawing/2014/main" id="{0FA98576-A661-307E-2A05-D89F47153259}"/>
              </a:ext>
            </a:extLst>
          </p:cNvPr>
          <p:cNvCxnSpPr/>
          <p:nvPr userDrawn="1"/>
        </p:nvCxnSpPr>
        <p:spPr>
          <a:xfrm>
            <a:off x="691788" y="1879734"/>
            <a:ext cx="3228900" cy="0"/>
          </a:xfrm>
          <a:prstGeom prst="straightConnector1">
            <a:avLst/>
          </a:prstGeom>
          <a:noFill/>
          <a:ln w="9525" cap="flat" cmpd="sng">
            <a:solidFill>
              <a:srgbClr val="59B69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" name="Google Shape;120;p25">
            <a:extLst>
              <a:ext uri="{FF2B5EF4-FFF2-40B4-BE49-F238E27FC236}">
                <a16:creationId xmlns:a16="http://schemas.microsoft.com/office/drawing/2014/main" id="{1123A2E2-FA3E-085D-5596-840D1288F8E5}"/>
              </a:ext>
            </a:extLst>
          </p:cNvPr>
          <p:cNvPicPr preferRelativeResize="0"/>
          <p:nvPr userDrawn="1"/>
        </p:nvPicPr>
        <p:blipFill>
          <a:blip r:embed="rId2"/>
          <a:srcRect t="29607" b="29607"/>
          <a:stretch/>
        </p:blipFill>
        <p:spPr>
          <a:xfrm>
            <a:off x="4572000" y="4097201"/>
            <a:ext cx="4572000" cy="104629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24;p25">
            <a:extLst>
              <a:ext uri="{FF2B5EF4-FFF2-40B4-BE49-F238E27FC236}">
                <a16:creationId xmlns:a16="http://schemas.microsoft.com/office/drawing/2014/main" id="{78CBCC23-EF77-0829-E477-BE0EB8F5A172}"/>
              </a:ext>
            </a:extLst>
          </p:cNvPr>
          <p:cNvSpPr/>
          <p:nvPr userDrawn="1"/>
        </p:nvSpPr>
        <p:spPr>
          <a:xfrm>
            <a:off x="-34525" y="4103000"/>
            <a:ext cx="4606500" cy="1043400"/>
          </a:xfrm>
          <a:prstGeom prst="rect">
            <a:avLst/>
          </a:prstGeom>
          <a:solidFill>
            <a:srgbClr val="E9F7E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26;p25" descr="A picture containing text&#10;&#10;Description automatically generated">
            <a:extLst>
              <a:ext uri="{FF2B5EF4-FFF2-40B4-BE49-F238E27FC236}">
                <a16:creationId xmlns:a16="http://schemas.microsoft.com/office/drawing/2014/main" id="{A37900EC-3E7F-356C-FCFC-8D0C05878F31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4419251"/>
            <a:ext cx="1199384" cy="41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7;p25" descr="A black background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81142D53-0D5F-81C6-E2F2-A792F4B57681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2174374" y="4425749"/>
            <a:ext cx="1591613" cy="39790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30A8BC6-DE3D-F622-3C2F-5AB7ADC8107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1975" y="1"/>
            <a:ext cx="4572025" cy="40942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8A15FF43-B750-48AD-4905-8755545AC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393" y="2024216"/>
            <a:ext cx="3331295" cy="147894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25B19885-9AB7-7587-A197-D3DFCABBE21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89393" y="3650315"/>
            <a:ext cx="3331295" cy="30554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 b="0" i="0"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607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 userDrawn="1">
          <p15:clr>
            <a:srgbClr val="FBAE40"/>
          </p15:clr>
        </p15:guide>
        <p15:guide id="2" pos="288" userDrawn="1">
          <p15:clr>
            <a:srgbClr val="FBAE40"/>
          </p15:clr>
        </p15:guide>
        <p15:guide id="3" pos="43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4A96496-DF38-5489-0A65-3D12FCEB6A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393" y="531783"/>
            <a:ext cx="3331295" cy="1347941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363E112-FD19-5E20-68A6-BB6BCF028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393" y="2024216"/>
            <a:ext cx="3331295" cy="244273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18">
            <a:extLst>
              <a:ext uri="{FF2B5EF4-FFF2-40B4-BE49-F238E27FC236}">
                <a16:creationId xmlns:a16="http://schemas.microsoft.com/office/drawing/2014/main" id="{17D7F9C1-722F-0786-FE08-47DEA0F9920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50571" y="0"/>
            <a:ext cx="4703158" cy="44669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Google Shape;139;p26">
            <a:extLst>
              <a:ext uri="{FF2B5EF4-FFF2-40B4-BE49-F238E27FC236}">
                <a16:creationId xmlns:a16="http://schemas.microsoft.com/office/drawing/2014/main" id="{774F0128-7FFA-E7C1-15A7-1C6B290D4291}"/>
              </a:ext>
            </a:extLst>
          </p:cNvPr>
          <p:cNvSpPr/>
          <p:nvPr userDrawn="1"/>
        </p:nvSpPr>
        <p:spPr>
          <a:xfrm>
            <a:off x="4550570" y="4473472"/>
            <a:ext cx="4703158" cy="684653"/>
          </a:xfrm>
          <a:prstGeom prst="rect">
            <a:avLst/>
          </a:prstGeom>
          <a:solidFill>
            <a:srgbClr val="E9F7E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140;p26" descr="A picture containing text&#10;&#10;Description automatically generated">
            <a:extLst>
              <a:ext uri="{FF2B5EF4-FFF2-40B4-BE49-F238E27FC236}">
                <a16:creationId xmlns:a16="http://schemas.microsoft.com/office/drawing/2014/main" id="{7887B42C-544D-5563-640F-1C8214B4244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708790" y="4610348"/>
            <a:ext cx="1199384" cy="41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27BD3F0-6BA9-B19F-4A18-94BC678E96E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89393" y="4646924"/>
            <a:ext cx="3331295" cy="30554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 b="0" i="0"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" name="Google Shape;130;p25">
            <a:extLst>
              <a:ext uri="{FF2B5EF4-FFF2-40B4-BE49-F238E27FC236}">
                <a16:creationId xmlns:a16="http://schemas.microsoft.com/office/drawing/2014/main" id="{0333662F-79C9-BFFD-D2BA-FDBF5F3595EF}"/>
              </a:ext>
            </a:extLst>
          </p:cNvPr>
          <p:cNvCxnSpPr/>
          <p:nvPr userDrawn="1"/>
        </p:nvCxnSpPr>
        <p:spPr>
          <a:xfrm>
            <a:off x="691788" y="1879734"/>
            <a:ext cx="3228900" cy="0"/>
          </a:xfrm>
          <a:prstGeom prst="straightConnector1">
            <a:avLst/>
          </a:prstGeom>
          <a:noFill/>
          <a:ln w="9525" cap="flat" cmpd="sng">
            <a:solidFill>
              <a:srgbClr val="59B69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587781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 userDrawn="1">
          <p15:clr>
            <a:srgbClr val="FBAE40"/>
          </p15:clr>
        </p15:guide>
        <p15:guide id="2" pos="288" userDrawn="1">
          <p15:clr>
            <a:srgbClr val="FBAE40"/>
          </p15:clr>
        </p15:guide>
        <p15:guide id="3" pos="43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35;p47">
            <a:extLst>
              <a:ext uri="{FF2B5EF4-FFF2-40B4-BE49-F238E27FC236}">
                <a16:creationId xmlns:a16="http://schemas.microsoft.com/office/drawing/2014/main" id="{80018F38-F788-F5C0-93AB-857D8638E84A}"/>
              </a:ext>
            </a:extLst>
          </p:cNvPr>
          <p:cNvSpPr/>
          <p:nvPr userDrawn="1"/>
        </p:nvSpPr>
        <p:spPr>
          <a:xfrm>
            <a:off x="0" y="0"/>
            <a:ext cx="2334358" cy="5143500"/>
          </a:xfrm>
          <a:prstGeom prst="rect">
            <a:avLst/>
          </a:prstGeom>
          <a:solidFill>
            <a:srgbClr val="E9F7EF"/>
          </a:solidFill>
          <a:ln>
            <a:noFill/>
          </a:ln>
        </p:spPr>
        <p:txBody>
          <a:bodyPr spcFirstLastPara="1" wrap="square" lIns="68512" tIns="34244" rIns="68512" bIns="342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chemeClr val="lt1"/>
              </a:solidFill>
              <a:latin typeface="District Pro Book" panose="02000506040000020004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9D47A8-7C16-EA82-1840-A4CFBBDCEF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1639" y="622777"/>
            <a:ext cx="1756707" cy="56953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edit</a:t>
            </a:r>
          </a:p>
        </p:txBody>
      </p:sp>
      <p:grpSp>
        <p:nvGrpSpPr>
          <p:cNvPr id="9" name="Google Shape;170;p28">
            <a:extLst>
              <a:ext uri="{FF2B5EF4-FFF2-40B4-BE49-F238E27FC236}">
                <a16:creationId xmlns:a16="http://schemas.microsoft.com/office/drawing/2014/main" id="{5C1C2D14-6F25-E4D6-F168-E9470C4B1588}"/>
              </a:ext>
            </a:extLst>
          </p:cNvPr>
          <p:cNvGrpSpPr/>
          <p:nvPr userDrawn="1"/>
        </p:nvGrpSpPr>
        <p:grpSpPr>
          <a:xfrm>
            <a:off x="-84407" y="4822372"/>
            <a:ext cx="9344154" cy="249217"/>
            <a:chOff x="-112542" y="6429828"/>
            <a:chExt cx="12458871" cy="332289"/>
          </a:xfrm>
        </p:grpSpPr>
        <p:pic>
          <p:nvPicPr>
            <p:cNvPr id="10" name="Google Shape;172;p28">
              <a:extLst>
                <a:ext uri="{FF2B5EF4-FFF2-40B4-BE49-F238E27FC236}">
                  <a16:creationId xmlns:a16="http://schemas.microsoft.com/office/drawing/2014/main" id="{AA9CB182-C80A-BA7D-DF35-B62589A0B63D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5245" y="6529718"/>
              <a:ext cx="232399" cy="2323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" name="Google Shape;173;p28">
              <a:extLst>
                <a:ext uri="{FF2B5EF4-FFF2-40B4-BE49-F238E27FC236}">
                  <a16:creationId xmlns:a16="http://schemas.microsoft.com/office/drawing/2014/main" id="{4AC5E266-AA3B-2BB7-C630-5AD62BC1C9D9}"/>
                </a:ext>
              </a:extLst>
            </p:cNvPr>
            <p:cNvCxnSpPr>
              <a:cxnSpLocks/>
            </p:cNvCxnSpPr>
            <p:nvPr/>
          </p:nvCxnSpPr>
          <p:spPr>
            <a:xfrm>
              <a:off x="-112542" y="6429828"/>
              <a:ext cx="12458871" cy="0"/>
            </a:xfrm>
            <a:prstGeom prst="straightConnector1">
              <a:avLst/>
            </a:prstGeom>
            <a:noFill/>
            <a:ln w="9525" cap="flat" cmpd="sng">
              <a:solidFill>
                <a:srgbClr val="59B69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D52FDC-BDD1-AAE6-E4CA-29E11894BE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2674" y="1208555"/>
            <a:ext cx="1756707" cy="854722"/>
          </a:xfrm>
        </p:spPr>
        <p:txBody>
          <a:bodyPr/>
          <a:lstStyle/>
          <a:p>
            <a:r>
              <a:rPr lang="en-US" dirty="0">
                <a:ea typeface="Inter"/>
                <a:cs typeface="Inter"/>
                <a:sym typeface="Inter"/>
              </a:rPr>
              <a:t>There’s no one way</a:t>
            </a:r>
            <a:br>
              <a:rPr lang="en-US" dirty="0">
                <a:ea typeface="Inter"/>
                <a:cs typeface="Inter"/>
                <a:sym typeface="Inter"/>
              </a:rPr>
            </a:br>
            <a:r>
              <a:rPr lang="en-US" dirty="0">
                <a:ea typeface="Inter"/>
                <a:cs typeface="Inter"/>
                <a:sym typeface="Inter"/>
              </a:rPr>
              <a:t>to start building an investment strategy. </a:t>
            </a:r>
            <a:endParaRPr lang="en-US" dirty="0">
              <a:solidFill>
                <a:prstClr val="black"/>
              </a:solidFill>
              <a:ea typeface="Inter"/>
              <a:cs typeface="Inter"/>
              <a:sym typeface="Inter"/>
            </a:endParaRPr>
          </a:p>
          <a:p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526D57C-BF54-EC2F-BAFA-A3FBE7AAF7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5167" y="4850494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9" b="0" i="0">
                <a:solidFill>
                  <a:srgbClr val="084154"/>
                </a:solidFill>
                <a:latin typeface="District Pro Book" panose="02000506040000020004" pitchFamily="50" charset="0"/>
                <a:ea typeface="District Pro Book" panose="02000506040000020004" pitchFamily="50" charset="0"/>
              </a:defRPr>
            </a:lvl1pPr>
          </a:lstStyle>
          <a:p>
            <a:fld id="{11BE4D6E-89F3-914A-B389-7425F43E8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2930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5E86-A990-7D89-F0C1-51EB71CD1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15763"/>
            <a:ext cx="4000500" cy="47793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300621-FE04-9440-616D-94BDDF317B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4860" y="1084729"/>
            <a:ext cx="3997140" cy="1084730"/>
          </a:xfrm>
        </p:spPr>
        <p:txBody>
          <a:bodyPr/>
          <a:lstStyle>
            <a:lvl1pPr>
              <a:defRPr>
                <a:latin typeface="District Pro Book" panose="02000506040000020004" pitchFamily="50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dirty="0">
                <a:ea typeface="Inter"/>
                <a:cs typeface="Inter"/>
                <a:sym typeface="Inter"/>
              </a:rPr>
              <a:t>A structure that layers together capital from investors with different risk and return expectations to finance a particular project or group of projects.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ECEAC9E-6702-5092-86B7-977E08FB04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4051" y="1811338"/>
            <a:ext cx="3917950" cy="2724150"/>
          </a:xfrm>
          <a:prstGeom prst="rect">
            <a:avLst/>
          </a:prstGeom>
        </p:spPr>
        <p:txBody>
          <a:bodyPr/>
          <a:lstStyle>
            <a:lvl1pPr>
              <a:defRPr>
                <a:latin typeface="District Pro Book" panose="02000506040000020004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9" name="Google Shape;464;p48">
            <a:extLst>
              <a:ext uri="{FF2B5EF4-FFF2-40B4-BE49-F238E27FC236}">
                <a16:creationId xmlns:a16="http://schemas.microsoft.com/office/drawing/2014/main" id="{F807DDBF-4C48-F605-9481-16443AF62643}"/>
              </a:ext>
            </a:extLst>
          </p:cNvPr>
          <p:cNvSpPr/>
          <p:nvPr userDrawn="1"/>
        </p:nvSpPr>
        <p:spPr>
          <a:xfrm>
            <a:off x="6027821" y="1035667"/>
            <a:ext cx="2171701" cy="1044143"/>
          </a:xfrm>
          <a:prstGeom prst="rect">
            <a:avLst/>
          </a:prstGeom>
          <a:solidFill>
            <a:srgbClr val="D9EBE1"/>
          </a:solidFill>
          <a:ln>
            <a:noFill/>
          </a:ln>
        </p:spPr>
        <p:txBody>
          <a:bodyPr spcFirstLastPara="1" wrap="square" lIns="68512" tIns="34244" rIns="68512" bIns="342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99" dirty="0">
              <a:solidFill>
                <a:schemeClr val="lt1"/>
              </a:solidFill>
              <a:latin typeface="District Pro Book" panose="02000506040000020004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466;p48">
            <a:extLst>
              <a:ext uri="{FF2B5EF4-FFF2-40B4-BE49-F238E27FC236}">
                <a16:creationId xmlns:a16="http://schemas.microsoft.com/office/drawing/2014/main" id="{EDEECC2B-1F45-BCCC-66AF-AA302A2ABBFD}"/>
              </a:ext>
            </a:extLst>
          </p:cNvPr>
          <p:cNvSpPr/>
          <p:nvPr userDrawn="1"/>
        </p:nvSpPr>
        <p:spPr>
          <a:xfrm>
            <a:off x="5879578" y="2087185"/>
            <a:ext cx="2529626" cy="1048436"/>
          </a:xfrm>
          <a:prstGeom prst="rect">
            <a:avLst/>
          </a:prstGeom>
          <a:solidFill>
            <a:srgbClr val="0F7496"/>
          </a:solidFill>
          <a:ln>
            <a:noFill/>
          </a:ln>
        </p:spPr>
        <p:txBody>
          <a:bodyPr spcFirstLastPara="1" wrap="square" lIns="68512" tIns="34244" rIns="68512" bIns="342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99" dirty="0">
              <a:solidFill>
                <a:schemeClr val="lt1"/>
              </a:solidFill>
              <a:latin typeface="District Pro Book" panose="02000506040000020004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468;p48">
            <a:extLst>
              <a:ext uri="{FF2B5EF4-FFF2-40B4-BE49-F238E27FC236}">
                <a16:creationId xmlns:a16="http://schemas.microsoft.com/office/drawing/2014/main" id="{28B5CA39-BADB-8EC8-252B-C8414ABB820F}"/>
              </a:ext>
            </a:extLst>
          </p:cNvPr>
          <p:cNvSpPr/>
          <p:nvPr userDrawn="1"/>
        </p:nvSpPr>
        <p:spPr>
          <a:xfrm>
            <a:off x="5679558" y="3137257"/>
            <a:ext cx="2929666" cy="1048435"/>
          </a:xfrm>
          <a:prstGeom prst="rect">
            <a:avLst/>
          </a:prstGeom>
          <a:solidFill>
            <a:srgbClr val="063646"/>
          </a:solidFill>
          <a:ln>
            <a:noFill/>
          </a:ln>
        </p:spPr>
        <p:txBody>
          <a:bodyPr spcFirstLastPara="1" wrap="square" lIns="68512" tIns="34244" rIns="68512" bIns="342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99" dirty="0">
              <a:solidFill>
                <a:schemeClr val="lt1"/>
              </a:solidFill>
              <a:latin typeface="District Pro Book" panose="02000506040000020004" pitchFamily="50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12" name="Google Shape;470;p48">
            <a:extLst>
              <a:ext uri="{FF2B5EF4-FFF2-40B4-BE49-F238E27FC236}">
                <a16:creationId xmlns:a16="http://schemas.microsoft.com/office/drawing/2014/main" id="{83EB1942-0668-4B51-2365-50E7FE796050}"/>
              </a:ext>
            </a:extLst>
          </p:cNvPr>
          <p:cNvCxnSpPr/>
          <p:nvPr userDrawn="1"/>
        </p:nvCxnSpPr>
        <p:spPr>
          <a:xfrm>
            <a:off x="5328840" y="1486514"/>
            <a:ext cx="0" cy="2168158"/>
          </a:xfrm>
          <a:prstGeom prst="straightConnector1">
            <a:avLst/>
          </a:prstGeom>
          <a:noFill/>
          <a:ln w="15875" cap="flat" cmpd="sng">
            <a:solidFill>
              <a:srgbClr val="084154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E4148068-4AFE-587F-373E-B24D3E5984C5}"/>
              </a:ext>
            </a:extLst>
          </p:cNvPr>
          <p:cNvSpPr txBox="1">
            <a:spLocks/>
          </p:cNvSpPr>
          <p:nvPr userDrawn="1"/>
        </p:nvSpPr>
        <p:spPr>
          <a:xfrm>
            <a:off x="5844030" y="1004046"/>
            <a:ext cx="2600723" cy="958439"/>
          </a:xfrm>
          <a:prstGeom prst="rect">
            <a:avLst/>
          </a:prstGeom>
        </p:spPr>
        <p:txBody>
          <a:bodyPr vert="horz" lIns="91355" tIns="45678" rIns="91355" bIns="45678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rgbClr val="084154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199" dirty="0">
              <a:latin typeface="District Pro Book" panose="02000506040000020004" pitchFamily="50" charset="0"/>
              <a:ea typeface="Inter"/>
              <a:cs typeface="Inter"/>
              <a:sym typeface="Inter"/>
            </a:endParaRP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5C7BBD28-1C1C-8F5C-D491-00F943533363}"/>
              </a:ext>
            </a:extLst>
          </p:cNvPr>
          <p:cNvSpPr txBox="1">
            <a:spLocks/>
          </p:cNvSpPr>
          <p:nvPr userDrawn="1"/>
        </p:nvSpPr>
        <p:spPr>
          <a:xfrm>
            <a:off x="5844030" y="2079810"/>
            <a:ext cx="2600723" cy="958439"/>
          </a:xfrm>
          <a:prstGeom prst="rect">
            <a:avLst/>
          </a:prstGeom>
        </p:spPr>
        <p:txBody>
          <a:bodyPr vert="horz" lIns="91355" tIns="45678" rIns="91355" bIns="45678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rgbClr val="084154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199" dirty="0">
              <a:latin typeface="District Pro Book" panose="02000506040000020004" pitchFamily="50" charset="0"/>
              <a:ea typeface="Inter"/>
              <a:cs typeface="Inter"/>
              <a:sym typeface="Inter"/>
            </a:endParaRP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A434E788-94C1-2E28-470D-F2D0BBD7124D}"/>
              </a:ext>
            </a:extLst>
          </p:cNvPr>
          <p:cNvSpPr txBox="1">
            <a:spLocks/>
          </p:cNvSpPr>
          <p:nvPr userDrawn="1"/>
        </p:nvSpPr>
        <p:spPr>
          <a:xfrm>
            <a:off x="5844030" y="3173505"/>
            <a:ext cx="2600723" cy="958439"/>
          </a:xfrm>
          <a:prstGeom prst="rect">
            <a:avLst/>
          </a:prstGeom>
        </p:spPr>
        <p:txBody>
          <a:bodyPr vert="horz" lIns="91355" tIns="45678" rIns="91355" bIns="45678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rgbClr val="084154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199" dirty="0">
              <a:latin typeface="District Pro Book" panose="02000506040000020004" pitchFamily="50" charset="0"/>
              <a:ea typeface="Inter"/>
              <a:cs typeface="Inter"/>
              <a:sym typeface="Inter"/>
            </a:endParaRPr>
          </a:p>
        </p:txBody>
      </p:sp>
      <p:sp>
        <p:nvSpPr>
          <p:cNvPr id="19" name="Date Placeholder 2">
            <a:extLst>
              <a:ext uri="{FF2B5EF4-FFF2-40B4-BE49-F238E27FC236}">
                <a16:creationId xmlns:a16="http://schemas.microsoft.com/office/drawing/2014/main" id="{2DFBF729-5F82-BF1E-5982-3B612391D416}"/>
              </a:ext>
            </a:extLst>
          </p:cNvPr>
          <p:cNvSpPr txBox="1">
            <a:spLocks/>
          </p:cNvSpPr>
          <p:nvPr userDrawn="1"/>
        </p:nvSpPr>
        <p:spPr>
          <a:xfrm>
            <a:off x="4847970" y="3686625"/>
            <a:ext cx="961739" cy="477932"/>
          </a:xfrm>
          <a:prstGeom prst="rect">
            <a:avLst/>
          </a:prstGeom>
        </p:spPr>
        <p:txBody>
          <a:bodyPr vert="horz" lIns="91355" tIns="45678" rIns="91355" bIns="45678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rgbClr val="084154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99" b="0" dirty="0">
                <a:solidFill>
                  <a:srgbClr val="084154"/>
                </a:solidFill>
                <a:latin typeface="District Pro Book" panose="02000506040000020004" pitchFamily="50" charset="0"/>
                <a:ea typeface="Inter"/>
                <a:cs typeface="Inter"/>
                <a:sym typeface="Inter"/>
              </a:rPr>
              <a:t>LEAST</a:t>
            </a:r>
            <a:br>
              <a:rPr lang="en-US" sz="1199" b="0" dirty="0">
                <a:solidFill>
                  <a:srgbClr val="084154"/>
                </a:solidFill>
                <a:latin typeface="District Pro Book" panose="02000506040000020004" pitchFamily="50" charset="0"/>
                <a:ea typeface="Inter"/>
                <a:cs typeface="Inter"/>
                <a:sym typeface="Inter"/>
              </a:rPr>
            </a:br>
            <a:r>
              <a:rPr lang="en-US" sz="1199" b="0" dirty="0">
                <a:solidFill>
                  <a:srgbClr val="084154"/>
                </a:solidFill>
                <a:latin typeface="District Pro Book" panose="02000506040000020004" pitchFamily="50" charset="0"/>
                <a:ea typeface="Inter"/>
                <a:cs typeface="Inter"/>
                <a:sym typeface="Inter"/>
              </a:rPr>
              <a:t>RISK</a:t>
            </a:r>
            <a:endParaRPr lang="en-US" sz="1199" b="0" dirty="0">
              <a:latin typeface="District Pro Book" panose="02000506040000020004" pitchFamily="50" charset="0"/>
              <a:ea typeface="Inter"/>
              <a:cs typeface="Inter"/>
              <a:sym typeface="Inter"/>
            </a:endParaRPr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F3B23F86-46E3-D348-F6CE-6F27618BFB9F}"/>
              </a:ext>
            </a:extLst>
          </p:cNvPr>
          <p:cNvSpPr txBox="1">
            <a:spLocks/>
          </p:cNvSpPr>
          <p:nvPr userDrawn="1"/>
        </p:nvSpPr>
        <p:spPr>
          <a:xfrm>
            <a:off x="4847971" y="993570"/>
            <a:ext cx="961739" cy="477932"/>
          </a:xfrm>
          <a:prstGeom prst="rect">
            <a:avLst/>
          </a:prstGeom>
        </p:spPr>
        <p:txBody>
          <a:bodyPr vert="horz" lIns="91355" tIns="45678" rIns="91355" bIns="45678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rgbClr val="084154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99" b="0" dirty="0">
                <a:solidFill>
                  <a:srgbClr val="084154"/>
                </a:solidFill>
                <a:latin typeface="District Pro Book" panose="02000506040000020004" pitchFamily="50" charset="0"/>
                <a:ea typeface="Inter"/>
                <a:cs typeface="Inter"/>
                <a:sym typeface="Inter"/>
              </a:rPr>
              <a:t>MOST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99" b="0" dirty="0">
                <a:solidFill>
                  <a:srgbClr val="084154"/>
                </a:solidFill>
                <a:latin typeface="District Pro Book" panose="02000506040000020004" pitchFamily="50" charset="0"/>
                <a:ea typeface="Inter"/>
                <a:cs typeface="Inter"/>
                <a:sym typeface="Inter"/>
              </a:rPr>
              <a:t>RISK</a:t>
            </a:r>
            <a:endParaRPr lang="en-US" sz="1199" b="0" dirty="0">
              <a:latin typeface="District Pro Book" panose="02000506040000020004" pitchFamily="50" charset="0"/>
              <a:ea typeface="Inter"/>
              <a:cs typeface="Inter"/>
              <a:sym typeface="Inter"/>
            </a:endParaRPr>
          </a:p>
        </p:txBody>
      </p:sp>
      <p:grpSp>
        <p:nvGrpSpPr>
          <p:cNvPr id="21" name="Google Shape;170;p28">
            <a:extLst>
              <a:ext uri="{FF2B5EF4-FFF2-40B4-BE49-F238E27FC236}">
                <a16:creationId xmlns:a16="http://schemas.microsoft.com/office/drawing/2014/main" id="{48A3D1C5-615D-23BD-B0B6-0B8526B4F947}"/>
              </a:ext>
            </a:extLst>
          </p:cNvPr>
          <p:cNvGrpSpPr/>
          <p:nvPr userDrawn="1"/>
        </p:nvGrpSpPr>
        <p:grpSpPr>
          <a:xfrm>
            <a:off x="-84407" y="4822372"/>
            <a:ext cx="9344154" cy="249217"/>
            <a:chOff x="-112542" y="6429828"/>
            <a:chExt cx="12458871" cy="332289"/>
          </a:xfrm>
        </p:grpSpPr>
        <p:pic>
          <p:nvPicPr>
            <p:cNvPr id="22" name="Google Shape;172;p28">
              <a:extLst>
                <a:ext uri="{FF2B5EF4-FFF2-40B4-BE49-F238E27FC236}">
                  <a16:creationId xmlns:a16="http://schemas.microsoft.com/office/drawing/2014/main" id="{5BFB33EB-D244-BDF7-8997-4B5263921E47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5245" y="6529718"/>
              <a:ext cx="232399" cy="2323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3" name="Google Shape;173;p28">
              <a:extLst>
                <a:ext uri="{FF2B5EF4-FFF2-40B4-BE49-F238E27FC236}">
                  <a16:creationId xmlns:a16="http://schemas.microsoft.com/office/drawing/2014/main" id="{DC72192C-149A-5E8B-B9FA-5E15B8920F85}"/>
                </a:ext>
              </a:extLst>
            </p:cNvPr>
            <p:cNvCxnSpPr>
              <a:cxnSpLocks/>
            </p:cNvCxnSpPr>
            <p:nvPr/>
          </p:nvCxnSpPr>
          <p:spPr>
            <a:xfrm>
              <a:off x="-112542" y="6429828"/>
              <a:ext cx="12458871" cy="0"/>
            </a:xfrm>
            <a:prstGeom prst="straightConnector1">
              <a:avLst/>
            </a:prstGeom>
            <a:noFill/>
            <a:ln w="9525" cap="flat" cmpd="sng">
              <a:solidFill>
                <a:srgbClr val="59B69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E866BD1-C987-E594-9734-D6D0A68816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5167" y="4850494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9" b="0" i="0">
                <a:solidFill>
                  <a:srgbClr val="084154"/>
                </a:solidFill>
                <a:latin typeface="District Pro Book" panose="02000506040000020004" pitchFamily="50" charset="0"/>
                <a:ea typeface="District Pro Book" panose="02000506040000020004" pitchFamily="50" charset="0"/>
              </a:defRPr>
            </a:lvl1pPr>
          </a:lstStyle>
          <a:p>
            <a:fld id="{11BE4D6E-89F3-914A-B389-7425F43E88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CC4CE5-6E8F-E862-957A-3C965AC0C620}"/>
              </a:ext>
            </a:extLst>
          </p:cNvPr>
          <p:cNvSpPr txBox="1"/>
          <p:nvPr userDrawn="1"/>
        </p:nvSpPr>
        <p:spPr>
          <a:xfrm>
            <a:off x="6398432" y="2414499"/>
            <a:ext cx="1491915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799" dirty="0">
              <a:latin typeface="District Pro Book" panose="02000506040000020004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65DB5C-8808-34BE-2ACA-697DA089DD3E}"/>
              </a:ext>
            </a:extLst>
          </p:cNvPr>
          <p:cNvSpPr txBox="1"/>
          <p:nvPr userDrawn="1"/>
        </p:nvSpPr>
        <p:spPr>
          <a:xfrm>
            <a:off x="6412832" y="3427846"/>
            <a:ext cx="1491915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799" dirty="0">
              <a:latin typeface="District Pro Book" panose="02000506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5317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5E86-A990-7D89-F0C1-51EB71CD1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15763"/>
            <a:ext cx="7900147" cy="47793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300621-FE04-9440-616D-94BDDF317B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4861" y="1084729"/>
            <a:ext cx="7893512" cy="681312"/>
          </a:xfrm>
        </p:spPr>
        <p:txBody>
          <a:bodyPr/>
          <a:lstStyle>
            <a:lvl1pPr>
              <a:defRPr>
                <a:latin typeface="District Pro Book" panose="02000506040000020004" pitchFamily="50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dirty="0">
                <a:ea typeface="Inter"/>
                <a:cs typeface="Inter"/>
                <a:sym typeface="Inter"/>
              </a:rPr>
              <a:t>A structure that layers together capital from investors with different risk and return expectations to finance a particular project or group of projects.</a:t>
            </a:r>
          </a:p>
        </p:txBody>
      </p:sp>
      <p:grpSp>
        <p:nvGrpSpPr>
          <p:cNvPr id="21" name="Google Shape;170;p28">
            <a:extLst>
              <a:ext uri="{FF2B5EF4-FFF2-40B4-BE49-F238E27FC236}">
                <a16:creationId xmlns:a16="http://schemas.microsoft.com/office/drawing/2014/main" id="{48A3D1C5-615D-23BD-B0B6-0B8526B4F947}"/>
              </a:ext>
            </a:extLst>
          </p:cNvPr>
          <p:cNvGrpSpPr/>
          <p:nvPr userDrawn="1"/>
        </p:nvGrpSpPr>
        <p:grpSpPr>
          <a:xfrm>
            <a:off x="-84407" y="4822372"/>
            <a:ext cx="9344154" cy="249217"/>
            <a:chOff x="-112542" y="6429828"/>
            <a:chExt cx="12458871" cy="332289"/>
          </a:xfrm>
        </p:grpSpPr>
        <p:pic>
          <p:nvPicPr>
            <p:cNvPr id="22" name="Google Shape;172;p28">
              <a:extLst>
                <a:ext uri="{FF2B5EF4-FFF2-40B4-BE49-F238E27FC236}">
                  <a16:creationId xmlns:a16="http://schemas.microsoft.com/office/drawing/2014/main" id="{5BFB33EB-D244-BDF7-8997-4B5263921E47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5245" y="6529718"/>
              <a:ext cx="232399" cy="2323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3" name="Google Shape;173;p28">
              <a:extLst>
                <a:ext uri="{FF2B5EF4-FFF2-40B4-BE49-F238E27FC236}">
                  <a16:creationId xmlns:a16="http://schemas.microsoft.com/office/drawing/2014/main" id="{DC72192C-149A-5E8B-B9FA-5E15B8920F85}"/>
                </a:ext>
              </a:extLst>
            </p:cNvPr>
            <p:cNvCxnSpPr>
              <a:cxnSpLocks/>
            </p:cNvCxnSpPr>
            <p:nvPr/>
          </p:nvCxnSpPr>
          <p:spPr>
            <a:xfrm>
              <a:off x="-112542" y="6429828"/>
              <a:ext cx="12458871" cy="0"/>
            </a:xfrm>
            <a:prstGeom prst="straightConnector1">
              <a:avLst/>
            </a:prstGeom>
            <a:noFill/>
            <a:ln w="9525" cap="flat" cmpd="sng">
              <a:solidFill>
                <a:srgbClr val="59B69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22988185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tes with Image B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70;p28">
            <a:extLst>
              <a:ext uri="{FF2B5EF4-FFF2-40B4-BE49-F238E27FC236}">
                <a16:creationId xmlns:a16="http://schemas.microsoft.com/office/drawing/2014/main" id="{13221ACA-145B-2BD1-5852-867CB1EDEB01}"/>
              </a:ext>
            </a:extLst>
          </p:cNvPr>
          <p:cNvGrpSpPr/>
          <p:nvPr userDrawn="1"/>
        </p:nvGrpSpPr>
        <p:grpSpPr>
          <a:xfrm>
            <a:off x="-84407" y="4822372"/>
            <a:ext cx="9344154" cy="249217"/>
            <a:chOff x="-112542" y="6429828"/>
            <a:chExt cx="12458871" cy="332289"/>
          </a:xfrm>
        </p:grpSpPr>
        <p:pic>
          <p:nvPicPr>
            <p:cNvPr id="17" name="Google Shape;172;p28">
              <a:extLst>
                <a:ext uri="{FF2B5EF4-FFF2-40B4-BE49-F238E27FC236}">
                  <a16:creationId xmlns:a16="http://schemas.microsoft.com/office/drawing/2014/main" id="{7222C1CE-D715-DFBD-07B5-21EC9A68F16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5245" y="6529718"/>
              <a:ext cx="232399" cy="2323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" name="Google Shape;173;p28">
              <a:extLst>
                <a:ext uri="{FF2B5EF4-FFF2-40B4-BE49-F238E27FC236}">
                  <a16:creationId xmlns:a16="http://schemas.microsoft.com/office/drawing/2014/main" id="{36949331-CBEF-6C7E-466A-F70FA3FE1D85}"/>
                </a:ext>
              </a:extLst>
            </p:cNvPr>
            <p:cNvCxnSpPr>
              <a:cxnSpLocks/>
            </p:cNvCxnSpPr>
            <p:nvPr/>
          </p:nvCxnSpPr>
          <p:spPr>
            <a:xfrm>
              <a:off x="-112542" y="6429828"/>
              <a:ext cx="12458871" cy="0"/>
            </a:xfrm>
            <a:prstGeom prst="straightConnector1">
              <a:avLst/>
            </a:prstGeom>
            <a:noFill/>
            <a:ln w="9525" cap="flat" cmpd="sng">
              <a:solidFill>
                <a:srgbClr val="59B69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3C8DB51-C929-894C-6CBC-722CBFC027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51883" y="1759279"/>
            <a:ext cx="3706318" cy="2466975"/>
          </a:xfrm>
        </p:spPr>
        <p:txBody>
          <a:bodyPr/>
          <a:lstStyle>
            <a:lvl1pPr>
              <a:defRPr>
                <a:latin typeface="District Pro Book" panose="02000506040000020004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766B1AEC-A72E-F636-1D4E-79C1D20694D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4147" y="1759279"/>
            <a:ext cx="3706318" cy="2466975"/>
          </a:xfrm>
        </p:spPr>
        <p:txBody>
          <a:bodyPr/>
          <a:lstStyle>
            <a:lvl1pPr>
              <a:defRPr>
                <a:latin typeface="District Pro Book" panose="02000506040000020004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52E8DAF-5033-B713-8A35-B888E480E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383" y="1171983"/>
            <a:ext cx="8053233" cy="569411"/>
          </a:xfrm>
        </p:spPr>
        <p:txBody>
          <a:bodyPr/>
          <a:lstStyle>
            <a:lvl1pPr>
              <a:defRPr>
                <a:latin typeface="District Pro Book" panose="02000506040000020004" pitchFamily="50" charset="0"/>
              </a:defRPr>
            </a:lvl1pPr>
            <a:lvl2pPr>
              <a:defRPr>
                <a:latin typeface="District Pro Book" panose="02000506040000020004" pitchFamily="50" charset="0"/>
              </a:defRPr>
            </a:lvl2pPr>
            <a:lvl3pPr>
              <a:defRPr>
                <a:latin typeface="District Pro Book" panose="02000506040000020004" pitchFamily="50" charset="0"/>
              </a:defRPr>
            </a:lvl3pPr>
            <a:lvl4pPr>
              <a:defRPr>
                <a:latin typeface="District Pro Book" panose="02000506040000020004" pitchFamily="50" charset="0"/>
              </a:defRPr>
            </a:lvl4pPr>
            <a:lvl5pPr>
              <a:defRPr>
                <a:latin typeface="District Pro Book" panose="02000506040000020004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901F40A-1390-53E6-2620-50911360F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385" y="361952"/>
            <a:ext cx="7912816" cy="801209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3773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>
          <p15:clr>
            <a:srgbClr val="FBAE40"/>
          </p15:clr>
        </p15:guide>
        <p15:guide id="2" pos="408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3"/>
          <p:cNvSpPr txBox="1">
            <a:spLocks noGrp="1"/>
          </p:cNvSpPr>
          <p:nvPr>
            <p:ph type="title"/>
          </p:nvPr>
        </p:nvSpPr>
        <p:spPr>
          <a:xfrm>
            <a:off x="311700" y="445437"/>
            <a:ext cx="8520600" cy="573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3"/>
          <p:cNvSpPr txBox="1">
            <a:spLocks noGrp="1"/>
          </p:cNvSpPr>
          <p:nvPr>
            <p:ph type="sldNum" idx="12"/>
          </p:nvPr>
        </p:nvSpPr>
        <p:spPr>
          <a:xfrm>
            <a:off x="8779953" y="0"/>
            <a:ext cx="364200" cy="39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E93"/>
              </a:buClr>
              <a:buSzPts val="900"/>
              <a:buFont typeface="Poppins"/>
              <a:buNone/>
              <a:defRPr sz="900" b="0" i="0" u="none" strike="noStrike" cap="none">
                <a:solidFill>
                  <a:srgbClr val="445E93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E93"/>
              </a:buClr>
              <a:buSzPts val="900"/>
              <a:buFont typeface="Poppins"/>
              <a:buNone/>
              <a:defRPr sz="900" b="0" i="0" u="none" strike="noStrike" cap="none">
                <a:solidFill>
                  <a:srgbClr val="445E93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E93"/>
              </a:buClr>
              <a:buSzPts val="900"/>
              <a:buFont typeface="Poppins"/>
              <a:buNone/>
              <a:defRPr sz="900" b="0" i="0" u="none" strike="noStrike" cap="none">
                <a:solidFill>
                  <a:srgbClr val="445E93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E93"/>
              </a:buClr>
              <a:buSzPts val="900"/>
              <a:buFont typeface="Poppins"/>
              <a:buNone/>
              <a:defRPr sz="900" b="0" i="0" u="none" strike="noStrike" cap="none">
                <a:solidFill>
                  <a:srgbClr val="445E93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E93"/>
              </a:buClr>
              <a:buSzPts val="900"/>
              <a:buFont typeface="Poppins"/>
              <a:buNone/>
              <a:defRPr sz="900" b="0" i="0" u="none" strike="noStrike" cap="none">
                <a:solidFill>
                  <a:srgbClr val="445E93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E93"/>
              </a:buClr>
              <a:buSzPts val="900"/>
              <a:buFont typeface="Poppins"/>
              <a:buNone/>
              <a:defRPr sz="900" b="0" i="0" u="none" strike="noStrike" cap="none">
                <a:solidFill>
                  <a:srgbClr val="445E93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E93"/>
              </a:buClr>
              <a:buSzPts val="900"/>
              <a:buFont typeface="Poppins"/>
              <a:buNone/>
              <a:defRPr sz="900" b="0" i="0" u="none" strike="noStrike" cap="none">
                <a:solidFill>
                  <a:srgbClr val="445E93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E93"/>
              </a:buClr>
              <a:buSzPts val="900"/>
              <a:buFont typeface="Poppins"/>
              <a:buNone/>
              <a:defRPr sz="900" b="0" i="0" u="none" strike="noStrike" cap="none">
                <a:solidFill>
                  <a:srgbClr val="445E93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E93"/>
              </a:buClr>
              <a:buSzPts val="900"/>
              <a:buFont typeface="Poppins"/>
              <a:buNone/>
              <a:defRPr sz="900" b="0" i="0" u="none" strike="noStrike" cap="none">
                <a:solidFill>
                  <a:srgbClr val="445E93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9048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Notes A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76" y="992875"/>
            <a:ext cx="2549652" cy="368342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9AF246-FC10-CDB1-9918-DE3D0570BD6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278124" y="992875"/>
            <a:ext cx="2549652" cy="368342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C969FC3-9F4D-FAFD-D04B-A15FCDDFD43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948172" y="992875"/>
            <a:ext cx="2549652" cy="368342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Google Shape;231;p33">
            <a:extLst>
              <a:ext uri="{FF2B5EF4-FFF2-40B4-BE49-F238E27FC236}">
                <a16:creationId xmlns:a16="http://schemas.microsoft.com/office/drawing/2014/main" id="{DA44380F-D2BF-5C25-7425-9A0432210465}"/>
              </a:ext>
            </a:extLst>
          </p:cNvPr>
          <p:cNvCxnSpPr>
            <a:cxnSpLocks/>
          </p:cNvCxnSpPr>
          <p:nvPr userDrawn="1"/>
        </p:nvCxnSpPr>
        <p:spPr>
          <a:xfrm>
            <a:off x="685800" y="843475"/>
            <a:ext cx="7781230" cy="0"/>
          </a:xfrm>
          <a:prstGeom prst="straightConnector1">
            <a:avLst/>
          </a:prstGeom>
          <a:noFill/>
          <a:ln w="9525" cap="flat" cmpd="sng">
            <a:solidFill>
              <a:srgbClr val="59B69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0EBF3A49-4288-164D-4BA4-5A171A42E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07" y="320105"/>
            <a:ext cx="7886700" cy="441896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4FA8854-BE4A-10FC-BCFB-712DBA9C5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5167" y="4850493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rgbClr val="084154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11BE4D6E-89F3-914A-B389-7425F43E8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6640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es with Image B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FC3F1EF2-504A-5CC8-D39C-9DDD3544B0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797" t="7228" r="55813" b="44951"/>
          <a:stretch/>
        </p:blipFill>
        <p:spPr>
          <a:xfrm rot="5400000">
            <a:off x="3583024" y="3125645"/>
            <a:ext cx="1160883" cy="122674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7800" y="1605958"/>
            <a:ext cx="3200400" cy="29113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6" name="Google Shape;170;p28">
            <a:extLst>
              <a:ext uri="{FF2B5EF4-FFF2-40B4-BE49-F238E27FC236}">
                <a16:creationId xmlns:a16="http://schemas.microsoft.com/office/drawing/2014/main" id="{13221ACA-145B-2BD1-5852-867CB1EDEB01}"/>
              </a:ext>
            </a:extLst>
          </p:cNvPr>
          <p:cNvGrpSpPr/>
          <p:nvPr userDrawn="1"/>
        </p:nvGrpSpPr>
        <p:grpSpPr>
          <a:xfrm>
            <a:off x="-84407" y="4822372"/>
            <a:ext cx="9344154" cy="249217"/>
            <a:chOff x="-112542" y="6429828"/>
            <a:chExt cx="12458871" cy="332289"/>
          </a:xfrm>
        </p:grpSpPr>
        <p:pic>
          <p:nvPicPr>
            <p:cNvPr id="17" name="Google Shape;172;p28">
              <a:extLst>
                <a:ext uri="{FF2B5EF4-FFF2-40B4-BE49-F238E27FC236}">
                  <a16:creationId xmlns:a16="http://schemas.microsoft.com/office/drawing/2014/main" id="{7222C1CE-D715-DFBD-07B5-21EC9A68F16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5245" y="6529718"/>
              <a:ext cx="232399" cy="2323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" name="Google Shape;173;p28">
              <a:extLst>
                <a:ext uri="{FF2B5EF4-FFF2-40B4-BE49-F238E27FC236}">
                  <a16:creationId xmlns:a16="http://schemas.microsoft.com/office/drawing/2014/main" id="{36949331-CBEF-6C7E-466A-F70FA3FE1D85}"/>
                </a:ext>
              </a:extLst>
            </p:cNvPr>
            <p:cNvCxnSpPr>
              <a:cxnSpLocks/>
            </p:cNvCxnSpPr>
            <p:nvPr/>
          </p:nvCxnSpPr>
          <p:spPr>
            <a:xfrm>
              <a:off x="-112542" y="6429828"/>
              <a:ext cx="12458871" cy="0"/>
            </a:xfrm>
            <a:prstGeom prst="straightConnector1">
              <a:avLst/>
            </a:prstGeom>
            <a:noFill/>
            <a:ln w="9525" cap="flat" cmpd="sng">
              <a:solidFill>
                <a:srgbClr val="59B69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6" name="Google Shape;325;p40">
            <a:extLst>
              <a:ext uri="{FF2B5EF4-FFF2-40B4-BE49-F238E27FC236}">
                <a16:creationId xmlns:a16="http://schemas.microsoft.com/office/drawing/2014/main" id="{0159BE2C-40CF-E8D3-7A06-0A2799EF4FEF}"/>
              </a:ext>
            </a:extLst>
          </p:cNvPr>
          <p:cNvCxnSpPr/>
          <p:nvPr userDrawn="1"/>
        </p:nvCxnSpPr>
        <p:spPr>
          <a:xfrm>
            <a:off x="654148" y="1355840"/>
            <a:ext cx="7804053" cy="0"/>
          </a:xfrm>
          <a:prstGeom prst="straightConnector1">
            <a:avLst/>
          </a:prstGeom>
          <a:noFill/>
          <a:ln w="9525" cap="flat" cmpd="sng">
            <a:solidFill>
              <a:srgbClr val="59B69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3C8DB51-C929-894C-6CBC-722CBFC027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9925" y="1662816"/>
            <a:ext cx="3873500" cy="24669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234AC01-A62C-3693-D5D1-CF9C81936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385" y="361952"/>
            <a:ext cx="7912816" cy="801209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7B47F87-730F-60C1-D247-6B9B8D46A4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5167" y="4850494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9" b="0" i="0">
                <a:solidFill>
                  <a:srgbClr val="084154"/>
                </a:solidFill>
                <a:latin typeface="District Pro Book" panose="02000506040000020004" pitchFamily="50" charset="0"/>
                <a:ea typeface="District Pro Book" panose="02000506040000020004" pitchFamily="50" charset="0"/>
              </a:defRPr>
            </a:lvl1pPr>
          </a:lstStyle>
          <a:p>
            <a:fld id="{11BE4D6E-89F3-914A-B389-7425F43E8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423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>
          <p15:clr>
            <a:srgbClr val="FBAE40"/>
          </p15:clr>
        </p15:guide>
        <p15:guide id="2" pos="40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es with Image B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212F4C71-1AB7-BCC2-63BB-1573FF78EE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797" t="7228" r="55813" b="44951"/>
          <a:stretch/>
        </p:blipFill>
        <p:spPr>
          <a:xfrm rot="5400000">
            <a:off x="4406630" y="3125649"/>
            <a:ext cx="1160883" cy="122674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384" y="1605958"/>
            <a:ext cx="3200400" cy="29113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6" name="Google Shape;170;p28">
            <a:extLst>
              <a:ext uri="{FF2B5EF4-FFF2-40B4-BE49-F238E27FC236}">
                <a16:creationId xmlns:a16="http://schemas.microsoft.com/office/drawing/2014/main" id="{13221ACA-145B-2BD1-5852-867CB1EDEB01}"/>
              </a:ext>
            </a:extLst>
          </p:cNvPr>
          <p:cNvGrpSpPr/>
          <p:nvPr userDrawn="1"/>
        </p:nvGrpSpPr>
        <p:grpSpPr>
          <a:xfrm>
            <a:off x="-84407" y="4822372"/>
            <a:ext cx="9344154" cy="249217"/>
            <a:chOff x="-112542" y="6429828"/>
            <a:chExt cx="12458871" cy="332289"/>
          </a:xfrm>
        </p:grpSpPr>
        <p:pic>
          <p:nvPicPr>
            <p:cNvPr id="17" name="Google Shape;172;p28">
              <a:extLst>
                <a:ext uri="{FF2B5EF4-FFF2-40B4-BE49-F238E27FC236}">
                  <a16:creationId xmlns:a16="http://schemas.microsoft.com/office/drawing/2014/main" id="{7222C1CE-D715-DFBD-07B5-21EC9A68F16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5245" y="6529718"/>
              <a:ext cx="232399" cy="2323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" name="Google Shape;173;p28">
              <a:extLst>
                <a:ext uri="{FF2B5EF4-FFF2-40B4-BE49-F238E27FC236}">
                  <a16:creationId xmlns:a16="http://schemas.microsoft.com/office/drawing/2014/main" id="{36949331-CBEF-6C7E-466A-F70FA3FE1D85}"/>
                </a:ext>
              </a:extLst>
            </p:cNvPr>
            <p:cNvCxnSpPr>
              <a:cxnSpLocks/>
            </p:cNvCxnSpPr>
            <p:nvPr/>
          </p:nvCxnSpPr>
          <p:spPr>
            <a:xfrm>
              <a:off x="-112542" y="6429828"/>
              <a:ext cx="12458871" cy="0"/>
            </a:xfrm>
            <a:prstGeom prst="straightConnector1">
              <a:avLst/>
            </a:prstGeom>
            <a:noFill/>
            <a:ln w="9525" cap="flat" cmpd="sng">
              <a:solidFill>
                <a:srgbClr val="59B69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6" name="Google Shape;325;p40">
            <a:extLst>
              <a:ext uri="{FF2B5EF4-FFF2-40B4-BE49-F238E27FC236}">
                <a16:creationId xmlns:a16="http://schemas.microsoft.com/office/drawing/2014/main" id="{0159BE2C-40CF-E8D3-7A06-0A2799EF4FEF}"/>
              </a:ext>
            </a:extLst>
          </p:cNvPr>
          <p:cNvCxnSpPr/>
          <p:nvPr userDrawn="1"/>
        </p:nvCxnSpPr>
        <p:spPr>
          <a:xfrm>
            <a:off x="654148" y="1355840"/>
            <a:ext cx="7804053" cy="0"/>
          </a:xfrm>
          <a:prstGeom prst="straightConnector1">
            <a:avLst/>
          </a:prstGeom>
          <a:noFill/>
          <a:ln w="9525" cap="flat" cmpd="sng">
            <a:solidFill>
              <a:srgbClr val="59B69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3C8DB51-C929-894C-6CBC-722CBFC027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84700" y="1662816"/>
            <a:ext cx="3873500" cy="246697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AB369AB-5B54-2743-BE89-033101F5A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385" y="361952"/>
            <a:ext cx="7912816" cy="801209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5AE2A19-9B12-C640-D5FC-9E4C861AD6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5167" y="4850494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9" b="0" i="0">
                <a:solidFill>
                  <a:srgbClr val="084154"/>
                </a:solidFill>
                <a:latin typeface="District Pro Book" panose="02000506040000020004" pitchFamily="50" charset="0"/>
                <a:ea typeface="District Pro Book" panose="02000506040000020004" pitchFamily="50" charset="0"/>
              </a:defRPr>
            </a:lvl1pPr>
          </a:lstStyle>
          <a:p>
            <a:fld id="{11BE4D6E-89F3-914A-B389-7425F43E8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653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>
          <p15:clr>
            <a:srgbClr val="FBAE40"/>
          </p15:clr>
        </p15:guide>
        <p15:guide id="2" pos="40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es with Image B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D9AB2A25-476C-49E1-AE2A-C02DB6ECBA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797" t="7228" r="55813" b="44951"/>
          <a:stretch/>
        </p:blipFill>
        <p:spPr>
          <a:xfrm rot="5400000">
            <a:off x="2188081" y="3125649"/>
            <a:ext cx="1160883" cy="122674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8794" y="1605958"/>
            <a:ext cx="4609406" cy="29113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6" name="Google Shape;170;p28">
            <a:extLst>
              <a:ext uri="{FF2B5EF4-FFF2-40B4-BE49-F238E27FC236}">
                <a16:creationId xmlns:a16="http://schemas.microsoft.com/office/drawing/2014/main" id="{13221ACA-145B-2BD1-5852-867CB1EDEB01}"/>
              </a:ext>
            </a:extLst>
          </p:cNvPr>
          <p:cNvGrpSpPr/>
          <p:nvPr userDrawn="1"/>
        </p:nvGrpSpPr>
        <p:grpSpPr>
          <a:xfrm>
            <a:off x="-84407" y="4822372"/>
            <a:ext cx="9344154" cy="249217"/>
            <a:chOff x="-112542" y="6429828"/>
            <a:chExt cx="12458871" cy="332289"/>
          </a:xfrm>
        </p:grpSpPr>
        <p:pic>
          <p:nvPicPr>
            <p:cNvPr id="17" name="Google Shape;172;p28">
              <a:extLst>
                <a:ext uri="{FF2B5EF4-FFF2-40B4-BE49-F238E27FC236}">
                  <a16:creationId xmlns:a16="http://schemas.microsoft.com/office/drawing/2014/main" id="{7222C1CE-D715-DFBD-07B5-21EC9A68F16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5245" y="6529718"/>
              <a:ext cx="232399" cy="2323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" name="Google Shape;173;p28">
              <a:extLst>
                <a:ext uri="{FF2B5EF4-FFF2-40B4-BE49-F238E27FC236}">
                  <a16:creationId xmlns:a16="http://schemas.microsoft.com/office/drawing/2014/main" id="{36949331-CBEF-6C7E-466A-F70FA3FE1D85}"/>
                </a:ext>
              </a:extLst>
            </p:cNvPr>
            <p:cNvCxnSpPr>
              <a:cxnSpLocks/>
            </p:cNvCxnSpPr>
            <p:nvPr/>
          </p:nvCxnSpPr>
          <p:spPr>
            <a:xfrm>
              <a:off x="-112542" y="6429828"/>
              <a:ext cx="12458871" cy="0"/>
            </a:xfrm>
            <a:prstGeom prst="straightConnector1">
              <a:avLst/>
            </a:prstGeom>
            <a:noFill/>
            <a:ln w="9525" cap="flat" cmpd="sng">
              <a:solidFill>
                <a:srgbClr val="59B69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6" name="Google Shape;325;p40">
            <a:extLst>
              <a:ext uri="{FF2B5EF4-FFF2-40B4-BE49-F238E27FC236}">
                <a16:creationId xmlns:a16="http://schemas.microsoft.com/office/drawing/2014/main" id="{0159BE2C-40CF-E8D3-7A06-0A2799EF4FEF}"/>
              </a:ext>
            </a:extLst>
          </p:cNvPr>
          <p:cNvCxnSpPr/>
          <p:nvPr userDrawn="1"/>
        </p:nvCxnSpPr>
        <p:spPr>
          <a:xfrm>
            <a:off x="654148" y="1355840"/>
            <a:ext cx="7804053" cy="0"/>
          </a:xfrm>
          <a:prstGeom prst="straightConnector1">
            <a:avLst/>
          </a:prstGeom>
          <a:noFill/>
          <a:ln w="9525" cap="flat" cmpd="sng">
            <a:solidFill>
              <a:srgbClr val="59B69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3C8DB51-C929-894C-6CBC-722CBFC027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9925" y="1662816"/>
            <a:ext cx="2501900" cy="24669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B38261D-8597-2B4C-8FD9-7BBA5234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385" y="361952"/>
            <a:ext cx="7912816" cy="801209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CF05E03-5B8D-9324-14EC-93B496E71A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5167" y="4850494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9" b="0" i="0">
                <a:solidFill>
                  <a:srgbClr val="084154"/>
                </a:solidFill>
                <a:latin typeface="District Pro Book" panose="02000506040000020004" pitchFamily="50" charset="0"/>
                <a:ea typeface="District Pro Book" panose="02000506040000020004" pitchFamily="50" charset="0"/>
              </a:defRPr>
            </a:lvl1pPr>
          </a:lstStyle>
          <a:p>
            <a:fld id="{11BE4D6E-89F3-914A-B389-7425F43E8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878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>
          <p15:clr>
            <a:srgbClr val="FBAE40"/>
          </p15:clr>
        </p15:guide>
        <p15:guide id="2" pos="408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es with Image B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87D43177-15EA-2D99-73A1-EAE985DCAE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797" t="7228" r="55813" b="44951"/>
          <a:stretch/>
        </p:blipFill>
        <p:spPr>
          <a:xfrm rot="5400000">
            <a:off x="5785720" y="3125645"/>
            <a:ext cx="1160883" cy="122674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384" y="1605958"/>
            <a:ext cx="4671355" cy="29113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6" name="Google Shape;170;p28">
            <a:extLst>
              <a:ext uri="{FF2B5EF4-FFF2-40B4-BE49-F238E27FC236}">
                <a16:creationId xmlns:a16="http://schemas.microsoft.com/office/drawing/2014/main" id="{13221ACA-145B-2BD1-5852-867CB1EDEB01}"/>
              </a:ext>
            </a:extLst>
          </p:cNvPr>
          <p:cNvGrpSpPr/>
          <p:nvPr userDrawn="1"/>
        </p:nvGrpSpPr>
        <p:grpSpPr>
          <a:xfrm>
            <a:off x="-84407" y="4822372"/>
            <a:ext cx="9344154" cy="249217"/>
            <a:chOff x="-112542" y="6429828"/>
            <a:chExt cx="12458871" cy="332289"/>
          </a:xfrm>
        </p:grpSpPr>
        <p:pic>
          <p:nvPicPr>
            <p:cNvPr id="17" name="Google Shape;172;p28">
              <a:extLst>
                <a:ext uri="{FF2B5EF4-FFF2-40B4-BE49-F238E27FC236}">
                  <a16:creationId xmlns:a16="http://schemas.microsoft.com/office/drawing/2014/main" id="{7222C1CE-D715-DFBD-07B5-21EC9A68F16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5245" y="6529718"/>
              <a:ext cx="232399" cy="2323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" name="Google Shape;173;p28">
              <a:extLst>
                <a:ext uri="{FF2B5EF4-FFF2-40B4-BE49-F238E27FC236}">
                  <a16:creationId xmlns:a16="http://schemas.microsoft.com/office/drawing/2014/main" id="{36949331-CBEF-6C7E-466A-F70FA3FE1D85}"/>
                </a:ext>
              </a:extLst>
            </p:cNvPr>
            <p:cNvCxnSpPr>
              <a:cxnSpLocks/>
            </p:cNvCxnSpPr>
            <p:nvPr/>
          </p:nvCxnSpPr>
          <p:spPr>
            <a:xfrm>
              <a:off x="-112542" y="6429828"/>
              <a:ext cx="12458871" cy="0"/>
            </a:xfrm>
            <a:prstGeom prst="straightConnector1">
              <a:avLst/>
            </a:prstGeom>
            <a:noFill/>
            <a:ln w="9525" cap="flat" cmpd="sng">
              <a:solidFill>
                <a:srgbClr val="59B69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6" name="Google Shape;325;p40">
            <a:extLst>
              <a:ext uri="{FF2B5EF4-FFF2-40B4-BE49-F238E27FC236}">
                <a16:creationId xmlns:a16="http://schemas.microsoft.com/office/drawing/2014/main" id="{0159BE2C-40CF-E8D3-7A06-0A2799EF4FEF}"/>
              </a:ext>
            </a:extLst>
          </p:cNvPr>
          <p:cNvCxnSpPr/>
          <p:nvPr userDrawn="1"/>
        </p:nvCxnSpPr>
        <p:spPr>
          <a:xfrm>
            <a:off x="654148" y="1355840"/>
            <a:ext cx="7804053" cy="0"/>
          </a:xfrm>
          <a:prstGeom prst="straightConnector1">
            <a:avLst/>
          </a:prstGeom>
          <a:noFill/>
          <a:ln w="9525" cap="flat" cmpd="sng">
            <a:solidFill>
              <a:srgbClr val="59B69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3C8DB51-C929-894C-6CBC-722CBFC027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72175" y="1662816"/>
            <a:ext cx="2486026" cy="24669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4A9BE1C-BD31-D5FA-238E-44D2B3671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385" y="361952"/>
            <a:ext cx="7912816" cy="801209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48E6CF0-9502-DC6B-F079-EA1669F48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5167" y="4850494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9" b="0" i="0">
                <a:solidFill>
                  <a:srgbClr val="084154"/>
                </a:solidFill>
                <a:latin typeface="District Pro Book" panose="02000506040000020004" pitchFamily="50" charset="0"/>
                <a:ea typeface="District Pro Book" panose="02000506040000020004" pitchFamily="50" charset="0"/>
              </a:defRPr>
            </a:lvl1pPr>
          </a:lstStyle>
          <a:p>
            <a:fld id="{11BE4D6E-89F3-914A-B389-7425F43E8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6892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>
          <p15:clr>
            <a:srgbClr val="FBAE40"/>
          </p15:clr>
        </p15:guide>
        <p15:guide id="2" pos="408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es with Image B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70;p28">
            <a:extLst>
              <a:ext uri="{FF2B5EF4-FFF2-40B4-BE49-F238E27FC236}">
                <a16:creationId xmlns:a16="http://schemas.microsoft.com/office/drawing/2014/main" id="{13221ACA-145B-2BD1-5852-867CB1EDEB01}"/>
              </a:ext>
            </a:extLst>
          </p:cNvPr>
          <p:cNvGrpSpPr/>
          <p:nvPr userDrawn="1"/>
        </p:nvGrpSpPr>
        <p:grpSpPr>
          <a:xfrm>
            <a:off x="-84407" y="4822372"/>
            <a:ext cx="9344154" cy="249217"/>
            <a:chOff x="-112542" y="6429828"/>
            <a:chExt cx="12458871" cy="332289"/>
          </a:xfrm>
        </p:grpSpPr>
        <p:pic>
          <p:nvPicPr>
            <p:cNvPr id="17" name="Google Shape;172;p28">
              <a:extLst>
                <a:ext uri="{FF2B5EF4-FFF2-40B4-BE49-F238E27FC236}">
                  <a16:creationId xmlns:a16="http://schemas.microsoft.com/office/drawing/2014/main" id="{7222C1CE-D715-DFBD-07B5-21EC9A68F16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5245" y="6529718"/>
              <a:ext cx="232399" cy="2323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" name="Google Shape;173;p28">
              <a:extLst>
                <a:ext uri="{FF2B5EF4-FFF2-40B4-BE49-F238E27FC236}">
                  <a16:creationId xmlns:a16="http://schemas.microsoft.com/office/drawing/2014/main" id="{36949331-CBEF-6C7E-466A-F70FA3FE1D85}"/>
                </a:ext>
              </a:extLst>
            </p:cNvPr>
            <p:cNvCxnSpPr>
              <a:cxnSpLocks/>
            </p:cNvCxnSpPr>
            <p:nvPr/>
          </p:nvCxnSpPr>
          <p:spPr>
            <a:xfrm>
              <a:off x="-112542" y="6429828"/>
              <a:ext cx="12458871" cy="0"/>
            </a:xfrm>
            <a:prstGeom prst="straightConnector1">
              <a:avLst/>
            </a:prstGeom>
            <a:noFill/>
            <a:ln w="9525" cap="flat" cmpd="sng">
              <a:solidFill>
                <a:srgbClr val="59B69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3C8DB51-C929-894C-6CBC-722CBFC027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51883" y="1759279"/>
            <a:ext cx="3706318" cy="24669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766B1AEC-A72E-F636-1D4E-79C1D20694D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4147" y="1759279"/>
            <a:ext cx="3706318" cy="246697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52E8DAF-5033-B713-8A35-B888E480E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383" y="1171983"/>
            <a:ext cx="8053233" cy="5694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901F40A-1390-53E6-2620-50911360F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385" y="361952"/>
            <a:ext cx="7912816" cy="801209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04BAB4D-A8F0-4877-D8A9-5CEFCFB940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5167" y="4850494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9" b="0" i="0">
                <a:solidFill>
                  <a:srgbClr val="084154"/>
                </a:solidFill>
                <a:latin typeface="District Pro Book" panose="02000506040000020004" pitchFamily="50" charset="0"/>
                <a:ea typeface="District Pro Book" panose="02000506040000020004" pitchFamily="50" charset="0"/>
              </a:defRPr>
            </a:lvl1pPr>
          </a:lstStyle>
          <a:p>
            <a:fld id="{11BE4D6E-89F3-914A-B389-7425F43E8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949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>
          <p15:clr>
            <a:srgbClr val="FBAE40"/>
          </p15:clr>
        </p15:guide>
        <p15:guide id="2" pos="408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Notes B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9;p36">
            <a:extLst>
              <a:ext uri="{FF2B5EF4-FFF2-40B4-BE49-F238E27FC236}">
                <a16:creationId xmlns:a16="http://schemas.microsoft.com/office/drawing/2014/main" id="{85BE902D-8748-4C07-1541-462A5F7C7AD7}"/>
              </a:ext>
            </a:extLst>
          </p:cNvPr>
          <p:cNvSpPr/>
          <p:nvPr userDrawn="1"/>
        </p:nvSpPr>
        <p:spPr>
          <a:xfrm>
            <a:off x="-34527" y="-14061"/>
            <a:ext cx="3949302" cy="5171625"/>
          </a:xfrm>
          <a:prstGeom prst="rect">
            <a:avLst/>
          </a:prstGeom>
          <a:solidFill>
            <a:srgbClr val="084154"/>
          </a:solidFill>
          <a:ln>
            <a:noFill/>
          </a:ln>
        </p:spPr>
        <p:txBody>
          <a:bodyPr spcFirstLastPara="1" wrap="square" lIns="68512" tIns="34244" rIns="68512" bIns="342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99" dirty="0">
              <a:solidFill>
                <a:schemeClr val="lt1"/>
              </a:solidFill>
              <a:latin typeface="District Pro Book" panose="02000506040000020004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757" y="836351"/>
            <a:ext cx="2609467" cy="195182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2" name="Google Shape;173;p28">
            <a:extLst>
              <a:ext uri="{FF2B5EF4-FFF2-40B4-BE49-F238E27FC236}">
                <a16:creationId xmlns:a16="http://schemas.microsoft.com/office/drawing/2014/main" id="{F0D94A9F-D725-D090-04DB-99D29065FB80}"/>
              </a:ext>
            </a:extLst>
          </p:cNvPr>
          <p:cNvCxnSpPr>
            <a:cxnSpLocks/>
          </p:cNvCxnSpPr>
          <p:nvPr/>
        </p:nvCxnSpPr>
        <p:spPr>
          <a:xfrm>
            <a:off x="-84407" y="4822371"/>
            <a:ext cx="9344154" cy="0"/>
          </a:xfrm>
          <a:prstGeom prst="straightConnector1">
            <a:avLst/>
          </a:prstGeom>
          <a:noFill/>
          <a:ln w="9525" cap="flat" cmpd="sng">
            <a:solidFill>
              <a:srgbClr val="59B69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" name="Google Shape;277;p36">
            <a:extLst>
              <a:ext uri="{FF2B5EF4-FFF2-40B4-BE49-F238E27FC236}">
                <a16:creationId xmlns:a16="http://schemas.microsoft.com/office/drawing/2014/main" id="{03797616-E856-5505-4172-06AA51F1285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1434" y="4897289"/>
            <a:ext cx="174299" cy="17429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3CFA7D7-682B-CC8F-1AD6-F231AECAEE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82796" y="523876"/>
            <a:ext cx="4093184" cy="37750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481C3FE-7BDE-D62A-175F-B2741824A5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6757" y="527885"/>
            <a:ext cx="2609467" cy="286731"/>
          </a:xfrm>
        </p:spPr>
        <p:txBody>
          <a:bodyPr/>
          <a:lstStyle>
            <a:lvl1pPr>
              <a:defRPr>
                <a:latin typeface="District Pro Book" panose="02000506040000020004" pitchFamily="50" charset="0"/>
              </a:defRPr>
            </a:lvl1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99" b="1" dirty="0">
                <a:solidFill>
                  <a:srgbClr val="59B691"/>
                </a:solidFill>
                <a:latin typeface="Inter"/>
                <a:ea typeface="Inter"/>
                <a:cs typeface="Inter"/>
                <a:sym typeface="Inter"/>
              </a:rPr>
              <a:t>Topic Title</a:t>
            </a:r>
            <a:endParaRPr lang="en-US" sz="1199" b="1" dirty="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A7A404E-1AF5-5E95-6CDB-9AE9828AA4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5167" y="4850494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9" b="0" i="0">
                <a:solidFill>
                  <a:srgbClr val="084154"/>
                </a:solidFill>
                <a:latin typeface="District Pro Book" panose="02000506040000020004" pitchFamily="50" charset="0"/>
                <a:ea typeface="District Pro Book" panose="02000506040000020004" pitchFamily="50" charset="0"/>
              </a:defRPr>
            </a:lvl1pPr>
          </a:lstStyle>
          <a:p>
            <a:fld id="{11BE4D6E-89F3-914A-B389-7425F43E8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877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>
          <p15:clr>
            <a:srgbClr val="FBAE40"/>
          </p15:clr>
        </p15:guide>
        <p15:guide id="2" pos="2880">
          <p15:clr>
            <a:srgbClr val="FBAE40"/>
          </p15:clr>
        </p15:guide>
        <p15:guide id="3" pos="288">
          <p15:clr>
            <a:srgbClr val="FBAE40"/>
          </p15:clr>
        </p15:guide>
        <p15:guide id="4" orient="horz" pos="37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asic Notes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407" y="320105"/>
            <a:ext cx="7886700" cy="44189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76" y="992875"/>
            <a:ext cx="8026877" cy="36834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Google Shape;231;p33">
            <a:extLst>
              <a:ext uri="{FF2B5EF4-FFF2-40B4-BE49-F238E27FC236}">
                <a16:creationId xmlns:a16="http://schemas.microsoft.com/office/drawing/2014/main" id="{F0407270-2422-6AB4-94B3-7B1895B2C329}"/>
              </a:ext>
            </a:extLst>
          </p:cNvPr>
          <p:cNvCxnSpPr>
            <a:cxnSpLocks/>
          </p:cNvCxnSpPr>
          <p:nvPr userDrawn="1"/>
        </p:nvCxnSpPr>
        <p:spPr>
          <a:xfrm>
            <a:off x="685800" y="843475"/>
            <a:ext cx="7781230" cy="0"/>
          </a:xfrm>
          <a:prstGeom prst="straightConnector1">
            <a:avLst/>
          </a:prstGeom>
          <a:noFill/>
          <a:ln w="9525" cap="flat" cmpd="sng">
            <a:solidFill>
              <a:srgbClr val="59B69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BB2CC4B-5271-8CA3-806C-D7517D167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5167" y="4850494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9" b="0" i="0">
                <a:solidFill>
                  <a:srgbClr val="084154"/>
                </a:solidFill>
                <a:latin typeface="District Pro Book" panose="02000506040000020004" pitchFamily="50" charset="0"/>
                <a:ea typeface="District Pro Book" panose="02000506040000020004" pitchFamily="50" charset="0"/>
              </a:defRPr>
            </a:lvl1pPr>
          </a:lstStyle>
          <a:p>
            <a:fld id="{11BE4D6E-89F3-914A-B389-7425F43E88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39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3253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3">
  <p:cSld name="Title 3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2"/>
          <p:cNvSpPr txBox="1">
            <a:spLocks noGrp="1"/>
          </p:cNvSpPr>
          <p:nvPr>
            <p:ph type="title"/>
          </p:nvPr>
        </p:nvSpPr>
        <p:spPr>
          <a:xfrm>
            <a:off x="476306" y="419863"/>
            <a:ext cx="3368400" cy="1859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3BD51"/>
              </a:buClr>
              <a:buSzPts val="4500"/>
              <a:buFont typeface="Noto Serif Gujarati"/>
              <a:buNone/>
              <a:defRPr sz="3375" b="1">
                <a:solidFill>
                  <a:srgbClr val="F3BD5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500"/>
              <a:buFont typeface="Noto Serif Gujarati"/>
              <a:buNone/>
              <a:defRPr sz="3375" b="1">
                <a:latin typeface="Noto Serif Gujarati"/>
                <a:ea typeface="Noto Serif Gujarati"/>
                <a:cs typeface="Noto Serif Gujarati"/>
                <a:sym typeface="Noto Serif Gujarati"/>
              </a:defRPr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500"/>
              <a:buFont typeface="Noto Serif Gujarati"/>
              <a:buNone/>
              <a:defRPr sz="3375" b="1">
                <a:latin typeface="Noto Serif Gujarati"/>
                <a:ea typeface="Noto Serif Gujarati"/>
                <a:cs typeface="Noto Serif Gujarati"/>
                <a:sym typeface="Noto Serif Gujarati"/>
              </a:defRPr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500"/>
              <a:buFont typeface="Noto Serif Gujarati"/>
              <a:buNone/>
              <a:defRPr sz="3375" b="1">
                <a:latin typeface="Noto Serif Gujarati"/>
                <a:ea typeface="Noto Serif Gujarati"/>
                <a:cs typeface="Noto Serif Gujarati"/>
                <a:sym typeface="Noto Serif Gujarati"/>
              </a:defRPr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500"/>
              <a:buFont typeface="Noto Serif Gujarati"/>
              <a:buNone/>
              <a:defRPr sz="3375" b="1">
                <a:latin typeface="Noto Serif Gujarati"/>
                <a:ea typeface="Noto Serif Gujarati"/>
                <a:cs typeface="Noto Serif Gujarati"/>
                <a:sym typeface="Noto Serif Gujarati"/>
              </a:defRPr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500"/>
              <a:buFont typeface="Noto Serif Gujarati"/>
              <a:buNone/>
              <a:defRPr sz="3375" b="1">
                <a:latin typeface="Noto Serif Gujarati"/>
                <a:ea typeface="Noto Serif Gujarati"/>
                <a:cs typeface="Noto Serif Gujarati"/>
                <a:sym typeface="Noto Serif Gujarati"/>
              </a:defRPr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500"/>
              <a:buFont typeface="Noto Serif Gujarati"/>
              <a:buNone/>
              <a:defRPr sz="3375" b="1">
                <a:latin typeface="Noto Serif Gujarati"/>
                <a:ea typeface="Noto Serif Gujarati"/>
                <a:cs typeface="Noto Serif Gujarati"/>
                <a:sym typeface="Noto Serif Gujarati"/>
              </a:defRPr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500"/>
              <a:buFont typeface="Noto Serif Gujarati"/>
              <a:buNone/>
              <a:defRPr sz="3375" b="1">
                <a:latin typeface="Noto Serif Gujarati"/>
                <a:ea typeface="Noto Serif Gujarati"/>
                <a:cs typeface="Noto Serif Gujarati"/>
                <a:sym typeface="Noto Serif Gujarati"/>
              </a:defRPr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500"/>
              <a:buFont typeface="Noto Serif Gujarati"/>
              <a:buNone/>
              <a:defRPr sz="3375" b="1">
                <a:latin typeface="Noto Serif Gujarati"/>
                <a:ea typeface="Noto Serif Gujarati"/>
                <a:cs typeface="Noto Serif Gujarati"/>
                <a:sym typeface="Noto Serif Gujarati"/>
              </a:defRPr>
            </a:lvl9pPr>
          </a:lstStyle>
          <a:p>
            <a:endParaRPr/>
          </a:p>
        </p:txBody>
      </p:sp>
      <p:sp>
        <p:nvSpPr>
          <p:cNvPr id="18" name="Google Shape;18;p22"/>
          <p:cNvSpPr txBox="1">
            <a:spLocks noGrp="1"/>
          </p:cNvSpPr>
          <p:nvPr>
            <p:ph type="body" idx="1"/>
          </p:nvPr>
        </p:nvSpPr>
        <p:spPr>
          <a:xfrm>
            <a:off x="530250" y="2004354"/>
            <a:ext cx="3314400" cy="2040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3429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 sz="900">
                <a:latin typeface="Arial"/>
                <a:ea typeface="Arial"/>
                <a:cs typeface="Arial"/>
                <a:sym typeface="Arial"/>
              </a:defRPr>
            </a:lvl1pPr>
            <a:lvl2pPr marL="6858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  <a:defRPr sz="900">
                <a:latin typeface="Inter"/>
                <a:ea typeface="Inter"/>
                <a:cs typeface="Inter"/>
                <a:sym typeface="Inter"/>
              </a:defRPr>
            </a:lvl2pPr>
            <a:lvl3pPr marL="1028700" lvl="2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■"/>
              <a:defRPr sz="900">
                <a:latin typeface="Inter"/>
                <a:ea typeface="Inter"/>
                <a:cs typeface="Inter"/>
                <a:sym typeface="Inter"/>
              </a:defRPr>
            </a:lvl3pPr>
            <a:lvl4pPr marL="1371600" lvl="3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 sz="900">
                <a:latin typeface="Inter"/>
                <a:ea typeface="Inter"/>
                <a:cs typeface="Inter"/>
                <a:sym typeface="Inter"/>
              </a:defRPr>
            </a:lvl4pPr>
            <a:lvl5pPr marL="1714500" lvl="4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  <a:defRPr sz="900">
                <a:latin typeface="Inter"/>
                <a:ea typeface="Inter"/>
                <a:cs typeface="Inter"/>
                <a:sym typeface="Inter"/>
              </a:defRPr>
            </a:lvl5pPr>
            <a:lvl6pPr marL="2057400" lvl="5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■"/>
              <a:defRPr sz="900">
                <a:latin typeface="Inter"/>
                <a:ea typeface="Inter"/>
                <a:cs typeface="Inter"/>
                <a:sym typeface="Inter"/>
              </a:defRPr>
            </a:lvl6pPr>
            <a:lvl7pPr marL="2400300" lvl="6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 sz="900">
                <a:latin typeface="Inter"/>
                <a:ea typeface="Inter"/>
                <a:cs typeface="Inter"/>
                <a:sym typeface="Inter"/>
              </a:defRPr>
            </a:lvl7pPr>
            <a:lvl8pPr marL="2743200" lvl="7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  <a:defRPr sz="900">
                <a:latin typeface="Inter"/>
                <a:ea typeface="Inter"/>
                <a:cs typeface="Inter"/>
                <a:sym typeface="Inter"/>
              </a:defRPr>
            </a:lvl8pPr>
            <a:lvl9pPr marL="3086100" lvl="8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■"/>
              <a:defRPr sz="900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subTitle" idx="2"/>
          </p:nvPr>
        </p:nvSpPr>
        <p:spPr>
          <a:xfrm>
            <a:off x="615788" y="4666890"/>
            <a:ext cx="4324500" cy="306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861"/>
              </a:buClr>
              <a:buSzPts val="1200"/>
              <a:buFont typeface="Inter"/>
              <a:buNone/>
              <a:defRPr sz="900" b="1">
                <a:solidFill>
                  <a:srgbClr val="22286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None/>
              <a:defRPr sz="825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None/>
              <a:defRPr sz="825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None/>
              <a:defRPr sz="825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None/>
              <a:defRPr sz="825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825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825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825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82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9163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Notes A1" type="obj">
  <p:cSld name="Basic Notes A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3"/>
          <p:cNvSpPr txBox="1">
            <a:spLocks noGrp="1"/>
          </p:cNvSpPr>
          <p:nvPr>
            <p:ph type="title"/>
          </p:nvPr>
        </p:nvSpPr>
        <p:spPr>
          <a:xfrm>
            <a:off x="374985" y="249121"/>
            <a:ext cx="7886700" cy="561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3"/>
          <p:cNvSpPr txBox="1">
            <a:spLocks noGrp="1"/>
          </p:cNvSpPr>
          <p:nvPr>
            <p:ph type="body" idx="1"/>
          </p:nvPr>
        </p:nvSpPr>
        <p:spPr>
          <a:xfrm>
            <a:off x="376205" y="1223232"/>
            <a:ext cx="7886700" cy="3410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>
                <a:srgbClr val="084154"/>
              </a:buClr>
              <a:buSzPts val="1600"/>
              <a:buFont typeface="Inter"/>
              <a:buNone/>
              <a:defRPr sz="1200"/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84154"/>
              </a:buClr>
              <a:buSzPts val="1600"/>
              <a:buFont typeface="Inter"/>
              <a:buNone/>
              <a:defRPr sz="1200"/>
            </a:lvl2pPr>
            <a:lvl3pPr marL="1028700" lvl="2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84154"/>
              </a:buClr>
              <a:buSzPts val="1600"/>
              <a:buFont typeface="Inter"/>
              <a:buNone/>
              <a:defRPr sz="1200"/>
            </a:lvl3pPr>
            <a:lvl4pPr marL="1371600" lvl="3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84154"/>
              </a:buClr>
              <a:buSzPts val="1600"/>
              <a:buFont typeface="Inter"/>
              <a:buNone/>
              <a:defRPr sz="1200"/>
            </a:lvl4pPr>
            <a:lvl5pPr marL="1714500" lvl="4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84154"/>
              </a:buClr>
              <a:buSzPts val="1600"/>
              <a:buFont typeface="Inter"/>
              <a:buNone/>
              <a:defRPr sz="1200"/>
            </a:lvl5pPr>
            <a:lvl6pPr marL="2057400" lvl="5" indent="-257175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3" name="Google Shape;23;p23"/>
          <p:cNvCxnSpPr/>
          <p:nvPr/>
        </p:nvCxnSpPr>
        <p:spPr>
          <a:xfrm>
            <a:off x="477805" y="990785"/>
            <a:ext cx="7804200" cy="0"/>
          </a:xfrm>
          <a:prstGeom prst="straightConnector1">
            <a:avLst/>
          </a:prstGeom>
          <a:noFill/>
          <a:ln w="9525" cap="flat" cmpd="sng">
            <a:solidFill>
              <a:srgbClr val="59B69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" name="Google Shape;24;p23"/>
          <p:cNvSpPr txBox="1"/>
          <p:nvPr/>
        </p:nvSpPr>
        <p:spPr>
          <a:xfrm>
            <a:off x="7015167" y="4850495"/>
            <a:ext cx="2057400" cy="27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13" tIns="25706" rIns="51413" bIns="25706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675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t>‹#›</a:t>
            </a:fld>
            <a:endParaRPr sz="675" b="0" i="0" u="none" strike="noStrike" cap="none">
              <a:solidFill>
                <a:srgbClr val="08415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23437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  <p15:guide id="2" pos="28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es with Image B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FC3F1EF2-504A-5CC8-D39C-9DDD3544B0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797" t="7228" r="55813" b="44951"/>
          <a:stretch/>
        </p:blipFill>
        <p:spPr>
          <a:xfrm rot="5400000">
            <a:off x="3583023" y="3125644"/>
            <a:ext cx="1160883" cy="122674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7800" y="1605958"/>
            <a:ext cx="3200400" cy="29113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6" name="Google Shape;170;p28">
            <a:extLst>
              <a:ext uri="{FF2B5EF4-FFF2-40B4-BE49-F238E27FC236}">
                <a16:creationId xmlns:a16="http://schemas.microsoft.com/office/drawing/2014/main" id="{13221ACA-145B-2BD1-5852-867CB1EDEB01}"/>
              </a:ext>
            </a:extLst>
          </p:cNvPr>
          <p:cNvGrpSpPr/>
          <p:nvPr userDrawn="1"/>
        </p:nvGrpSpPr>
        <p:grpSpPr>
          <a:xfrm>
            <a:off x="-84407" y="4822371"/>
            <a:ext cx="9344154" cy="249217"/>
            <a:chOff x="-112542" y="6429828"/>
            <a:chExt cx="12458871" cy="332289"/>
          </a:xfrm>
        </p:grpSpPr>
        <p:pic>
          <p:nvPicPr>
            <p:cNvPr id="17" name="Google Shape;172;p28">
              <a:extLst>
                <a:ext uri="{FF2B5EF4-FFF2-40B4-BE49-F238E27FC236}">
                  <a16:creationId xmlns:a16="http://schemas.microsoft.com/office/drawing/2014/main" id="{7222C1CE-D715-DFBD-07B5-21EC9A68F16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5245" y="6529718"/>
              <a:ext cx="232399" cy="2323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" name="Google Shape;173;p28">
              <a:extLst>
                <a:ext uri="{FF2B5EF4-FFF2-40B4-BE49-F238E27FC236}">
                  <a16:creationId xmlns:a16="http://schemas.microsoft.com/office/drawing/2014/main" id="{36949331-CBEF-6C7E-466A-F70FA3FE1D85}"/>
                </a:ext>
              </a:extLst>
            </p:cNvPr>
            <p:cNvCxnSpPr>
              <a:cxnSpLocks/>
            </p:cNvCxnSpPr>
            <p:nvPr/>
          </p:nvCxnSpPr>
          <p:spPr>
            <a:xfrm>
              <a:off x="-112542" y="6429828"/>
              <a:ext cx="12458871" cy="0"/>
            </a:xfrm>
            <a:prstGeom prst="straightConnector1">
              <a:avLst/>
            </a:prstGeom>
            <a:noFill/>
            <a:ln w="9525" cap="flat" cmpd="sng">
              <a:solidFill>
                <a:srgbClr val="59B69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6" name="Google Shape;325;p40">
            <a:extLst>
              <a:ext uri="{FF2B5EF4-FFF2-40B4-BE49-F238E27FC236}">
                <a16:creationId xmlns:a16="http://schemas.microsoft.com/office/drawing/2014/main" id="{0159BE2C-40CF-E8D3-7A06-0A2799EF4FEF}"/>
              </a:ext>
            </a:extLst>
          </p:cNvPr>
          <p:cNvCxnSpPr/>
          <p:nvPr userDrawn="1"/>
        </p:nvCxnSpPr>
        <p:spPr>
          <a:xfrm>
            <a:off x="654147" y="1355840"/>
            <a:ext cx="7804053" cy="0"/>
          </a:xfrm>
          <a:prstGeom prst="straightConnector1">
            <a:avLst/>
          </a:prstGeom>
          <a:noFill/>
          <a:ln w="9525" cap="flat" cmpd="sng">
            <a:solidFill>
              <a:srgbClr val="59B69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3C8DB51-C929-894C-6CBC-722CBFC027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9925" y="1662815"/>
            <a:ext cx="3873500" cy="24669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234AC01-A62C-3693-D5D1-CF9C81936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384" y="361951"/>
            <a:ext cx="7912816" cy="801209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7B47F87-730F-60C1-D247-6B9B8D46A4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5167" y="4850493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rgbClr val="084154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11BE4D6E-89F3-914A-B389-7425F43E8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6372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 userDrawn="1">
          <p15:clr>
            <a:srgbClr val="FBAE40"/>
          </p15:clr>
        </p15:guide>
        <p15:guide id="2" pos="408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Notes A2">
  <p:cSld name="Basic Notes A2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4"/>
          <p:cNvSpPr txBox="1">
            <a:spLocks noGrp="1"/>
          </p:cNvSpPr>
          <p:nvPr>
            <p:ph type="body" idx="1"/>
          </p:nvPr>
        </p:nvSpPr>
        <p:spPr>
          <a:xfrm>
            <a:off x="371425" y="1241298"/>
            <a:ext cx="3819145" cy="3392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77777"/>
              </a:lnSpc>
              <a:spcBef>
                <a:spcPts val="563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1pPr>
            <a:lvl2pPr marL="685800" lvl="1" indent="-171450" algn="l">
              <a:lnSpc>
                <a:spcPct val="77777"/>
              </a:lnSpc>
              <a:spcBef>
                <a:spcPts val="281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2pPr>
            <a:lvl3pPr marL="1028700" lvl="2" indent="-171450" algn="l">
              <a:lnSpc>
                <a:spcPct val="77777"/>
              </a:lnSpc>
              <a:spcBef>
                <a:spcPts val="281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3pPr>
            <a:lvl4pPr marL="1371600" lvl="3" indent="-171450" algn="l">
              <a:lnSpc>
                <a:spcPct val="77777"/>
              </a:lnSpc>
              <a:spcBef>
                <a:spcPts val="281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4pPr>
            <a:lvl5pPr marL="1714500" lvl="4" indent="-171450" algn="l">
              <a:lnSpc>
                <a:spcPct val="77777"/>
              </a:lnSpc>
              <a:spcBef>
                <a:spcPts val="281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5pPr>
            <a:lvl6pPr marL="2057400" lvl="5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24"/>
          <p:cNvSpPr txBox="1">
            <a:spLocks noGrp="1"/>
          </p:cNvSpPr>
          <p:nvPr>
            <p:ph type="body" idx="2"/>
          </p:nvPr>
        </p:nvSpPr>
        <p:spPr>
          <a:xfrm>
            <a:off x="4451681" y="1241298"/>
            <a:ext cx="3819145" cy="3392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77777"/>
              </a:lnSpc>
              <a:spcBef>
                <a:spcPts val="563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1pPr>
            <a:lvl2pPr marL="685800" lvl="1" indent="-171450" algn="l">
              <a:lnSpc>
                <a:spcPct val="77777"/>
              </a:lnSpc>
              <a:spcBef>
                <a:spcPts val="281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2pPr>
            <a:lvl3pPr marL="1028700" lvl="2" indent="-171450" algn="l">
              <a:lnSpc>
                <a:spcPct val="77777"/>
              </a:lnSpc>
              <a:spcBef>
                <a:spcPts val="281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3pPr>
            <a:lvl4pPr marL="1371600" lvl="3" indent="-171450" algn="l">
              <a:lnSpc>
                <a:spcPct val="77777"/>
              </a:lnSpc>
              <a:spcBef>
                <a:spcPts val="281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4pPr>
            <a:lvl5pPr marL="1714500" lvl="4" indent="-171450" algn="l">
              <a:lnSpc>
                <a:spcPct val="77777"/>
              </a:lnSpc>
              <a:spcBef>
                <a:spcPts val="281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5pPr>
            <a:lvl6pPr marL="2057400" lvl="5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8" name="Google Shape;28;p24"/>
          <p:cNvCxnSpPr/>
          <p:nvPr/>
        </p:nvCxnSpPr>
        <p:spPr>
          <a:xfrm>
            <a:off x="477805" y="990785"/>
            <a:ext cx="7804200" cy="0"/>
          </a:xfrm>
          <a:prstGeom prst="straightConnector1">
            <a:avLst/>
          </a:prstGeom>
          <a:noFill/>
          <a:ln w="9525" cap="flat" cmpd="sng">
            <a:solidFill>
              <a:srgbClr val="59B69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" name="Google Shape;29;p24"/>
          <p:cNvSpPr txBox="1">
            <a:spLocks noGrp="1"/>
          </p:cNvSpPr>
          <p:nvPr>
            <p:ph type="title"/>
          </p:nvPr>
        </p:nvSpPr>
        <p:spPr>
          <a:xfrm>
            <a:off x="374985" y="249121"/>
            <a:ext cx="7886700" cy="561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5893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Notes A3">
  <p:cSld name="Basic Notes A3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8"/>
          <p:cNvSpPr txBox="1">
            <a:spLocks noGrp="1"/>
          </p:cNvSpPr>
          <p:nvPr>
            <p:ph type="body" idx="1"/>
          </p:nvPr>
        </p:nvSpPr>
        <p:spPr>
          <a:xfrm>
            <a:off x="378668" y="1236750"/>
            <a:ext cx="2549652" cy="33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77777"/>
              </a:lnSpc>
              <a:spcBef>
                <a:spcPts val="563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1pPr>
            <a:lvl2pPr marL="685800" lvl="1" indent="-171450" algn="l">
              <a:lnSpc>
                <a:spcPct val="77777"/>
              </a:lnSpc>
              <a:spcBef>
                <a:spcPts val="281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2pPr>
            <a:lvl3pPr marL="1028700" lvl="2" indent="-171450" algn="l">
              <a:lnSpc>
                <a:spcPct val="77777"/>
              </a:lnSpc>
              <a:spcBef>
                <a:spcPts val="281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3pPr>
            <a:lvl4pPr marL="1371600" lvl="3" indent="-171450" algn="l">
              <a:lnSpc>
                <a:spcPct val="77777"/>
              </a:lnSpc>
              <a:spcBef>
                <a:spcPts val="281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4pPr>
            <a:lvl5pPr marL="1714500" lvl="4" indent="-171450" algn="l">
              <a:lnSpc>
                <a:spcPct val="77777"/>
              </a:lnSpc>
              <a:spcBef>
                <a:spcPts val="281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5pPr>
            <a:lvl6pPr marL="2057400" lvl="5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38"/>
          <p:cNvSpPr txBox="1">
            <a:spLocks noGrp="1"/>
          </p:cNvSpPr>
          <p:nvPr>
            <p:ph type="body" idx="2"/>
          </p:nvPr>
        </p:nvSpPr>
        <p:spPr>
          <a:xfrm>
            <a:off x="3079196" y="1236750"/>
            <a:ext cx="2549652" cy="33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77777"/>
              </a:lnSpc>
              <a:spcBef>
                <a:spcPts val="563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1pPr>
            <a:lvl2pPr marL="685800" lvl="1" indent="-171450" algn="l">
              <a:lnSpc>
                <a:spcPct val="77777"/>
              </a:lnSpc>
              <a:spcBef>
                <a:spcPts val="281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2pPr>
            <a:lvl3pPr marL="1028700" lvl="2" indent="-171450" algn="l">
              <a:lnSpc>
                <a:spcPct val="77777"/>
              </a:lnSpc>
              <a:spcBef>
                <a:spcPts val="281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3pPr>
            <a:lvl4pPr marL="1371600" lvl="3" indent="-171450" algn="l">
              <a:lnSpc>
                <a:spcPct val="77777"/>
              </a:lnSpc>
              <a:spcBef>
                <a:spcPts val="281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4pPr>
            <a:lvl5pPr marL="1714500" lvl="4" indent="-171450" algn="l">
              <a:lnSpc>
                <a:spcPct val="77777"/>
              </a:lnSpc>
              <a:spcBef>
                <a:spcPts val="281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5pPr>
            <a:lvl6pPr marL="2057400" lvl="5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38"/>
          <p:cNvSpPr txBox="1">
            <a:spLocks noGrp="1"/>
          </p:cNvSpPr>
          <p:nvPr>
            <p:ph type="body" idx="3"/>
          </p:nvPr>
        </p:nvSpPr>
        <p:spPr>
          <a:xfrm>
            <a:off x="5779724" y="1236750"/>
            <a:ext cx="2549652" cy="33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77777"/>
              </a:lnSpc>
              <a:spcBef>
                <a:spcPts val="563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1pPr>
            <a:lvl2pPr marL="685800" lvl="1" indent="-171450" algn="l">
              <a:lnSpc>
                <a:spcPct val="77777"/>
              </a:lnSpc>
              <a:spcBef>
                <a:spcPts val="281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2pPr>
            <a:lvl3pPr marL="1028700" lvl="2" indent="-171450" algn="l">
              <a:lnSpc>
                <a:spcPct val="77777"/>
              </a:lnSpc>
              <a:spcBef>
                <a:spcPts val="281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3pPr>
            <a:lvl4pPr marL="1371600" lvl="3" indent="-171450" algn="l">
              <a:lnSpc>
                <a:spcPct val="77777"/>
              </a:lnSpc>
              <a:spcBef>
                <a:spcPts val="281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4pPr>
            <a:lvl5pPr marL="1714500" lvl="4" indent="-171450" algn="l">
              <a:lnSpc>
                <a:spcPct val="77777"/>
              </a:lnSpc>
              <a:spcBef>
                <a:spcPts val="281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5pPr>
            <a:lvl6pPr marL="2057400" lvl="5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4" name="Google Shape;34;p38"/>
          <p:cNvCxnSpPr/>
          <p:nvPr/>
        </p:nvCxnSpPr>
        <p:spPr>
          <a:xfrm>
            <a:off x="477805" y="990785"/>
            <a:ext cx="7804200" cy="0"/>
          </a:xfrm>
          <a:prstGeom prst="straightConnector1">
            <a:avLst/>
          </a:prstGeom>
          <a:noFill/>
          <a:ln w="9525" cap="flat" cmpd="sng">
            <a:solidFill>
              <a:srgbClr val="59B69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5" name="Google Shape;35;p38"/>
          <p:cNvSpPr txBox="1">
            <a:spLocks noGrp="1"/>
          </p:cNvSpPr>
          <p:nvPr>
            <p:ph type="title"/>
          </p:nvPr>
        </p:nvSpPr>
        <p:spPr>
          <a:xfrm>
            <a:off x="374985" y="249121"/>
            <a:ext cx="7886700" cy="561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2122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1">
  <p:cSld name="Content 1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9"/>
          <p:cNvSpPr txBox="1">
            <a:spLocks noGrp="1"/>
          </p:cNvSpPr>
          <p:nvPr>
            <p:ph type="sldNum" idx="12"/>
          </p:nvPr>
        </p:nvSpPr>
        <p:spPr>
          <a:xfrm>
            <a:off x="7015167" y="4850493"/>
            <a:ext cx="2057400" cy="274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8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8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8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8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8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8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8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8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8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759368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rds 2">
  <p:cSld name="Cards 2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0"/>
          <p:cNvSpPr txBox="1">
            <a:spLocks noGrp="1"/>
          </p:cNvSpPr>
          <p:nvPr>
            <p:ph type="title"/>
          </p:nvPr>
        </p:nvSpPr>
        <p:spPr>
          <a:xfrm>
            <a:off x="545384" y="452435"/>
            <a:ext cx="7912800" cy="286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body" idx="1"/>
          </p:nvPr>
        </p:nvSpPr>
        <p:spPr>
          <a:xfrm>
            <a:off x="406031" y="2099016"/>
            <a:ext cx="2700600" cy="268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ctr">
              <a:lnSpc>
                <a:spcPct val="116666"/>
              </a:lnSpc>
              <a:spcBef>
                <a:spcPts val="422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  <a:defRPr b="1"/>
            </a:lvl1pPr>
            <a:lvl2pPr marL="685800" lvl="1" indent="-171450" algn="l">
              <a:lnSpc>
                <a:spcPct val="77777"/>
              </a:lnSpc>
              <a:spcBef>
                <a:spcPts val="211"/>
              </a:spcBef>
              <a:spcAft>
                <a:spcPts val="0"/>
              </a:spcAft>
              <a:buClr>
                <a:srgbClr val="084154"/>
              </a:buClr>
              <a:buSzPts val="1800"/>
              <a:buFont typeface="Inter"/>
              <a:buNone/>
              <a:defRPr/>
            </a:lvl2pPr>
            <a:lvl3pPr marL="1028700" lvl="2" indent="-171450" algn="l">
              <a:lnSpc>
                <a:spcPct val="77777"/>
              </a:lnSpc>
              <a:spcBef>
                <a:spcPts val="211"/>
              </a:spcBef>
              <a:spcAft>
                <a:spcPts val="0"/>
              </a:spcAft>
              <a:buClr>
                <a:srgbClr val="084154"/>
              </a:buClr>
              <a:buSzPts val="1800"/>
              <a:buFont typeface="Inter"/>
              <a:buNone/>
              <a:defRPr/>
            </a:lvl3pPr>
            <a:lvl4pPr marL="1371600" lvl="3" indent="-171450" algn="l">
              <a:lnSpc>
                <a:spcPct val="77777"/>
              </a:lnSpc>
              <a:spcBef>
                <a:spcPts val="211"/>
              </a:spcBef>
              <a:spcAft>
                <a:spcPts val="0"/>
              </a:spcAft>
              <a:buClr>
                <a:srgbClr val="084154"/>
              </a:buClr>
              <a:buSzPts val="1800"/>
              <a:buFont typeface="Inter"/>
              <a:buNone/>
              <a:defRPr/>
            </a:lvl4pPr>
            <a:lvl5pPr marL="1714500" lvl="4" indent="-171450" algn="l">
              <a:lnSpc>
                <a:spcPct val="77777"/>
              </a:lnSpc>
              <a:spcBef>
                <a:spcPts val="211"/>
              </a:spcBef>
              <a:spcAft>
                <a:spcPts val="0"/>
              </a:spcAft>
              <a:buClr>
                <a:srgbClr val="084154"/>
              </a:buClr>
              <a:buSzPts val="1800"/>
              <a:buFont typeface="Inter"/>
              <a:buNone/>
              <a:defRPr/>
            </a:lvl5pPr>
            <a:lvl6pPr marL="2057400" lvl="5" indent="-257175" algn="l">
              <a:lnSpc>
                <a:spcPct val="90000"/>
              </a:lnSpc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body" idx="2"/>
          </p:nvPr>
        </p:nvSpPr>
        <p:spPr>
          <a:xfrm>
            <a:off x="3290703" y="1906967"/>
            <a:ext cx="2700600" cy="2943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ctr">
              <a:lnSpc>
                <a:spcPct val="116666"/>
              </a:lnSpc>
              <a:spcBef>
                <a:spcPts val="422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  <a:defRPr b="1"/>
            </a:lvl1pPr>
            <a:lvl2pPr marL="685800" lvl="1" indent="-171450" algn="l">
              <a:lnSpc>
                <a:spcPct val="77777"/>
              </a:lnSpc>
              <a:spcBef>
                <a:spcPts val="211"/>
              </a:spcBef>
              <a:spcAft>
                <a:spcPts val="0"/>
              </a:spcAft>
              <a:buClr>
                <a:srgbClr val="084154"/>
              </a:buClr>
              <a:buSzPts val="1800"/>
              <a:buFont typeface="Inter"/>
              <a:buNone/>
              <a:defRPr/>
            </a:lvl2pPr>
            <a:lvl3pPr marL="1028700" lvl="2" indent="-171450" algn="l">
              <a:lnSpc>
                <a:spcPct val="77777"/>
              </a:lnSpc>
              <a:spcBef>
                <a:spcPts val="211"/>
              </a:spcBef>
              <a:spcAft>
                <a:spcPts val="0"/>
              </a:spcAft>
              <a:buClr>
                <a:srgbClr val="084154"/>
              </a:buClr>
              <a:buSzPts val="1800"/>
              <a:buFont typeface="Inter"/>
              <a:buNone/>
              <a:defRPr/>
            </a:lvl3pPr>
            <a:lvl4pPr marL="1371600" lvl="3" indent="-171450" algn="l">
              <a:lnSpc>
                <a:spcPct val="77777"/>
              </a:lnSpc>
              <a:spcBef>
                <a:spcPts val="211"/>
              </a:spcBef>
              <a:spcAft>
                <a:spcPts val="0"/>
              </a:spcAft>
              <a:buClr>
                <a:srgbClr val="084154"/>
              </a:buClr>
              <a:buSzPts val="1800"/>
              <a:buFont typeface="Inter"/>
              <a:buNone/>
              <a:defRPr/>
            </a:lvl4pPr>
            <a:lvl5pPr marL="1714500" lvl="4" indent="-171450" algn="l">
              <a:lnSpc>
                <a:spcPct val="77777"/>
              </a:lnSpc>
              <a:spcBef>
                <a:spcPts val="211"/>
              </a:spcBef>
              <a:spcAft>
                <a:spcPts val="0"/>
              </a:spcAft>
              <a:buClr>
                <a:srgbClr val="084154"/>
              </a:buClr>
              <a:buSzPts val="1800"/>
              <a:buFont typeface="Inter"/>
              <a:buNone/>
              <a:defRPr/>
            </a:lvl5pPr>
            <a:lvl6pPr marL="2057400" lvl="5" indent="-257175" algn="l">
              <a:lnSpc>
                <a:spcPct val="90000"/>
              </a:lnSpc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body" idx="3"/>
          </p:nvPr>
        </p:nvSpPr>
        <p:spPr>
          <a:xfrm>
            <a:off x="6148277" y="1971541"/>
            <a:ext cx="2666400" cy="2943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ctr">
              <a:lnSpc>
                <a:spcPct val="116666"/>
              </a:lnSpc>
              <a:spcBef>
                <a:spcPts val="422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  <a:defRPr b="1"/>
            </a:lvl1pPr>
            <a:lvl2pPr marL="685800" lvl="1" indent="-171450" algn="l">
              <a:lnSpc>
                <a:spcPct val="77777"/>
              </a:lnSpc>
              <a:spcBef>
                <a:spcPts val="211"/>
              </a:spcBef>
              <a:spcAft>
                <a:spcPts val="0"/>
              </a:spcAft>
              <a:buClr>
                <a:srgbClr val="084154"/>
              </a:buClr>
              <a:buSzPts val="1800"/>
              <a:buFont typeface="Inter"/>
              <a:buNone/>
              <a:defRPr/>
            </a:lvl2pPr>
            <a:lvl3pPr marL="1028700" lvl="2" indent="-171450" algn="l">
              <a:lnSpc>
                <a:spcPct val="77777"/>
              </a:lnSpc>
              <a:spcBef>
                <a:spcPts val="211"/>
              </a:spcBef>
              <a:spcAft>
                <a:spcPts val="0"/>
              </a:spcAft>
              <a:buClr>
                <a:srgbClr val="084154"/>
              </a:buClr>
              <a:buSzPts val="1800"/>
              <a:buFont typeface="Inter"/>
              <a:buNone/>
              <a:defRPr/>
            </a:lvl3pPr>
            <a:lvl4pPr marL="1371600" lvl="3" indent="-171450" algn="l">
              <a:lnSpc>
                <a:spcPct val="77777"/>
              </a:lnSpc>
              <a:spcBef>
                <a:spcPts val="211"/>
              </a:spcBef>
              <a:spcAft>
                <a:spcPts val="0"/>
              </a:spcAft>
              <a:buClr>
                <a:srgbClr val="084154"/>
              </a:buClr>
              <a:buSzPts val="1800"/>
              <a:buFont typeface="Inter"/>
              <a:buNone/>
              <a:defRPr/>
            </a:lvl4pPr>
            <a:lvl5pPr marL="1714500" lvl="4" indent="-171450" algn="l">
              <a:lnSpc>
                <a:spcPct val="77777"/>
              </a:lnSpc>
              <a:spcBef>
                <a:spcPts val="211"/>
              </a:spcBef>
              <a:spcAft>
                <a:spcPts val="0"/>
              </a:spcAft>
              <a:buClr>
                <a:srgbClr val="084154"/>
              </a:buClr>
              <a:buSzPts val="1800"/>
              <a:buFont typeface="Inter"/>
              <a:buNone/>
              <a:defRPr/>
            </a:lvl5pPr>
            <a:lvl6pPr marL="2057400" lvl="5" indent="-257175" algn="l">
              <a:lnSpc>
                <a:spcPct val="90000"/>
              </a:lnSpc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40"/>
          <p:cNvSpPr txBox="1">
            <a:spLocks noGrp="1"/>
          </p:cNvSpPr>
          <p:nvPr>
            <p:ph type="sldNum" idx="12"/>
          </p:nvPr>
        </p:nvSpPr>
        <p:spPr>
          <a:xfrm>
            <a:off x="7015167" y="4850493"/>
            <a:ext cx="2057400" cy="274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8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8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8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8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8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8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8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8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8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138615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Sec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1"/>
          <p:cNvSpPr txBox="1">
            <a:spLocks noGrp="1"/>
          </p:cNvSpPr>
          <p:nvPr>
            <p:ph type="title"/>
          </p:nvPr>
        </p:nvSpPr>
        <p:spPr>
          <a:xfrm>
            <a:off x="2337094" y="1494708"/>
            <a:ext cx="3679800" cy="211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3BD51"/>
              </a:buClr>
              <a:buSzPts val="3400"/>
              <a:buFont typeface="Noto Serif Gujarati"/>
              <a:buNone/>
              <a:defRPr sz="1913" b="1">
                <a:solidFill>
                  <a:srgbClr val="F3BD5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619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619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619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619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619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619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619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619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32720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ople Highlights B1">
  <p:cSld name="People Highlights B1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2"/>
          <p:cNvSpPr txBox="1">
            <a:spLocks noGrp="1"/>
          </p:cNvSpPr>
          <p:nvPr>
            <p:ph type="title"/>
          </p:nvPr>
        </p:nvSpPr>
        <p:spPr>
          <a:xfrm>
            <a:off x="584072" y="738707"/>
            <a:ext cx="7858800" cy="446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2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2"/>
          <p:cNvSpPr>
            <a:spLocks noGrp="1"/>
          </p:cNvSpPr>
          <p:nvPr>
            <p:ph type="pic" idx="2"/>
          </p:nvPr>
        </p:nvSpPr>
        <p:spPr>
          <a:xfrm>
            <a:off x="674178" y="1360783"/>
            <a:ext cx="1254600" cy="941821"/>
          </a:xfrm>
          <a:prstGeom prst="rect">
            <a:avLst/>
          </a:prstGeom>
          <a:noFill/>
          <a:ln>
            <a:noFill/>
          </a:ln>
        </p:spPr>
      </p:sp>
      <p:sp>
        <p:nvSpPr>
          <p:cNvPr id="49" name="Google Shape;49;p42"/>
          <p:cNvSpPr txBox="1">
            <a:spLocks noGrp="1"/>
          </p:cNvSpPr>
          <p:nvPr>
            <p:ph type="body" idx="1"/>
          </p:nvPr>
        </p:nvSpPr>
        <p:spPr>
          <a:xfrm>
            <a:off x="612670" y="2777000"/>
            <a:ext cx="1757700" cy="131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155555"/>
              </a:lnSpc>
              <a:spcBef>
                <a:spcPts val="422"/>
              </a:spcBef>
              <a:spcAft>
                <a:spcPts val="0"/>
              </a:spcAft>
              <a:buClr>
                <a:srgbClr val="084154"/>
              </a:buClr>
              <a:buSzPts val="900"/>
              <a:buFont typeface="Inter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55555"/>
              </a:lnSpc>
              <a:spcBef>
                <a:spcPts val="211"/>
              </a:spcBef>
              <a:spcAft>
                <a:spcPts val="0"/>
              </a:spcAft>
              <a:buClr>
                <a:srgbClr val="084154"/>
              </a:buClr>
              <a:buSzPts val="900"/>
              <a:buFont typeface="Inter"/>
              <a:buNone/>
              <a:defRPr b="0" i="0">
                <a:latin typeface="Inter"/>
                <a:ea typeface="Inter"/>
                <a:cs typeface="Inter"/>
                <a:sym typeface="Inter"/>
              </a:defRPr>
            </a:lvl2pPr>
            <a:lvl3pPr marL="1028700" lvl="2" indent="-171450" algn="l">
              <a:lnSpc>
                <a:spcPct val="155555"/>
              </a:lnSpc>
              <a:spcBef>
                <a:spcPts val="211"/>
              </a:spcBef>
              <a:spcAft>
                <a:spcPts val="0"/>
              </a:spcAft>
              <a:buClr>
                <a:srgbClr val="084154"/>
              </a:buClr>
              <a:buSzPts val="900"/>
              <a:buFont typeface="Inter"/>
              <a:buNone/>
              <a:defRPr b="0" i="0">
                <a:latin typeface="Inter"/>
                <a:ea typeface="Inter"/>
                <a:cs typeface="Inter"/>
                <a:sym typeface="Inter"/>
              </a:defRPr>
            </a:lvl3pPr>
            <a:lvl4pPr marL="1371600" lvl="3" indent="-171450" algn="l">
              <a:lnSpc>
                <a:spcPct val="155555"/>
              </a:lnSpc>
              <a:spcBef>
                <a:spcPts val="211"/>
              </a:spcBef>
              <a:spcAft>
                <a:spcPts val="0"/>
              </a:spcAft>
              <a:buClr>
                <a:srgbClr val="084154"/>
              </a:buClr>
              <a:buSzPts val="900"/>
              <a:buFont typeface="Inter"/>
              <a:buNone/>
              <a:defRPr b="0" i="0">
                <a:latin typeface="Inter"/>
                <a:ea typeface="Inter"/>
                <a:cs typeface="Inter"/>
                <a:sym typeface="Inter"/>
              </a:defRPr>
            </a:lvl4pPr>
            <a:lvl5pPr marL="1714500" lvl="4" indent="-171450" algn="l">
              <a:lnSpc>
                <a:spcPct val="155555"/>
              </a:lnSpc>
              <a:spcBef>
                <a:spcPts val="211"/>
              </a:spcBef>
              <a:spcAft>
                <a:spcPts val="0"/>
              </a:spcAft>
              <a:buClr>
                <a:srgbClr val="084154"/>
              </a:buClr>
              <a:buSzPts val="900"/>
              <a:buFont typeface="Inter"/>
              <a:buNone/>
              <a:defRPr b="0" i="0">
                <a:latin typeface="Inter"/>
                <a:ea typeface="Inter"/>
                <a:cs typeface="Inter"/>
                <a:sym typeface="Inter"/>
              </a:defRPr>
            </a:lvl5pPr>
            <a:lvl6pPr marL="2057400" lvl="5" indent="-257175" algn="l">
              <a:lnSpc>
                <a:spcPct val="90000"/>
              </a:lnSpc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42"/>
          <p:cNvSpPr>
            <a:spLocks noGrp="1"/>
          </p:cNvSpPr>
          <p:nvPr>
            <p:ph type="pic" idx="3"/>
          </p:nvPr>
        </p:nvSpPr>
        <p:spPr>
          <a:xfrm>
            <a:off x="2706178" y="1360783"/>
            <a:ext cx="1254600" cy="941821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42"/>
          <p:cNvSpPr>
            <a:spLocks noGrp="1"/>
          </p:cNvSpPr>
          <p:nvPr>
            <p:ph type="pic" idx="4"/>
          </p:nvPr>
        </p:nvSpPr>
        <p:spPr>
          <a:xfrm>
            <a:off x="4738178" y="1360783"/>
            <a:ext cx="1254600" cy="941821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42"/>
          <p:cNvSpPr>
            <a:spLocks noGrp="1"/>
          </p:cNvSpPr>
          <p:nvPr>
            <p:ph type="pic" idx="5"/>
          </p:nvPr>
        </p:nvSpPr>
        <p:spPr>
          <a:xfrm>
            <a:off x="6770178" y="1360783"/>
            <a:ext cx="1254600" cy="941821"/>
          </a:xfrm>
          <a:prstGeom prst="rect">
            <a:avLst/>
          </a:prstGeom>
          <a:noFill/>
          <a:ln>
            <a:noFill/>
          </a:ln>
        </p:spPr>
      </p:sp>
      <p:sp>
        <p:nvSpPr>
          <p:cNvPr id="53" name="Google Shape;53;p42"/>
          <p:cNvSpPr txBox="1">
            <a:spLocks noGrp="1"/>
          </p:cNvSpPr>
          <p:nvPr>
            <p:ph type="body" idx="6"/>
          </p:nvPr>
        </p:nvSpPr>
        <p:spPr>
          <a:xfrm>
            <a:off x="2670070" y="2777000"/>
            <a:ext cx="1757700" cy="131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155555"/>
              </a:lnSpc>
              <a:spcBef>
                <a:spcPts val="422"/>
              </a:spcBef>
              <a:spcAft>
                <a:spcPts val="0"/>
              </a:spcAft>
              <a:buClr>
                <a:srgbClr val="084154"/>
              </a:buClr>
              <a:buSzPts val="900"/>
              <a:buFont typeface="Inter"/>
              <a:buNone/>
              <a:defRPr/>
            </a:lvl1pPr>
            <a:lvl2pPr marL="685800" lvl="1" indent="-171450" algn="l">
              <a:lnSpc>
                <a:spcPct val="155555"/>
              </a:lnSpc>
              <a:spcBef>
                <a:spcPts val="211"/>
              </a:spcBef>
              <a:spcAft>
                <a:spcPts val="0"/>
              </a:spcAft>
              <a:buClr>
                <a:srgbClr val="084154"/>
              </a:buClr>
              <a:buSzPts val="900"/>
              <a:buFont typeface="Inter"/>
              <a:buNone/>
              <a:defRPr/>
            </a:lvl2pPr>
            <a:lvl3pPr marL="1028700" lvl="2" indent="-171450" algn="l">
              <a:lnSpc>
                <a:spcPct val="155555"/>
              </a:lnSpc>
              <a:spcBef>
                <a:spcPts val="211"/>
              </a:spcBef>
              <a:spcAft>
                <a:spcPts val="0"/>
              </a:spcAft>
              <a:buClr>
                <a:srgbClr val="084154"/>
              </a:buClr>
              <a:buSzPts val="900"/>
              <a:buFont typeface="Inter"/>
              <a:buNone/>
              <a:defRPr/>
            </a:lvl3pPr>
            <a:lvl4pPr marL="1371600" lvl="3" indent="-171450" algn="l">
              <a:lnSpc>
                <a:spcPct val="155555"/>
              </a:lnSpc>
              <a:spcBef>
                <a:spcPts val="211"/>
              </a:spcBef>
              <a:spcAft>
                <a:spcPts val="0"/>
              </a:spcAft>
              <a:buClr>
                <a:srgbClr val="084154"/>
              </a:buClr>
              <a:buSzPts val="900"/>
              <a:buFont typeface="Inter"/>
              <a:buNone/>
              <a:defRPr/>
            </a:lvl4pPr>
            <a:lvl5pPr marL="1714500" lvl="4" indent="-171450" algn="l">
              <a:lnSpc>
                <a:spcPct val="155555"/>
              </a:lnSpc>
              <a:spcBef>
                <a:spcPts val="211"/>
              </a:spcBef>
              <a:spcAft>
                <a:spcPts val="0"/>
              </a:spcAft>
              <a:buClr>
                <a:srgbClr val="084154"/>
              </a:buClr>
              <a:buSzPts val="900"/>
              <a:buFont typeface="Inter"/>
              <a:buNone/>
              <a:defRPr/>
            </a:lvl5pPr>
            <a:lvl6pPr marL="2057400" lvl="5" indent="-257175" algn="l">
              <a:lnSpc>
                <a:spcPct val="90000"/>
              </a:lnSpc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body" idx="7"/>
          </p:nvPr>
        </p:nvSpPr>
        <p:spPr>
          <a:xfrm>
            <a:off x="4703406" y="2777000"/>
            <a:ext cx="1757700" cy="131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155555"/>
              </a:lnSpc>
              <a:spcBef>
                <a:spcPts val="422"/>
              </a:spcBef>
              <a:spcAft>
                <a:spcPts val="0"/>
              </a:spcAft>
              <a:buClr>
                <a:srgbClr val="084154"/>
              </a:buClr>
              <a:buSzPts val="900"/>
              <a:buFont typeface="Inter"/>
              <a:buNone/>
              <a:defRPr/>
            </a:lvl1pPr>
            <a:lvl2pPr marL="685800" lvl="1" indent="-171450" algn="l">
              <a:lnSpc>
                <a:spcPct val="155555"/>
              </a:lnSpc>
              <a:spcBef>
                <a:spcPts val="211"/>
              </a:spcBef>
              <a:spcAft>
                <a:spcPts val="0"/>
              </a:spcAft>
              <a:buClr>
                <a:srgbClr val="084154"/>
              </a:buClr>
              <a:buSzPts val="900"/>
              <a:buFont typeface="Inter"/>
              <a:buNone/>
              <a:defRPr/>
            </a:lvl2pPr>
            <a:lvl3pPr marL="1028700" lvl="2" indent="-171450" algn="l">
              <a:lnSpc>
                <a:spcPct val="155555"/>
              </a:lnSpc>
              <a:spcBef>
                <a:spcPts val="211"/>
              </a:spcBef>
              <a:spcAft>
                <a:spcPts val="0"/>
              </a:spcAft>
              <a:buClr>
                <a:srgbClr val="084154"/>
              </a:buClr>
              <a:buSzPts val="900"/>
              <a:buFont typeface="Inter"/>
              <a:buNone/>
              <a:defRPr/>
            </a:lvl3pPr>
            <a:lvl4pPr marL="1371600" lvl="3" indent="-171450" algn="l">
              <a:lnSpc>
                <a:spcPct val="155555"/>
              </a:lnSpc>
              <a:spcBef>
                <a:spcPts val="211"/>
              </a:spcBef>
              <a:spcAft>
                <a:spcPts val="0"/>
              </a:spcAft>
              <a:buClr>
                <a:srgbClr val="084154"/>
              </a:buClr>
              <a:buSzPts val="900"/>
              <a:buFont typeface="Inter"/>
              <a:buNone/>
              <a:defRPr/>
            </a:lvl4pPr>
            <a:lvl5pPr marL="1714500" lvl="4" indent="-171450" algn="l">
              <a:lnSpc>
                <a:spcPct val="155555"/>
              </a:lnSpc>
              <a:spcBef>
                <a:spcPts val="211"/>
              </a:spcBef>
              <a:spcAft>
                <a:spcPts val="0"/>
              </a:spcAft>
              <a:buClr>
                <a:srgbClr val="084154"/>
              </a:buClr>
              <a:buSzPts val="900"/>
              <a:buFont typeface="Inter"/>
              <a:buNone/>
              <a:defRPr/>
            </a:lvl5pPr>
            <a:lvl6pPr marL="2057400" lvl="5" indent="-257175" algn="l">
              <a:lnSpc>
                <a:spcPct val="90000"/>
              </a:lnSpc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body" idx="8"/>
          </p:nvPr>
        </p:nvSpPr>
        <p:spPr>
          <a:xfrm>
            <a:off x="6760806" y="2777000"/>
            <a:ext cx="1757700" cy="131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155555"/>
              </a:lnSpc>
              <a:spcBef>
                <a:spcPts val="422"/>
              </a:spcBef>
              <a:spcAft>
                <a:spcPts val="0"/>
              </a:spcAft>
              <a:buClr>
                <a:srgbClr val="084154"/>
              </a:buClr>
              <a:buSzPts val="900"/>
              <a:buFont typeface="Inter"/>
              <a:buNone/>
              <a:defRPr/>
            </a:lvl1pPr>
            <a:lvl2pPr marL="685800" lvl="1" indent="-171450" algn="l">
              <a:lnSpc>
                <a:spcPct val="155555"/>
              </a:lnSpc>
              <a:spcBef>
                <a:spcPts val="211"/>
              </a:spcBef>
              <a:spcAft>
                <a:spcPts val="0"/>
              </a:spcAft>
              <a:buClr>
                <a:srgbClr val="084154"/>
              </a:buClr>
              <a:buSzPts val="900"/>
              <a:buFont typeface="Inter"/>
              <a:buNone/>
              <a:defRPr/>
            </a:lvl2pPr>
            <a:lvl3pPr marL="1028700" lvl="2" indent="-171450" algn="l">
              <a:lnSpc>
                <a:spcPct val="155555"/>
              </a:lnSpc>
              <a:spcBef>
                <a:spcPts val="211"/>
              </a:spcBef>
              <a:spcAft>
                <a:spcPts val="0"/>
              </a:spcAft>
              <a:buClr>
                <a:srgbClr val="084154"/>
              </a:buClr>
              <a:buSzPts val="900"/>
              <a:buFont typeface="Inter"/>
              <a:buNone/>
              <a:defRPr/>
            </a:lvl3pPr>
            <a:lvl4pPr marL="1371600" lvl="3" indent="-171450" algn="l">
              <a:lnSpc>
                <a:spcPct val="155555"/>
              </a:lnSpc>
              <a:spcBef>
                <a:spcPts val="211"/>
              </a:spcBef>
              <a:spcAft>
                <a:spcPts val="0"/>
              </a:spcAft>
              <a:buClr>
                <a:srgbClr val="084154"/>
              </a:buClr>
              <a:buSzPts val="900"/>
              <a:buFont typeface="Inter"/>
              <a:buNone/>
              <a:defRPr/>
            </a:lvl4pPr>
            <a:lvl5pPr marL="1714500" lvl="4" indent="-171450" algn="l">
              <a:lnSpc>
                <a:spcPct val="155555"/>
              </a:lnSpc>
              <a:spcBef>
                <a:spcPts val="211"/>
              </a:spcBef>
              <a:spcAft>
                <a:spcPts val="0"/>
              </a:spcAft>
              <a:buClr>
                <a:srgbClr val="084154"/>
              </a:buClr>
              <a:buSzPts val="900"/>
              <a:buFont typeface="Inter"/>
              <a:buNone/>
              <a:defRPr/>
            </a:lvl5pPr>
            <a:lvl6pPr marL="2057400" lvl="5" indent="-257175" algn="l">
              <a:lnSpc>
                <a:spcPct val="90000"/>
              </a:lnSpc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7015167" y="4850493"/>
            <a:ext cx="2057400" cy="274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8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8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8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8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8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8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8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8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8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49867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s 3">
  <p:cSld name="Tables 3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767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4"/>
          <p:cNvSpPr txBox="1">
            <a:spLocks noGrp="1"/>
          </p:cNvSpPr>
          <p:nvPr>
            <p:ph type="sldNum" idx="12"/>
          </p:nvPr>
        </p:nvSpPr>
        <p:spPr>
          <a:xfrm>
            <a:off x="8556784" y="4754249"/>
            <a:ext cx="548700" cy="393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3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3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3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3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3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3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3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3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3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737076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5"/>
          <p:cNvSpPr txBox="1">
            <a:spLocks noGrp="1"/>
          </p:cNvSpPr>
          <p:nvPr>
            <p:ph type="title"/>
          </p:nvPr>
        </p:nvSpPr>
        <p:spPr>
          <a:xfrm>
            <a:off x="594875" y="1319896"/>
            <a:ext cx="7775700" cy="192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2400"/>
              <a:buFont typeface="Noto Serif Gujarati"/>
              <a:buNone/>
              <a:defRPr sz="1350" b="1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5"/>
          <p:cNvSpPr txBox="1">
            <a:spLocks noGrp="1"/>
          </p:cNvSpPr>
          <p:nvPr>
            <p:ph type="subTitle" idx="1"/>
          </p:nvPr>
        </p:nvSpPr>
        <p:spPr>
          <a:xfrm>
            <a:off x="671550" y="3215275"/>
            <a:ext cx="7800900" cy="463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  <a:defRPr sz="675" b="1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400"/>
              <a:buFont typeface="Inter"/>
              <a:buNone/>
              <a:defRPr/>
            </a:lvl2pPr>
            <a:lvl3pPr lvl="2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400"/>
              <a:buFont typeface="Inter"/>
              <a:buNone/>
              <a:defRPr/>
            </a:lvl3pPr>
            <a:lvl4pPr lvl="3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400"/>
              <a:buFont typeface="Inter"/>
              <a:buNone/>
              <a:defRPr/>
            </a:lvl4pPr>
            <a:lvl5pPr lvl="4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400"/>
              <a:buFont typeface="Inter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69186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6"/>
          <p:cNvSpPr txBox="1">
            <a:spLocks noGrp="1"/>
          </p:cNvSpPr>
          <p:nvPr>
            <p:ph type="title"/>
          </p:nvPr>
        </p:nvSpPr>
        <p:spPr>
          <a:xfrm>
            <a:off x="594875" y="1548082"/>
            <a:ext cx="7784400" cy="1607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F1F1F1"/>
              </a:buClr>
              <a:buSzPts val="2400"/>
              <a:buFont typeface="Inter"/>
              <a:buNone/>
              <a:defRPr sz="1350" b="1">
                <a:solidFill>
                  <a:srgbClr val="F1F1F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9820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es with Image B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212F4C71-1AB7-BCC2-63BB-1573FF78EE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797" t="7228" r="55813" b="44951"/>
          <a:stretch/>
        </p:blipFill>
        <p:spPr>
          <a:xfrm rot="5400000">
            <a:off x="4406629" y="3125649"/>
            <a:ext cx="1160883" cy="122674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384" y="1605958"/>
            <a:ext cx="3200400" cy="29113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6" name="Google Shape;170;p28">
            <a:extLst>
              <a:ext uri="{FF2B5EF4-FFF2-40B4-BE49-F238E27FC236}">
                <a16:creationId xmlns:a16="http://schemas.microsoft.com/office/drawing/2014/main" id="{13221ACA-145B-2BD1-5852-867CB1EDEB01}"/>
              </a:ext>
            </a:extLst>
          </p:cNvPr>
          <p:cNvGrpSpPr/>
          <p:nvPr userDrawn="1"/>
        </p:nvGrpSpPr>
        <p:grpSpPr>
          <a:xfrm>
            <a:off x="-84407" y="4822371"/>
            <a:ext cx="9344154" cy="249217"/>
            <a:chOff x="-112542" y="6429828"/>
            <a:chExt cx="12458871" cy="332289"/>
          </a:xfrm>
        </p:grpSpPr>
        <p:pic>
          <p:nvPicPr>
            <p:cNvPr id="17" name="Google Shape;172;p28">
              <a:extLst>
                <a:ext uri="{FF2B5EF4-FFF2-40B4-BE49-F238E27FC236}">
                  <a16:creationId xmlns:a16="http://schemas.microsoft.com/office/drawing/2014/main" id="{7222C1CE-D715-DFBD-07B5-21EC9A68F16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5245" y="6529718"/>
              <a:ext cx="232399" cy="2323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" name="Google Shape;173;p28">
              <a:extLst>
                <a:ext uri="{FF2B5EF4-FFF2-40B4-BE49-F238E27FC236}">
                  <a16:creationId xmlns:a16="http://schemas.microsoft.com/office/drawing/2014/main" id="{36949331-CBEF-6C7E-466A-F70FA3FE1D85}"/>
                </a:ext>
              </a:extLst>
            </p:cNvPr>
            <p:cNvCxnSpPr>
              <a:cxnSpLocks/>
            </p:cNvCxnSpPr>
            <p:nvPr/>
          </p:nvCxnSpPr>
          <p:spPr>
            <a:xfrm>
              <a:off x="-112542" y="6429828"/>
              <a:ext cx="12458871" cy="0"/>
            </a:xfrm>
            <a:prstGeom prst="straightConnector1">
              <a:avLst/>
            </a:prstGeom>
            <a:noFill/>
            <a:ln w="9525" cap="flat" cmpd="sng">
              <a:solidFill>
                <a:srgbClr val="59B69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6" name="Google Shape;325;p40">
            <a:extLst>
              <a:ext uri="{FF2B5EF4-FFF2-40B4-BE49-F238E27FC236}">
                <a16:creationId xmlns:a16="http://schemas.microsoft.com/office/drawing/2014/main" id="{0159BE2C-40CF-E8D3-7A06-0A2799EF4FEF}"/>
              </a:ext>
            </a:extLst>
          </p:cNvPr>
          <p:cNvCxnSpPr/>
          <p:nvPr userDrawn="1"/>
        </p:nvCxnSpPr>
        <p:spPr>
          <a:xfrm>
            <a:off x="654147" y="1355840"/>
            <a:ext cx="7804053" cy="0"/>
          </a:xfrm>
          <a:prstGeom prst="straightConnector1">
            <a:avLst/>
          </a:prstGeom>
          <a:noFill/>
          <a:ln w="9525" cap="flat" cmpd="sng">
            <a:solidFill>
              <a:srgbClr val="59B69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3C8DB51-C929-894C-6CBC-722CBFC027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84700" y="1662815"/>
            <a:ext cx="3873500" cy="246697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AB369AB-5B54-2743-BE89-033101F5A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384" y="361951"/>
            <a:ext cx="7912816" cy="801209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5AE2A19-9B12-C640-D5FC-9E4C861AD6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5167" y="4850493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rgbClr val="084154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11BE4D6E-89F3-914A-B389-7425F43E8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49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 userDrawn="1">
          <p15:clr>
            <a:srgbClr val="FBAE40"/>
          </p15:clr>
        </p15:guide>
        <p15:guide id="2" pos="408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asic Notes A3">
  <p:cSld name="1_Basic Notes A3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7"/>
          <p:cNvSpPr txBox="1">
            <a:spLocks noGrp="1"/>
          </p:cNvSpPr>
          <p:nvPr>
            <p:ph type="body" idx="1"/>
          </p:nvPr>
        </p:nvSpPr>
        <p:spPr>
          <a:xfrm>
            <a:off x="608076" y="992875"/>
            <a:ext cx="2549652" cy="3683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116666"/>
              </a:lnSpc>
              <a:spcBef>
                <a:spcPts val="563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  <a:defRPr/>
            </a:lvl1pPr>
            <a:lvl2pPr marL="685800" lvl="1" indent="-171450" algn="l">
              <a:lnSpc>
                <a:spcPct val="116666"/>
              </a:lnSpc>
              <a:spcBef>
                <a:spcPts val="281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  <a:defRPr/>
            </a:lvl2pPr>
            <a:lvl3pPr marL="1028700" lvl="2" indent="-171450" algn="l">
              <a:lnSpc>
                <a:spcPct val="116666"/>
              </a:lnSpc>
              <a:spcBef>
                <a:spcPts val="281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  <a:defRPr/>
            </a:lvl3pPr>
            <a:lvl4pPr marL="1371600" lvl="3" indent="-171450" algn="l">
              <a:lnSpc>
                <a:spcPct val="116666"/>
              </a:lnSpc>
              <a:spcBef>
                <a:spcPts val="281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  <a:defRPr/>
            </a:lvl4pPr>
            <a:lvl5pPr marL="1714500" lvl="4" indent="-171450" algn="l">
              <a:lnSpc>
                <a:spcPct val="116666"/>
              </a:lnSpc>
              <a:spcBef>
                <a:spcPts val="281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  <a:defRPr/>
            </a:lvl5pPr>
            <a:lvl6pPr marL="2057400" lvl="5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47"/>
          <p:cNvSpPr txBox="1">
            <a:spLocks noGrp="1"/>
          </p:cNvSpPr>
          <p:nvPr>
            <p:ph type="body" idx="2"/>
          </p:nvPr>
        </p:nvSpPr>
        <p:spPr>
          <a:xfrm>
            <a:off x="3278124" y="992875"/>
            <a:ext cx="2549652" cy="3683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116666"/>
              </a:lnSpc>
              <a:spcBef>
                <a:spcPts val="563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  <a:defRPr/>
            </a:lvl1pPr>
            <a:lvl2pPr marL="685800" lvl="1" indent="-171450" algn="l">
              <a:lnSpc>
                <a:spcPct val="116666"/>
              </a:lnSpc>
              <a:spcBef>
                <a:spcPts val="281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  <a:defRPr/>
            </a:lvl2pPr>
            <a:lvl3pPr marL="1028700" lvl="2" indent="-171450" algn="l">
              <a:lnSpc>
                <a:spcPct val="116666"/>
              </a:lnSpc>
              <a:spcBef>
                <a:spcPts val="281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  <a:defRPr/>
            </a:lvl3pPr>
            <a:lvl4pPr marL="1371600" lvl="3" indent="-171450" algn="l">
              <a:lnSpc>
                <a:spcPct val="116666"/>
              </a:lnSpc>
              <a:spcBef>
                <a:spcPts val="281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  <a:defRPr/>
            </a:lvl4pPr>
            <a:lvl5pPr marL="1714500" lvl="4" indent="-171450" algn="l">
              <a:lnSpc>
                <a:spcPct val="116666"/>
              </a:lnSpc>
              <a:spcBef>
                <a:spcPts val="281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  <a:defRPr/>
            </a:lvl5pPr>
            <a:lvl6pPr marL="2057400" lvl="5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47"/>
          <p:cNvSpPr txBox="1">
            <a:spLocks noGrp="1"/>
          </p:cNvSpPr>
          <p:nvPr>
            <p:ph type="body" idx="3"/>
          </p:nvPr>
        </p:nvSpPr>
        <p:spPr>
          <a:xfrm>
            <a:off x="5948172" y="992875"/>
            <a:ext cx="2549652" cy="3683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116666"/>
              </a:lnSpc>
              <a:spcBef>
                <a:spcPts val="563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  <a:defRPr/>
            </a:lvl1pPr>
            <a:lvl2pPr marL="685800" lvl="1" indent="-171450" algn="l">
              <a:lnSpc>
                <a:spcPct val="116666"/>
              </a:lnSpc>
              <a:spcBef>
                <a:spcPts val="281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  <a:defRPr/>
            </a:lvl2pPr>
            <a:lvl3pPr marL="1028700" lvl="2" indent="-171450" algn="l">
              <a:lnSpc>
                <a:spcPct val="116666"/>
              </a:lnSpc>
              <a:spcBef>
                <a:spcPts val="281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  <a:defRPr/>
            </a:lvl3pPr>
            <a:lvl4pPr marL="1371600" lvl="3" indent="-171450" algn="l">
              <a:lnSpc>
                <a:spcPct val="116666"/>
              </a:lnSpc>
              <a:spcBef>
                <a:spcPts val="281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  <a:defRPr/>
            </a:lvl4pPr>
            <a:lvl5pPr marL="1714500" lvl="4" indent="-171450" algn="l">
              <a:lnSpc>
                <a:spcPct val="116666"/>
              </a:lnSpc>
              <a:spcBef>
                <a:spcPts val="281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  <a:defRPr/>
            </a:lvl5pPr>
            <a:lvl6pPr marL="2057400" lvl="5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69" name="Google Shape;69;p47"/>
          <p:cNvCxnSpPr/>
          <p:nvPr/>
        </p:nvCxnSpPr>
        <p:spPr>
          <a:xfrm>
            <a:off x="685800" y="843475"/>
            <a:ext cx="7781230" cy="0"/>
          </a:xfrm>
          <a:prstGeom prst="straightConnector1">
            <a:avLst/>
          </a:prstGeom>
          <a:noFill/>
          <a:ln w="9525" cap="flat" cmpd="sng">
            <a:solidFill>
              <a:srgbClr val="59B69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0" name="Google Shape;70;p47"/>
          <p:cNvSpPr txBox="1">
            <a:spLocks noGrp="1"/>
          </p:cNvSpPr>
          <p:nvPr>
            <p:ph type="title"/>
          </p:nvPr>
        </p:nvSpPr>
        <p:spPr>
          <a:xfrm>
            <a:off x="589407" y="320105"/>
            <a:ext cx="7886700" cy="441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7"/>
          <p:cNvSpPr txBox="1">
            <a:spLocks noGrp="1"/>
          </p:cNvSpPr>
          <p:nvPr>
            <p:ph type="sldNum" idx="12"/>
          </p:nvPr>
        </p:nvSpPr>
        <p:spPr>
          <a:xfrm>
            <a:off x="7015167" y="4850495"/>
            <a:ext cx="2057400" cy="27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6674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Notes B1">
  <p:cSld name="Basic Notes B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8"/>
          <p:cNvSpPr txBox="1">
            <a:spLocks noGrp="1"/>
          </p:cNvSpPr>
          <p:nvPr>
            <p:ph type="title"/>
          </p:nvPr>
        </p:nvSpPr>
        <p:spPr>
          <a:xfrm>
            <a:off x="456350" y="936417"/>
            <a:ext cx="3053400" cy="243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erif Gujarati"/>
              <a:buNone/>
              <a:defRPr sz="135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619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619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619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619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619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619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619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619"/>
            </a:lvl9pPr>
          </a:lstStyle>
          <a:p>
            <a:endParaRPr/>
          </a:p>
        </p:txBody>
      </p:sp>
      <p:sp>
        <p:nvSpPr>
          <p:cNvPr id="74" name="Google Shape;74;p48"/>
          <p:cNvSpPr txBox="1">
            <a:spLocks noGrp="1"/>
          </p:cNvSpPr>
          <p:nvPr>
            <p:ph type="body" idx="1"/>
          </p:nvPr>
        </p:nvSpPr>
        <p:spPr>
          <a:xfrm>
            <a:off x="4189575" y="408278"/>
            <a:ext cx="4656900" cy="4250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342900" lvl="0" indent="-223838" algn="l">
              <a:lnSpc>
                <a:spcPct val="169696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100"/>
              <a:buFont typeface="Inter"/>
              <a:buChar char="●"/>
              <a:defRPr sz="619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223838" algn="l">
              <a:lnSpc>
                <a:spcPct val="169696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100"/>
              <a:buFont typeface="Inter"/>
              <a:buChar char="○"/>
              <a:defRPr sz="619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028700" lvl="2" indent="-223838" algn="l">
              <a:lnSpc>
                <a:spcPct val="169696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100"/>
              <a:buFont typeface="Inter"/>
              <a:buChar char="■"/>
              <a:defRPr sz="619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371600" lvl="3" indent="-223838" algn="l">
              <a:lnSpc>
                <a:spcPct val="169696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100"/>
              <a:buFont typeface="Inter"/>
              <a:buChar char="●"/>
              <a:defRPr sz="619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1714500" lvl="4" indent="-223838" algn="l">
              <a:lnSpc>
                <a:spcPct val="169696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100"/>
              <a:buFont typeface="Inter"/>
              <a:buChar char="○"/>
              <a:defRPr sz="619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057400" lvl="5" indent="-22383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100"/>
              <a:buFont typeface="Inter"/>
              <a:buChar char="■"/>
              <a:defRPr sz="619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2400300" lvl="6" indent="-22383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100"/>
              <a:buFont typeface="Inter"/>
              <a:buChar char="●"/>
              <a:defRPr sz="619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2743200" lvl="7" indent="-22383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100"/>
              <a:buFont typeface="Inter"/>
              <a:buChar char="○"/>
              <a:defRPr sz="619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3086100" lvl="8" indent="-22383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100"/>
              <a:buFont typeface="Inter"/>
              <a:buChar char="■"/>
              <a:defRPr sz="619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75" name="Google Shape;75;p48"/>
          <p:cNvSpPr txBox="1">
            <a:spLocks noGrp="1"/>
          </p:cNvSpPr>
          <p:nvPr>
            <p:ph type="subTitle" idx="2"/>
          </p:nvPr>
        </p:nvSpPr>
        <p:spPr>
          <a:xfrm>
            <a:off x="459200" y="544854"/>
            <a:ext cx="3263100" cy="39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59B691"/>
              </a:buClr>
              <a:buSzPts val="1200"/>
              <a:buFont typeface="Inter"/>
              <a:buNone/>
              <a:defRPr sz="675" b="1">
                <a:solidFill>
                  <a:srgbClr val="59B69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  <a:defRPr sz="675"/>
            </a:lvl2pPr>
            <a:lvl3pPr lvl="2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  <a:defRPr sz="675"/>
            </a:lvl3pPr>
            <a:lvl4pPr lvl="3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  <a:defRPr sz="675"/>
            </a:lvl4pPr>
            <a:lvl5pPr lvl="4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  <a:defRPr sz="675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75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75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75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7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48637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otes with Image A1">
  <p:cSld name="Notes with Image A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9"/>
          <p:cNvSpPr txBox="1">
            <a:spLocks noGrp="1"/>
          </p:cNvSpPr>
          <p:nvPr>
            <p:ph type="title"/>
          </p:nvPr>
        </p:nvSpPr>
        <p:spPr>
          <a:xfrm>
            <a:off x="4472114" y="630927"/>
            <a:ext cx="4152300" cy="900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800"/>
              <a:buFont typeface="Arial"/>
              <a:buNone/>
              <a:defRPr sz="101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9"/>
          <p:cNvSpPr txBox="1">
            <a:spLocks noGrp="1"/>
          </p:cNvSpPr>
          <p:nvPr>
            <p:ph type="body" idx="1"/>
          </p:nvPr>
        </p:nvSpPr>
        <p:spPr>
          <a:xfrm>
            <a:off x="4472114" y="1605958"/>
            <a:ext cx="4152300" cy="2911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116666"/>
              </a:lnSpc>
              <a:spcBef>
                <a:spcPts val="422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16666"/>
              </a:lnSpc>
              <a:spcBef>
                <a:spcPts val="211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  <a:defRPr b="0" i="0">
                <a:latin typeface="Inter"/>
                <a:ea typeface="Inter"/>
                <a:cs typeface="Inter"/>
                <a:sym typeface="Inter"/>
              </a:defRPr>
            </a:lvl2pPr>
            <a:lvl3pPr marL="1028700" lvl="2" indent="-171450" algn="l">
              <a:lnSpc>
                <a:spcPct val="116666"/>
              </a:lnSpc>
              <a:spcBef>
                <a:spcPts val="211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  <a:defRPr b="0" i="0">
                <a:latin typeface="Inter"/>
                <a:ea typeface="Inter"/>
                <a:cs typeface="Inter"/>
                <a:sym typeface="Inter"/>
              </a:defRPr>
            </a:lvl3pPr>
            <a:lvl4pPr marL="1371600" lvl="3" indent="-171450" algn="l">
              <a:lnSpc>
                <a:spcPct val="116666"/>
              </a:lnSpc>
              <a:spcBef>
                <a:spcPts val="211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  <a:defRPr b="0" i="0">
                <a:latin typeface="Inter"/>
                <a:ea typeface="Inter"/>
                <a:cs typeface="Inter"/>
                <a:sym typeface="Inter"/>
              </a:defRPr>
            </a:lvl4pPr>
            <a:lvl5pPr marL="1714500" lvl="4" indent="-171450" algn="l">
              <a:lnSpc>
                <a:spcPct val="116666"/>
              </a:lnSpc>
              <a:spcBef>
                <a:spcPts val="211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  <a:defRPr b="0" i="0">
                <a:latin typeface="Inter"/>
                <a:ea typeface="Inter"/>
                <a:cs typeface="Inter"/>
                <a:sym typeface="Inter"/>
              </a:defRPr>
            </a:lvl5pPr>
            <a:lvl6pPr marL="2057400" lvl="5" indent="-257175" algn="l">
              <a:lnSpc>
                <a:spcPct val="90000"/>
              </a:lnSpc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49"/>
          <p:cNvSpPr>
            <a:spLocks noGrp="1"/>
          </p:cNvSpPr>
          <p:nvPr>
            <p:ph type="pic" idx="2"/>
          </p:nvPr>
        </p:nvSpPr>
        <p:spPr>
          <a:xfrm>
            <a:off x="-104931" y="-4074"/>
            <a:ext cx="3991200" cy="515074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824570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0"/>
          <p:cNvSpPr txBox="1">
            <a:spLocks noGrp="1"/>
          </p:cNvSpPr>
          <p:nvPr>
            <p:ph type="sldNum" idx="12"/>
          </p:nvPr>
        </p:nvSpPr>
        <p:spPr>
          <a:xfrm>
            <a:off x="8556784" y="4754249"/>
            <a:ext cx="548700" cy="394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75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75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75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75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75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75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75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75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75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38647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s 1">
  <p:cSld name="Quotes 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1"/>
          <p:cNvSpPr/>
          <p:nvPr/>
        </p:nvSpPr>
        <p:spPr>
          <a:xfrm>
            <a:off x="-84407" y="-158261"/>
            <a:ext cx="9369084" cy="5451230"/>
          </a:xfrm>
          <a:prstGeom prst="rect">
            <a:avLst/>
          </a:prstGeom>
          <a:solidFill>
            <a:srgbClr val="F3BD51"/>
          </a:solidFill>
          <a:ln>
            <a:noFill/>
          </a:ln>
        </p:spPr>
        <p:txBody>
          <a:bodyPr spcFirstLastPara="1" wrap="square" lIns="51431" tIns="25706" rIns="51431" bIns="25706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0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51"/>
          <p:cNvSpPr/>
          <p:nvPr/>
        </p:nvSpPr>
        <p:spPr>
          <a:xfrm>
            <a:off x="6112263" y="1026714"/>
            <a:ext cx="4516043" cy="4516043"/>
          </a:xfrm>
          <a:prstGeom prst="ellipse">
            <a:avLst/>
          </a:prstGeom>
          <a:solidFill>
            <a:srgbClr val="E9F7EF">
              <a:alpha val="9411"/>
            </a:srgbClr>
          </a:solidFill>
          <a:ln>
            <a:noFill/>
          </a:ln>
        </p:spPr>
        <p:txBody>
          <a:bodyPr spcFirstLastPara="1" wrap="square" lIns="51431" tIns="25706" rIns="51431" bIns="25706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0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51"/>
          <p:cNvSpPr/>
          <p:nvPr/>
        </p:nvSpPr>
        <p:spPr>
          <a:xfrm rot="-1304728">
            <a:off x="523650" y="2669200"/>
            <a:ext cx="5243512" cy="2870115"/>
          </a:xfrm>
          <a:prstGeom prst="roundRect">
            <a:avLst>
              <a:gd name="adj" fmla="val 16667"/>
            </a:avLst>
          </a:prstGeom>
          <a:solidFill>
            <a:srgbClr val="E9F7EF">
              <a:alpha val="9411"/>
            </a:srgbClr>
          </a:solidFill>
          <a:ln>
            <a:noFill/>
          </a:ln>
        </p:spPr>
        <p:txBody>
          <a:bodyPr spcFirstLastPara="1" wrap="square" lIns="51431" tIns="25706" rIns="51431" bIns="25706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0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51"/>
          <p:cNvSpPr/>
          <p:nvPr/>
        </p:nvSpPr>
        <p:spPr>
          <a:xfrm>
            <a:off x="1628185" y="-2535919"/>
            <a:ext cx="4516043" cy="4516043"/>
          </a:xfrm>
          <a:prstGeom prst="ellipse">
            <a:avLst/>
          </a:prstGeom>
          <a:solidFill>
            <a:srgbClr val="E9F7EF">
              <a:alpha val="9411"/>
            </a:srgbClr>
          </a:solidFill>
          <a:ln>
            <a:noFill/>
          </a:ln>
        </p:spPr>
        <p:txBody>
          <a:bodyPr spcFirstLastPara="1" wrap="square" lIns="51431" tIns="25706" rIns="51431" bIns="25706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0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51"/>
          <p:cNvSpPr txBox="1">
            <a:spLocks noGrp="1"/>
          </p:cNvSpPr>
          <p:nvPr>
            <p:ph type="title"/>
          </p:nvPr>
        </p:nvSpPr>
        <p:spPr>
          <a:xfrm>
            <a:off x="628650" y="1109607"/>
            <a:ext cx="7886700" cy="1775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1"/>
          <p:cNvSpPr txBox="1">
            <a:spLocks noGrp="1"/>
          </p:cNvSpPr>
          <p:nvPr>
            <p:ph type="body" idx="1"/>
          </p:nvPr>
        </p:nvSpPr>
        <p:spPr>
          <a:xfrm>
            <a:off x="628650" y="2885175"/>
            <a:ext cx="7886700" cy="1299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77777"/>
              </a:lnSpc>
              <a:spcBef>
                <a:spcPts val="563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1pPr>
            <a:lvl2pPr marL="685800" lvl="1" indent="-171450" algn="l">
              <a:lnSpc>
                <a:spcPct val="77777"/>
              </a:lnSpc>
              <a:spcBef>
                <a:spcPts val="281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2pPr>
            <a:lvl3pPr marL="1028700" lvl="2" indent="-171450" algn="l">
              <a:lnSpc>
                <a:spcPct val="77777"/>
              </a:lnSpc>
              <a:spcBef>
                <a:spcPts val="281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3pPr>
            <a:lvl4pPr marL="1371600" lvl="3" indent="-171450" algn="l">
              <a:lnSpc>
                <a:spcPct val="77777"/>
              </a:lnSpc>
              <a:spcBef>
                <a:spcPts val="281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4pPr>
            <a:lvl5pPr marL="1714500" lvl="4" indent="-171450" algn="l">
              <a:lnSpc>
                <a:spcPct val="77777"/>
              </a:lnSpc>
              <a:spcBef>
                <a:spcPts val="281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5pPr>
            <a:lvl6pPr marL="2057400" lvl="5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89" name="Google Shape;89;p51"/>
          <p:cNvGrpSpPr/>
          <p:nvPr/>
        </p:nvGrpSpPr>
        <p:grpSpPr>
          <a:xfrm>
            <a:off x="-84407" y="4822372"/>
            <a:ext cx="9228375" cy="249217"/>
            <a:chOff x="-112542" y="6429828"/>
            <a:chExt cx="12304500" cy="332290"/>
          </a:xfrm>
        </p:grpSpPr>
        <p:pic>
          <p:nvPicPr>
            <p:cNvPr id="90" name="Google Shape;90;p5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5245" y="6529718"/>
              <a:ext cx="232400" cy="232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1" name="Google Shape;91;p51"/>
            <p:cNvCxnSpPr/>
            <p:nvPr/>
          </p:nvCxnSpPr>
          <p:spPr>
            <a:xfrm>
              <a:off x="-112542" y="6429828"/>
              <a:ext cx="12304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27789931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otes with Image B1">
  <p:cSld name="Notes with Image B1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52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18797" t="7227" r="55813" b="44950"/>
          <a:stretch/>
        </p:blipFill>
        <p:spPr>
          <a:xfrm rot="5400000">
            <a:off x="3583024" y="3125645"/>
            <a:ext cx="1160883" cy="122674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52"/>
          <p:cNvSpPr txBox="1">
            <a:spLocks noGrp="1"/>
          </p:cNvSpPr>
          <p:nvPr>
            <p:ph type="body" idx="1"/>
          </p:nvPr>
        </p:nvSpPr>
        <p:spPr>
          <a:xfrm>
            <a:off x="5257800" y="1605958"/>
            <a:ext cx="3200400" cy="2911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77777"/>
              </a:lnSpc>
              <a:spcBef>
                <a:spcPts val="563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1pPr>
            <a:lvl2pPr marL="685800" lvl="1" indent="-171450" algn="l">
              <a:lnSpc>
                <a:spcPct val="77777"/>
              </a:lnSpc>
              <a:spcBef>
                <a:spcPts val="281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2pPr>
            <a:lvl3pPr marL="1028700" lvl="2" indent="-171450" algn="l">
              <a:lnSpc>
                <a:spcPct val="77777"/>
              </a:lnSpc>
              <a:spcBef>
                <a:spcPts val="281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3pPr>
            <a:lvl4pPr marL="1371600" lvl="3" indent="-171450" algn="l">
              <a:lnSpc>
                <a:spcPct val="77777"/>
              </a:lnSpc>
              <a:spcBef>
                <a:spcPts val="281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4pPr>
            <a:lvl5pPr marL="1714500" lvl="4" indent="-171450" algn="l">
              <a:lnSpc>
                <a:spcPct val="77777"/>
              </a:lnSpc>
              <a:spcBef>
                <a:spcPts val="281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5pPr>
            <a:lvl6pPr marL="2057400" lvl="5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95" name="Google Shape;95;p52"/>
          <p:cNvGrpSpPr/>
          <p:nvPr/>
        </p:nvGrpSpPr>
        <p:grpSpPr>
          <a:xfrm>
            <a:off x="-84407" y="4822372"/>
            <a:ext cx="9344154" cy="249217"/>
            <a:chOff x="-112542" y="6429828"/>
            <a:chExt cx="12458871" cy="332289"/>
          </a:xfrm>
        </p:grpSpPr>
        <p:pic>
          <p:nvPicPr>
            <p:cNvPr id="96" name="Google Shape;96;p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5245" y="6529718"/>
              <a:ext cx="232399" cy="2323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7" name="Google Shape;97;p52"/>
            <p:cNvCxnSpPr/>
            <p:nvPr/>
          </p:nvCxnSpPr>
          <p:spPr>
            <a:xfrm>
              <a:off x="-112542" y="6429828"/>
              <a:ext cx="12458871" cy="0"/>
            </a:xfrm>
            <a:prstGeom prst="straightConnector1">
              <a:avLst/>
            </a:prstGeom>
            <a:noFill/>
            <a:ln w="9525" cap="flat" cmpd="sng">
              <a:solidFill>
                <a:srgbClr val="59B69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98" name="Google Shape;98;p52"/>
          <p:cNvCxnSpPr/>
          <p:nvPr/>
        </p:nvCxnSpPr>
        <p:spPr>
          <a:xfrm>
            <a:off x="654149" y="1355840"/>
            <a:ext cx="7804053" cy="0"/>
          </a:xfrm>
          <a:prstGeom prst="straightConnector1">
            <a:avLst/>
          </a:prstGeom>
          <a:noFill/>
          <a:ln w="9525" cap="flat" cmpd="sng">
            <a:solidFill>
              <a:srgbClr val="59B69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9" name="Google Shape;99;p52"/>
          <p:cNvSpPr>
            <a:spLocks noGrp="1"/>
          </p:cNvSpPr>
          <p:nvPr>
            <p:ph type="pic" idx="2"/>
          </p:nvPr>
        </p:nvSpPr>
        <p:spPr>
          <a:xfrm>
            <a:off x="669925" y="1662817"/>
            <a:ext cx="3873500" cy="2466975"/>
          </a:xfrm>
          <a:prstGeom prst="rect">
            <a:avLst/>
          </a:prstGeom>
          <a:noFill/>
          <a:ln>
            <a:noFill/>
          </a:ln>
        </p:spPr>
      </p:sp>
      <p:sp>
        <p:nvSpPr>
          <p:cNvPr id="100" name="Google Shape;100;p52"/>
          <p:cNvSpPr txBox="1">
            <a:spLocks noGrp="1"/>
          </p:cNvSpPr>
          <p:nvPr>
            <p:ph type="title"/>
          </p:nvPr>
        </p:nvSpPr>
        <p:spPr>
          <a:xfrm>
            <a:off x="545385" y="361952"/>
            <a:ext cx="7912816" cy="801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52"/>
          <p:cNvSpPr txBox="1">
            <a:spLocks noGrp="1"/>
          </p:cNvSpPr>
          <p:nvPr>
            <p:ph type="sldNum" idx="12"/>
          </p:nvPr>
        </p:nvSpPr>
        <p:spPr>
          <a:xfrm>
            <a:off x="7015167" y="4850495"/>
            <a:ext cx="2057400" cy="27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11197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59">
          <p15:clr>
            <a:srgbClr val="FBAE40"/>
          </p15:clr>
        </p15:guide>
        <p15:guide id="2" pos="408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s 1">
  <p:cSld name="Tables 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3"/>
          <p:cNvSpPr txBox="1">
            <a:spLocks noGrp="1"/>
          </p:cNvSpPr>
          <p:nvPr>
            <p:ph type="title"/>
          </p:nvPr>
        </p:nvSpPr>
        <p:spPr>
          <a:xfrm>
            <a:off x="545385" y="431156"/>
            <a:ext cx="8008625" cy="5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" name="Google Shape;104;p53"/>
          <p:cNvGrpSpPr/>
          <p:nvPr/>
        </p:nvGrpSpPr>
        <p:grpSpPr>
          <a:xfrm>
            <a:off x="-84407" y="4822372"/>
            <a:ext cx="9344154" cy="249217"/>
            <a:chOff x="-112542" y="6429828"/>
            <a:chExt cx="12458871" cy="332289"/>
          </a:xfrm>
        </p:grpSpPr>
        <p:pic>
          <p:nvPicPr>
            <p:cNvPr id="105" name="Google Shape;105;p5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5245" y="6529718"/>
              <a:ext cx="232399" cy="2323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6" name="Google Shape;106;p53"/>
            <p:cNvCxnSpPr/>
            <p:nvPr/>
          </p:nvCxnSpPr>
          <p:spPr>
            <a:xfrm>
              <a:off x="-112542" y="6429828"/>
              <a:ext cx="12458871" cy="0"/>
            </a:xfrm>
            <a:prstGeom prst="straightConnector1">
              <a:avLst/>
            </a:prstGeom>
            <a:noFill/>
            <a:ln w="9525" cap="flat" cmpd="sng">
              <a:solidFill>
                <a:srgbClr val="59B69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07" name="Google Shape;107;p53"/>
          <p:cNvSpPr txBox="1">
            <a:spLocks noGrp="1"/>
          </p:cNvSpPr>
          <p:nvPr>
            <p:ph type="sldNum" idx="12"/>
          </p:nvPr>
        </p:nvSpPr>
        <p:spPr>
          <a:xfrm>
            <a:off x="7015167" y="4850495"/>
            <a:ext cx="2057400" cy="27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419750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otes with Image B4">
  <p:cSld name="Notes with Image B4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54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18797" t="7227" r="55813" b="44950"/>
          <a:stretch/>
        </p:blipFill>
        <p:spPr>
          <a:xfrm rot="5400000">
            <a:off x="5785720" y="3125645"/>
            <a:ext cx="1160883" cy="122674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54"/>
          <p:cNvSpPr txBox="1">
            <a:spLocks noGrp="1"/>
          </p:cNvSpPr>
          <p:nvPr>
            <p:ph type="body" idx="1"/>
          </p:nvPr>
        </p:nvSpPr>
        <p:spPr>
          <a:xfrm>
            <a:off x="545385" y="1605958"/>
            <a:ext cx="4671355" cy="2911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77777"/>
              </a:lnSpc>
              <a:spcBef>
                <a:spcPts val="563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1pPr>
            <a:lvl2pPr marL="685800" lvl="1" indent="-171450" algn="l">
              <a:lnSpc>
                <a:spcPct val="77777"/>
              </a:lnSpc>
              <a:spcBef>
                <a:spcPts val="281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2pPr>
            <a:lvl3pPr marL="1028700" lvl="2" indent="-171450" algn="l">
              <a:lnSpc>
                <a:spcPct val="77777"/>
              </a:lnSpc>
              <a:spcBef>
                <a:spcPts val="281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3pPr>
            <a:lvl4pPr marL="1371600" lvl="3" indent="-171450" algn="l">
              <a:lnSpc>
                <a:spcPct val="77777"/>
              </a:lnSpc>
              <a:spcBef>
                <a:spcPts val="281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4pPr>
            <a:lvl5pPr marL="1714500" lvl="4" indent="-171450" algn="l">
              <a:lnSpc>
                <a:spcPct val="77777"/>
              </a:lnSpc>
              <a:spcBef>
                <a:spcPts val="281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5pPr>
            <a:lvl6pPr marL="2057400" lvl="5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11" name="Google Shape;111;p54"/>
          <p:cNvGrpSpPr/>
          <p:nvPr/>
        </p:nvGrpSpPr>
        <p:grpSpPr>
          <a:xfrm>
            <a:off x="-84407" y="4822372"/>
            <a:ext cx="9344154" cy="249217"/>
            <a:chOff x="-112542" y="6429828"/>
            <a:chExt cx="12458871" cy="332289"/>
          </a:xfrm>
        </p:grpSpPr>
        <p:pic>
          <p:nvPicPr>
            <p:cNvPr id="112" name="Google Shape;112;p5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5245" y="6529718"/>
              <a:ext cx="232399" cy="2323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3" name="Google Shape;113;p54"/>
            <p:cNvCxnSpPr/>
            <p:nvPr/>
          </p:nvCxnSpPr>
          <p:spPr>
            <a:xfrm>
              <a:off x="-112542" y="6429828"/>
              <a:ext cx="12458871" cy="0"/>
            </a:xfrm>
            <a:prstGeom prst="straightConnector1">
              <a:avLst/>
            </a:prstGeom>
            <a:noFill/>
            <a:ln w="9525" cap="flat" cmpd="sng">
              <a:solidFill>
                <a:srgbClr val="59B69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114" name="Google Shape;114;p54"/>
          <p:cNvCxnSpPr/>
          <p:nvPr/>
        </p:nvCxnSpPr>
        <p:spPr>
          <a:xfrm>
            <a:off x="654149" y="1355840"/>
            <a:ext cx="7804053" cy="0"/>
          </a:xfrm>
          <a:prstGeom prst="straightConnector1">
            <a:avLst/>
          </a:prstGeom>
          <a:noFill/>
          <a:ln w="9525" cap="flat" cmpd="sng">
            <a:solidFill>
              <a:srgbClr val="59B69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5" name="Google Shape;115;p54"/>
          <p:cNvSpPr>
            <a:spLocks noGrp="1"/>
          </p:cNvSpPr>
          <p:nvPr>
            <p:ph type="pic" idx="2"/>
          </p:nvPr>
        </p:nvSpPr>
        <p:spPr>
          <a:xfrm>
            <a:off x="5972175" y="1662817"/>
            <a:ext cx="2486026" cy="2466975"/>
          </a:xfrm>
          <a:prstGeom prst="rect">
            <a:avLst/>
          </a:prstGeom>
          <a:noFill/>
          <a:ln>
            <a:noFill/>
          </a:ln>
        </p:spPr>
      </p:sp>
      <p:sp>
        <p:nvSpPr>
          <p:cNvPr id="116" name="Google Shape;116;p54"/>
          <p:cNvSpPr txBox="1">
            <a:spLocks noGrp="1"/>
          </p:cNvSpPr>
          <p:nvPr>
            <p:ph type="title"/>
          </p:nvPr>
        </p:nvSpPr>
        <p:spPr>
          <a:xfrm>
            <a:off x="545385" y="361952"/>
            <a:ext cx="7912816" cy="801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54"/>
          <p:cNvSpPr txBox="1">
            <a:spLocks noGrp="1"/>
          </p:cNvSpPr>
          <p:nvPr>
            <p:ph type="sldNum" idx="12"/>
          </p:nvPr>
        </p:nvSpPr>
        <p:spPr>
          <a:xfrm>
            <a:off x="7015167" y="4850495"/>
            <a:ext cx="2057400" cy="27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92510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59">
          <p15:clr>
            <a:srgbClr val="FBAE40"/>
          </p15:clr>
        </p15:guide>
        <p15:guide id="2" pos="408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1">
  <p:cSld name="Section 1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5"/>
          <p:cNvSpPr txBox="1">
            <a:spLocks noGrp="1"/>
          </p:cNvSpPr>
          <p:nvPr>
            <p:ph type="ctrTitle"/>
          </p:nvPr>
        </p:nvSpPr>
        <p:spPr>
          <a:xfrm>
            <a:off x="2022004" y="1592488"/>
            <a:ext cx="5209724" cy="271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4444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4500"/>
              <a:buFont typeface="Arial"/>
              <a:buNone/>
              <a:defRPr sz="3375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0235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Notes A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77" y="992875"/>
            <a:ext cx="3819145" cy="3683424"/>
          </a:xfrm>
        </p:spPr>
        <p:txBody>
          <a:bodyPr/>
          <a:lstStyle>
            <a:lvl1pPr>
              <a:lnSpc>
                <a:spcPts val="1399"/>
              </a:lnSpc>
              <a:defRPr/>
            </a:lvl1pPr>
            <a:lvl2pPr>
              <a:lnSpc>
                <a:spcPts val="1399"/>
              </a:lnSpc>
              <a:defRPr/>
            </a:lvl2pPr>
            <a:lvl3pPr>
              <a:lnSpc>
                <a:spcPts val="1399"/>
              </a:lnSpc>
              <a:defRPr/>
            </a:lvl3pPr>
            <a:lvl4pPr>
              <a:lnSpc>
                <a:spcPts val="1399"/>
              </a:lnSpc>
              <a:defRPr/>
            </a:lvl4pPr>
            <a:lvl5pPr>
              <a:lnSpc>
                <a:spcPts val="1399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D7B6695-96BA-2BF4-20EA-D2C9C35F518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68013" y="992875"/>
            <a:ext cx="3819145" cy="3683424"/>
          </a:xfrm>
        </p:spPr>
        <p:txBody>
          <a:bodyPr/>
          <a:lstStyle>
            <a:lvl1pPr>
              <a:lnSpc>
                <a:spcPts val="1399"/>
              </a:lnSpc>
              <a:defRPr/>
            </a:lvl1pPr>
            <a:lvl2pPr>
              <a:lnSpc>
                <a:spcPts val="1399"/>
              </a:lnSpc>
              <a:defRPr/>
            </a:lvl2pPr>
            <a:lvl3pPr>
              <a:lnSpc>
                <a:spcPts val="1399"/>
              </a:lnSpc>
              <a:defRPr/>
            </a:lvl3pPr>
            <a:lvl4pPr>
              <a:lnSpc>
                <a:spcPts val="1399"/>
              </a:lnSpc>
              <a:defRPr/>
            </a:lvl4pPr>
            <a:lvl5pPr>
              <a:lnSpc>
                <a:spcPts val="1399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Google Shape;231;p33">
            <a:extLst>
              <a:ext uri="{FF2B5EF4-FFF2-40B4-BE49-F238E27FC236}">
                <a16:creationId xmlns:a16="http://schemas.microsoft.com/office/drawing/2014/main" id="{9F423077-25B8-CF98-6B12-31D7BC624DBF}"/>
              </a:ext>
            </a:extLst>
          </p:cNvPr>
          <p:cNvCxnSpPr>
            <a:cxnSpLocks/>
          </p:cNvCxnSpPr>
          <p:nvPr userDrawn="1"/>
        </p:nvCxnSpPr>
        <p:spPr>
          <a:xfrm>
            <a:off x="685800" y="843475"/>
            <a:ext cx="7781230" cy="0"/>
          </a:xfrm>
          <a:prstGeom prst="straightConnector1">
            <a:avLst/>
          </a:prstGeom>
          <a:noFill/>
          <a:ln w="9525" cap="flat" cmpd="sng">
            <a:solidFill>
              <a:srgbClr val="59B69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E228D34B-1E59-CED6-ADAF-709BA7AA1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07" y="320105"/>
            <a:ext cx="7886700" cy="441896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DF8BB3E-882F-8FA9-4986-5A252BE186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5167" y="4850494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9" b="0" i="0">
                <a:solidFill>
                  <a:srgbClr val="084154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11BE4D6E-89F3-914A-B389-7425F43E8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697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es with Image B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D9AB2A25-476C-49E1-AE2A-C02DB6ECBA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797" t="7228" r="55813" b="44951"/>
          <a:stretch/>
        </p:blipFill>
        <p:spPr>
          <a:xfrm rot="5400000">
            <a:off x="2188080" y="3125649"/>
            <a:ext cx="1160883" cy="122674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8794" y="1605958"/>
            <a:ext cx="4609406" cy="29113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6" name="Google Shape;170;p28">
            <a:extLst>
              <a:ext uri="{FF2B5EF4-FFF2-40B4-BE49-F238E27FC236}">
                <a16:creationId xmlns:a16="http://schemas.microsoft.com/office/drawing/2014/main" id="{13221ACA-145B-2BD1-5852-867CB1EDEB01}"/>
              </a:ext>
            </a:extLst>
          </p:cNvPr>
          <p:cNvGrpSpPr/>
          <p:nvPr userDrawn="1"/>
        </p:nvGrpSpPr>
        <p:grpSpPr>
          <a:xfrm>
            <a:off x="-84407" y="4822371"/>
            <a:ext cx="9344154" cy="249217"/>
            <a:chOff x="-112542" y="6429828"/>
            <a:chExt cx="12458871" cy="332289"/>
          </a:xfrm>
        </p:grpSpPr>
        <p:pic>
          <p:nvPicPr>
            <p:cNvPr id="17" name="Google Shape;172;p28">
              <a:extLst>
                <a:ext uri="{FF2B5EF4-FFF2-40B4-BE49-F238E27FC236}">
                  <a16:creationId xmlns:a16="http://schemas.microsoft.com/office/drawing/2014/main" id="{7222C1CE-D715-DFBD-07B5-21EC9A68F16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5245" y="6529718"/>
              <a:ext cx="232399" cy="2323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" name="Google Shape;173;p28">
              <a:extLst>
                <a:ext uri="{FF2B5EF4-FFF2-40B4-BE49-F238E27FC236}">
                  <a16:creationId xmlns:a16="http://schemas.microsoft.com/office/drawing/2014/main" id="{36949331-CBEF-6C7E-466A-F70FA3FE1D85}"/>
                </a:ext>
              </a:extLst>
            </p:cNvPr>
            <p:cNvCxnSpPr>
              <a:cxnSpLocks/>
            </p:cNvCxnSpPr>
            <p:nvPr/>
          </p:nvCxnSpPr>
          <p:spPr>
            <a:xfrm>
              <a:off x="-112542" y="6429828"/>
              <a:ext cx="12458871" cy="0"/>
            </a:xfrm>
            <a:prstGeom prst="straightConnector1">
              <a:avLst/>
            </a:prstGeom>
            <a:noFill/>
            <a:ln w="9525" cap="flat" cmpd="sng">
              <a:solidFill>
                <a:srgbClr val="59B69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6" name="Google Shape;325;p40">
            <a:extLst>
              <a:ext uri="{FF2B5EF4-FFF2-40B4-BE49-F238E27FC236}">
                <a16:creationId xmlns:a16="http://schemas.microsoft.com/office/drawing/2014/main" id="{0159BE2C-40CF-E8D3-7A06-0A2799EF4FEF}"/>
              </a:ext>
            </a:extLst>
          </p:cNvPr>
          <p:cNvCxnSpPr/>
          <p:nvPr userDrawn="1"/>
        </p:nvCxnSpPr>
        <p:spPr>
          <a:xfrm>
            <a:off x="654147" y="1355840"/>
            <a:ext cx="7804053" cy="0"/>
          </a:xfrm>
          <a:prstGeom prst="straightConnector1">
            <a:avLst/>
          </a:prstGeom>
          <a:noFill/>
          <a:ln w="9525" cap="flat" cmpd="sng">
            <a:solidFill>
              <a:srgbClr val="59B69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3C8DB51-C929-894C-6CBC-722CBFC027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9925" y="1662815"/>
            <a:ext cx="2501900" cy="24669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B38261D-8597-2B4C-8FD9-7BBA5234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384" y="361951"/>
            <a:ext cx="7912816" cy="801209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CF05E03-5B8D-9324-14EC-93B496E71A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5167" y="4850493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rgbClr val="084154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11BE4D6E-89F3-914A-B389-7425F43E8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604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 userDrawn="1">
          <p15:clr>
            <a:srgbClr val="FBAE40"/>
          </p15:clr>
        </p15:guide>
        <p15:guide id="2" pos="408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rds 2">
  <p:cSld name="1_Cards 2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53"/>
          <p:cNvSpPr txBox="1">
            <a:spLocks noGrp="1"/>
          </p:cNvSpPr>
          <p:nvPr>
            <p:ph type="title"/>
          </p:nvPr>
        </p:nvSpPr>
        <p:spPr>
          <a:xfrm>
            <a:off x="545384" y="395188"/>
            <a:ext cx="7912816" cy="314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7" name="Google Shape;197;p53"/>
          <p:cNvGrpSpPr/>
          <p:nvPr/>
        </p:nvGrpSpPr>
        <p:grpSpPr>
          <a:xfrm>
            <a:off x="-84407" y="4822371"/>
            <a:ext cx="9344154" cy="249217"/>
            <a:chOff x="-112542" y="6429828"/>
            <a:chExt cx="12458871" cy="332289"/>
          </a:xfrm>
        </p:grpSpPr>
        <p:pic>
          <p:nvPicPr>
            <p:cNvPr id="198" name="Google Shape;198;p5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5245" y="6529718"/>
              <a:ext cx="232399" cy="2323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99" name="Google Shape;199;p53"/>
            <p:cNvCxnSpPr/>
            <p:nvPr/>
          </p:nvCxnSpPr>
          <p:spPr>
            <a:xfrm>
              <a:off x="-112542" y="6429828"/>
              <a:ext cx="12458871" cy="0"/>
            </a:xfrm>
            <a:prstGeom prst="straightConnector1">
              <a:avLst/>
            </a:prstGeom>
            <a:noFill/>
            <a:ln w="9525" cap="flat" cmpd="sng">
              <a:solidFill>
                <a:srgbClr val="59B69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00" name="Google Shape;200;p53"/>
          <p:cNvSpPr>
            <a:spLocks noGrp="1"/>
          </p:cNvSpPr>
          <p:nvPr>
            <p:ph type="pic" idx="2"/>
          </p:nvPr>
        </p:nvSpPr>
        <p:spPr>
          <a:xfrm>
            <a:off x="546100" y="925692"/>
            <a:ext cx="8078788" cy="3703458"/>
          </a:xfrm>
          <a:prstGeom prst="rect">
            <a:avLst/>
          </a:prstGeom>
          <a:noFill/>
          <a:ln>
            <a:noFill/>
          </a:ln>
        </p:spPr>
      </p:sp>
      <p:sp>
        <p:nvSpPr>
          <p:cNvPr id="201" name="Google Shape;201;p53"/>
          <p:cNvSpPr txBox="1">
            <a:spLocks noGrp="1"/>
          </p:cNvSpPr>
          <p:nvPr>
            <p:ph type="sldNum" idx="12"/>
          </p:nvPr>
        </p:nvSpPr>
        <p:spPr>
          <a:xfrm>
            <a:off x="7015167" y="4850493"/>
            <a:ext cx="2057400" cy="27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85043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s 2">
  <p:cSld name="Tables 2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6"/>
          <p:cNvSpPr txBox="1">
            <a:spLocks noGrp="1"/>
          </p:cNvSpPr>
          <p:nvPr>
            <p:ph type="title"/>
          </p:nvPr>
        </p:nvSpPr>
        <p:spPr>
          <a:xfrm>
            <a:off x="545383" y="431155"/>
            <a:ext cx="8008625" cy="47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4" name="Google Shape;184;p46"/>
          <p:cNvGrpSpPr/>
          <p:nvPr/>
        </p:nvGrpSpPr>
        <p:grpSpPr>
          <a:xfrm>
            <a:off x="-84407" y="4822371"/>
            <a:ext cx="9344154" cy="249217"/>
            <a:chOff x="-112542" y="6429828"/>
            <a:chExt cx="12458871" cy="332289"/>
          </a:xfrm>
        </p:grpSpPr>
        <p:pic>
          <p:nvPicPr>
            <p:cNvPr id="185" name="Google Shape;185;p4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5245" y="6529718"/>
              <a:ext cx="232399" cy="2323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6" name="Google Shape;186;p46"/>
            <p:cNvCxnSpPr/>
            <p:nvPr/>
          </p:nvCxnSpPr>
          <p:spPr>
            <a:xfrm>
              <a:off x="-112542" y="6429828"/>
              <a:ext cx="12458871" cy="0"/>
            </a:xfrm>
            <a:prstGeom prst="straightConnector1">
              <a:avLst/>
            </a:prstGeom>
            <a:noFill/>
            <a:ln w="9525" cap="flat" cmpd="sng">
              <a:solidFill>
                <a:srgbClr val="59B69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87" name="Google Shape;187;p46"/>
          <p:cNvSpPr txBox="1">
            <a:spLocks noGrp="1"/>
          </p:cNvSpPr>
          <p:nvPr>
            <p:ph type="body" idx="1"/>
          </p:nvPr>
        </p:nvSpPr>
        <p:spPr>
          <a:xfrm>
            <a:off x="545382" y="984740"/>
            <a:ext cx="8008625" cy="116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77777"/>
              </a:lnSpc>
              <a:spcBef>
                <a:spcPts val="750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1pPr>
            <a:lvl2pPr marL="914400" lvl="1" indent="-228600" algn="l">
              <a:lnSpc>
                <a:spcPct val="77777"/>
              </a:lnSpc>
              <a:spcBef>
                <a:spcPts val="375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2pPr>
            <a:lvl3pPr marL="1371600" lvl="2" indent="-228600" algn="l">
              <a:lnSpc>
                <a:spcPct val="77777"/>
              </a:lnSpc>
              <a:spcBef>
                <a:spcPts val="375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3pPr>
            <a:lvl4pPr marL="1828800" lvl="3" indent="-228600" algn="l">
              <a:lnSpc>
                <a:spcPct val="77777"/>
              </a:lnSpc>
              <a:spcBef>
                <a:spcPts val="375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4pPr>
            <a:lvl5pPr marL="2286000" lvl="4" indent="-228600" algn="l">
              <a:lnSpc>
                <a:spcPct val="77777"/>
              </a:lnSpc>
              <a:spcBef>
                <a:spcPts val="375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8" name="Google Shape;188;p46"/>
          <p:cNvSpPr txBox="1">
            <a:spLocks noGrp="1"/>
          </p:cNvSpPr>
          <p:nvPr>
            <p:ph type="sldNum" idx="12"/>
          </p:nvPr>
        </p:nvSpPr>
        <p:spPr>
          <a:xfrm>
            <a:off x="7015167" y="4850493"/>
            <a:ext cx="2057400" cy="27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70783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c Notes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407" y="320105"/>
            <a:ext cx="7886700" cy="44189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76" y="992875"/>
            <a:ext cx="8026877" cy="36834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Google Shape;231;p33">
            <a:extLst>
              <a:ext uri="{FF2B5EF4-FFF2-40B4-BE49-F238E27FC236}">
                <a16:creationId xmlns:a16="http://schemas.microsoft.com/office/drawing/2014/main" id="{F0407270-2422-6AB4-94B3-7B1895B2C329}"/>
              </a:ext>
            </a:extLst>
          </p:cNvPr>
          <p:cNvCxnSpPr>
            <a:cxnSpLocks/>
          </p:cNvCxnSpPr>
          <p:nvPr userDrawn="1"/>
        </p:nvCxnSpPr>
        <p:spPr>
          <a:xfrm>
            <a:off x="685800" y="843475"/>
            <a:ext cx="7781230" cy="0"/>
          </a:xfrm>
          <a:prstGeom prst="straightConnector1">
            <a:avLst/>
          </a:prstGeom>
          <a:noFill/>
          <a:ln w="9525" cap="flat" cmpd="sng">
            <a:solidFill>
              <a:srgbClr val="59B69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BB2CC4B-5271-8CA3-806C-D7517D167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5167" y="4850494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9" b="0" i="0">
                <a:solidFill>
                  <a:srgbClr val="084154"/>
                </a:solidFill>
                <a:latin typeface="District Pro Book" panose="02000506040000020004" pitchFamily="50" charset="0"/>
                <a:ea typeface="District Pro Book" panose="02000506040000020004" pitchFamily="50" charset="0"/>
              </a:defRPr>
            </a:lvl1pPr>
          </a:lstStyle>
          <a:p>
            <a:fld id="{11BE4D6E-89F3-914A-B389-7425F43E8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8039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Notes A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77" y="992875"/>
            <a:ext cx="3819145" cy="3683424"/>
          </a:xfrm>
        </p:spPr>
        <p:txBody>
          <a:bodyPr/>
          <a:lstStyle>
            <a:lvl1pPr>
              <a:lnSpc>
                <a:spcPts val="1399"/>
              </a:lnSpc>
              <a:defRPr/>
            </a:lvl1pPr>
            <a:lvl2pPr>
              <a:lnSpc>
                <a:spcPts val="1399"/>
              </a:lnSpc>
              <a:defRPr/>
            </a:lvl2pPr>
            <a:lvl3pPr>
              <a:lnSpc>
                <a:spcPts val="1399"/>
              </a:lnSpc>
              <a:defRPr/>
            </a:lvl3pPr>
            <a:lvl4pPr>
              <a:lnSpc>
                <a:spcPts val="1399"/>
              </a:lnSpc>
              <a:defRPr/>
            </a:lvl4pPr>
            <a:lvl5pPr>
              <a:lnSpc>
                <a:spcPts val="1399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D7B6695-96BA-2BF4-20EA-D2C9C35F518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68013" y="992875"/>
            <a:ext cx="3819145" cy="3683424"/>
          </a:xfrm>
        </p:spPr>
        <p:txBody>
          <a:bodyPr/>
          <a:lstStyle>
            <a:lvl1pPr>
              <a:lnSpc>
                <a:spcPts val="1399"/>
              </a:lnSpc>
              <a:defRPr/>
            </a:lvl1pPr>
            <a:lvl2pPr>
              <a:lnSpc>
                <a:spcPts val="1399"/>
              </a:lnSpc>
              <a:defRPr/>
            </a:lvl2pPr>
            <a:lvl3pPr>
              <a:lnSpc>
                <a:spcPts val="1399"/>
              </a:lnSpc>
              <a:defRPr/>
            </a:lvl3pPr>
            <a:lvl4pPr>
              <a:lnSpc>
                <a:spcPts val="1399"/>
              </a:lnSpc>
              <a:defRPr/>
            </a:lvl4pPr>
            <a:lvl5pPr>
              <a:lnSpc>
                <a:spcPts val="1399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Google Shape;231;p33">
            <a:extLst>
              <a:ext uri="{FF2B5EF4-FFF2-40B4-BE49-F238E27FC236}">
                <a16:creationId xmlns:a16="http://schemas.microsoft.com/office/drawing/2014/main" id="{9F423077-25B8-CF98-6B12-31D7BC624DBF}"/>
              </a:ext>
            </a:extLst>
          </p:cNvPr>
          <p:cNvCxnSpPr>
            <a:cxnSpLocks/>
          </p:cNvCxnSpPr>
          <p:nvPr userDrawn="1"/>
        </p:nvCxnSpPr>
        <p:spPr>
          <a:xfrm>
            <a:off x="685800" y="843475"/>
            <a:ext cx="7781230" cy="0"/>
          </a:xfrm>
          <a:prstGeom prst="straightConnector1">
            <a:avLst/>
          </a:prstGeom>
          <a:noFill/>
          <a:ln w="9525" cap="flat" cmpd="sng">
            <a:solidFill>
              <a:srgbClr val="59B69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E228D34B-1E59-CED6-ADAF-709BA7AA1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07" y="320105"/>
            <a:ext cx="7886700" cy="44189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DF8BB3E-882F-8FA9-4986-5A252BE186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5167" y="4850494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9" b="0" i="0">
                <a:solidFill>
                  <a:srgbClr val="084154"/>
                </a:solidFill>
                <a:latin typeface="District Pro Book" panose="02000506040000020004" pitchFamily="50" charset="0"/>
                <a:ea typeface="District Pro Book" panose="02000506040000020004" pitchFamily="50" charset="0"/>
              </a:defRPr>
            </a:lvl1pPr>
          </a:lstStyle>
          <a:p>
            <a:fld id="{11BE4D6E-89F3-914A-B389-7425F43E8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570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Notes A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76" y="992875"/>
            <a:ext cx="2549652" cy="36834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9AF246-FC10-CDB1-9918-DE3D0570BD6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278124" y="992875"/>
            <a:ext cx="2549652" cy="36834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C969FC3-9F4D-FAFD-D04B-A15FCDDFD43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948172" y="992875"/>
            <a:ext cx="2549652" cy="36834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Google Shape;231;p33">
            <a:extLst>
              <a:ext uri="{FF2B5EF4-FFF2-40B4-BE49-F238E27FC236}">
                <a16:creationId xmlns:a16="http://schemas.microsoft.com/office/drawing/2014/main" id="{DA44380F-D2BF-5C25-7425-9A0432210465}"/>
              </a:ext>
            </a:extLst>
          </p:cNvPr>
          <p:cNvCxnSpPr>
            <a:cxnSpLocks/>
          </p:cNvCxnSpPr>
          <p:nvPr userDrawn="1"/>
        </p:nvCxnSpPr>
        <p:spPr>
          <a:xfrm>
            <a:off x="685800" y="843475"/>
            <a:ext cx="7781230" cy="0"/>
          </a:xfrm>
          <a:prstGeom prst="straightConnector1">
            <a:avLst/>
          </a:prstGeom>
          <a:noFill/>
          <a:ln w="9525" cap="flat" cmpd="sng">
            <a:solidFill>
              <a:srgbClr val="59B69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0EBF3A49-4288-164D-4BA4-5A171A42E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07" y="320105"/>
            <a:ext cx="7886700" cy="44189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4FA8854-BE4A-10FC-BCFB-712DBA9C5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5167" y="4850494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9" b="0" i="0">
                <a:solidFill>
                  <a:srgbClr val="084154"/>
                </a:solidFill>
                <a:latin typeface="District Pro Book" panose="02000506040000020004" pitchFamily="50" charset="0"/>
                <a:ea typeface="District Pro Book" panose="02000506040000020004" pitchFamily="50" charset="0"/>
              </a:defRPr>
            </a:lvl1pPr>
          </a:lstStyle>
          <a:p>
            <a:fld id="{11BE4D6E-89F3-914A-B389-7425F43E8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5212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otes with Image B2">
  <p:cSld name="Notes with Image B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7" name="Google Shape;667;g281da3cc086_6_6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18795" t="7225" r="47382" b="44952"/>
          <a:stretch/>
        </p:blipFill>
        <p:spPr>
          <a:xfrm rot="5400000">
            <a:off x="4406625" y="3125644"/>
            <a:ext cx="1160888" cy="1226750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g281da3cc086_6_6"/>
          <p:cNvSpPr txBox="1">
            <a:spLocks noGrp="1"/>
          </p:cNvSpPr>
          <p:nvPr>
            <p:ph type="body" idx="1"/>
          </p:nvPr>
        </p:nvSpPr>
        <p:spPr>
          <a:xfrm>
            <a:off x="545384" y="1605959"/>
            <a:ext cx="3200400" cy="2911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2" lvl="0" indent="-171452" algn="l" rtl="0">
              <a:lnSpc>
                <a:spcPct val="77777"/>
              </a:lnSpc>
              <a:spcBef>
                <a:spcPts val="563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1pPr>
            <a:lvl2pPr marL="685805" lvl="1" indent="-171452" algn="l" rtl="0">
              <a:lnSpc>
                <a:spcPct val="77777"/>
              </a:lnSpc>
              <a:spcBef>
                <a:spcPts val="282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2pPr>
            <a:lvl3pPr marL="1028708" lvl="2" indent="-171452" algn="l" rtl="0">
              <a:lnSpc>
                <a:spcPct val="77777"/>
              </a:lnSpc>
              <a:spcBef>
                <a:spcPts val="282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3pPr>
            <a:lvl4pPr marL="1371610" lvl="3" indent="-171452" algn="l" rtl="0">
              <a:lnSpc>
                <a:spcPct val="77777"/>
              </a:lnSpc>
              <a:spcBef>
                <a:spcPts val="282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4pPr>
            <a:lvl5pPr marL="1714513" lvl="4" indent="-171452" algn="l" rtl="0">
              <a:lnSpc>
                <a:spcPct val="77777"/>
              </a:lnSpc>
              <a:spcBef>
                <a:spcPts val="282"/>
              </a:spcBef>
              <a:spcAft>
                <a:spcPts val="0"/>
              </a:spcAft>
              <a:buClr>
                <a:srgbClr val="084154"/>
              </a:buClr>
              <a:buSzPts val="1800"/>
              <a:buNone/>
              <a:defRPr/>
            </a:lvl5pPr>
            <a:lvl6pPr marL="2057415" lvl="5" indent="-257177" algn="l" rtl="0">
              <a:lnSpc>
                <a:spcPct val="9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18" lvl="6" indent="-257177" algn="l" rtl="0">
              <a:lnSpc>
                <a:spcPct val="9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20" lvl="7" indent="-257177" algn="l" rtl="0">
              <a:lnSpc>
                <a:spcPct val="9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23" lvl="8" indent="-257177" algn="l" rtl="0">
              <a:lnSpc>
                <a:spcPct val="9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669" name="Google Shape;669;g281da3cc086_6_6"/>
          <p:cNvCxnSpPr/>
          <p:nvPr/>
        </p:nvCxnSpPr>
        <p:spPr>
          <a:xfrm>
            <a:off x="654148" y="1355840"/>
            <a:ext cx="7804200" cy="0"/>
          </a:xfrm>
          <a:prstGeom prst="straightConnector1">
            <a:avLst/>
          </a:prstGeom>
          <a:noFill/>
          <a:ln w="9525" cap="flat" cmpd="sng">
            <a:solidFill>
              <a:srgbClr val="59B69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0" name="Google Shape;670;g281da3cc086_6_6"/>
          <p:cNvSpPr>
            <a:spLocks noGrp="1"/>
          </p:cNvSpPr>
          <p:nvPr>
            <p:ph type="pic" idx="2"/>
          </p:nvPr>
        </p:nvSpPr>
        <p:spPr>
          <a:xfrm>
            <a:off x="4584700" y="1662816"/>
            <a:ext cx="3873600" cy="2466932"/>
          </a:xfrm>
          <a:prstGeom prst="rect">
            <a:avLst/>
          </a:prstGeom>
          <a:noFill/>
          <a:ln>
            <a:noFill/>
          </a:ln>
        </p:spPr>
      </p:sp>
      <p:sp>
        <p:nvSpPr>
          <p:cNvPr id="671" name="Google Shape;671;g281da3cc086_6_6"/>
          <p:cNvSpPr txBox="1">
            <a:spLocks noGrp="1"/>
          </p:cNvSpPr>
          <p:nvPr>
            <p:ph type="title"/>
          </p:nvPr>
        </p:nvSpPr>
        <p:spPr>
          <a:xfrm>
            <a:off x="545384" y="452371"/>
            <a:ext cx="7912800" cy="724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800"/>
              <a:buFont typeface="Arial"/>
              <a:buNone/>
              <a:defRPr sz="135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38822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Notes B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9;p36">
            <a:extLst>
              <a:ext uri="{FF2B5EF4-FFF2-40B4-BE49-F238E27FC236}">
                <a16:creationId xmlns:a16="http://schemas.microsoft.com/office/drawing/2014/main" id="{85BE902D-8748-4C07-1541-462A5F7C7AD7}"/>
              </a:ext>
            </a:extLst>
          </p:cNvPr>
          <p:cNvSpPr/>
          <p:nvPr userDrawn="1"/>
        </p:nvSpPr>
        <p:spPr>
          <a:xfrm>
            <a:off x="-34527" y="-14061"/>
            <a:ext cx="3949302" cy="5171625"/>
          </a:xfrm>
          <a:prstGeom prst="rect">
            <a:avLst/>
          </a:prstGeom>
          <a:solidFill>
            <a:srgbClr val="084154"/>
          </a:solidFill>
          <a:ln>
            <a:noFill/>
          </a:ln>
        </p:spPr>
        <p:txBody>
          <a:bodyPr spcFirstLastPara="1" wrap="square" lIns="68512" tIns="34244" rIns="68512" bIns="342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99" dirty="0">
              <a:solidFill>
                <a:schemeClr val="lt1"/>
              </a:solidFill>
              <a:latin typeface="District Pro Book" panose="02000506040000020004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757" y="836351"/>
            <a:ext cx="2609467" cy="195182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2" name="Google Shape;173;p28">
            <a:extLst>
              <a:ext uri="{FF2B5EF4-FFF2-40B4-BE49-F238E27FC236}">
                <a16:creationId xmlns:a16="http://schemas.microsoft.com/office/drawing/2014/main" id="{F0D94A9F-D725-D090-04DB-99D29065FB80}"/>
              </a:ext>
            </a:extLst>
          </p:cNvPr>
          <p:cNvCxnSpPr>
            <a:cxnSpLocks/>
          </p:cNvCxnSpPr>
          <p:nvPr/>
        </p:nvCxnSpPr>
        <p:spPr>
          <a:xfrm>
            <a:off x="-84407" y="4822371"/>
            <a:ext cx="9344154" cy="0"/>
          </a:xfrm>
          <a:prstGeom prst="straightConnector1">
            <a:avLst/>
          </a:prstGeom>
          <a:noFill/>
          <a:ln w="9525" cap="flat" cmpd="sng">
            <a:solidFill>
              <a:srgbClr val="59B69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" name="Google Shape;277;p36">
            <a:extLst>
              <a:ext uri="{FF2B5EF4-FFF2-40B4-BE49-F238E27FC236}">
                <a16:creationId xmlns:a16="http://schemas.microsoft.com/office/drawing/2014/main" id="{03797616-E856-5505-4172-06AA51F1285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1434" y="4897289"/>
            <a:ext cx="174299" cy="17429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3CFA7D7-682B-CC8F-1AD6-F231AECAEE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82796" y="523876"/>
            <a:ext cx="4093184" cy="37750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481C3FE-7BDE-D62A-175F-B2741824A5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6757" y="527885"/>
            <a:ext cx="2609467" cy="286731"/>
          </a:xfrm>
        </p:spPr>
        <p:txBody>
          <a:bodyPr/>
          <a:lstStyle>
            <a:lvl1pPr>
              <a:defRPr>
                <a:latin typeface="District Pro Book" panose="02000506040000020004" pitchFamily="50" charset="0"/>
              </a:defRPr>
            </a:lvl1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99" b="1" dirty="0">
                <a:solidFill>
                  <a:srgbClr val="59B691"/>
                </a:solidFill>
                <a:latin typeface="Inter"/>
                <a:ea typeface="Inter"/>
                <a:cs typeface="Inter"/>
                <a:sym typeface="Inter"/>
              </a:rPr>
              <a:t>Topic Title</a:t>
            </a:r>
            <a:endParaRPr lang="en-US" sz="1199" b="1" dirty="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A7A404E-1AF5-5E95-6CDB-9AE9828AA4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5167" y="4850494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9" b="0" i="0">
                <a:solidFill>
                  <a:srgbClr val="084154"/>
                </a:solidFill>
                <a:latin typeface="District Pro Book" panose="02000506040000020004" pitchFamily="50" charset="0"/>
                <a:ea typeface="District Pro Book" panose="02000506040000020004" pitchFamily="50" charset="0"/>
              </a:defRPr>
            </a:lvl1pPr>
          </a:lstStyle>
          <a:p>
            <a:fld id="{11BE4D6E-89F3-914A-B389-7425F43E8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055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>
          <p15:clr>
            <a:srgbClr val="FBAE40"/>
          </p15:clr>
        </p15:guide>
        <p15:guide id="2" pos="2880">
          <p15:clr>
            <a:srgbClr val="FBAE40"/>
          </p15:clr>
        </p15:guide>
        <p15:guide id="3" pos="288">
          <p15:clr>
            <a:srgbClr val="FBAE40"/>
          </p15:clr>
        </p15:guide>
        <p15:guide id="4" orient="horz" pos="37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es with Image B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87D43177-15EA-2D99-73A1-EAE985DCAE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797" t="7228" r="55813" b="44951"/>
          <a:stretch/>
        </p:blipFill>
        <p:spPr>
          <a:xfrm rot="5400000">
            <a:off x="5785719" y="3125644"/>
            <a:ext cx="1160883" cy="122674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383" y="1605958"/>
            <a:ext cx="4671355" cy="29113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6" name="Google Shape;170;p28">
            <a:extLst>
              <a:ext uri="{FF2B5EF4-FFF2-40B4-BE49-F238E27FC236}">
                <a16:creationId xmlns:a16="http://schemas.microsoft.com/office/drawing/2014/main" id="{13221ACA-145B-2BD1-5852-867CB1EDEB01}"/>
              </a:ext>
            </a:extLst>
          </p:cNvPr>
          <p:cNvGrpSpPr/>
          <p:nvPr userDrawn="1"/>
        </p:nvGrpSpPr>
        <p:grpSpPr>
          <a:xfrm>
            <a:off x="-84407" y="4822371"/>
            <a:ext cx="9344154" cy="249217"/>
            <a:chOff x="-112542" y="6429828"/>
            <a:chExt cx="12458871" cy="332289"/>
          </a:xfrm>
        </p:grpSpPr>
        <p:pic>
          <p:nvPicPr>
            <p:cNvPr id="17" name="Google Shape;172;p28">
              <a:extLst>
                <a:ext uri="{FF2B5EF4-FFF2-40B4-BE49-F238E27FC236}">
                  <a16:creationId xmlns:a16="http://schemas.microsoft.com/office/drawing/2014/main" id="{7222C1CE-D715-DFBD-07B5-21EC9A68F16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5245" y="6529718"/>
              <a:ext cx="232399" cy="2323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" name="Google Shape;173;p28">
              <a:extLst>
                <a:ext uri="{FF2B5EF4-FFF2-40B4-BE49-F238E27FC236}">
                  <a16:creationId xmlns:a16="http://schemas.microsoft.com/office/drawing/2014/main" id="{36949331-CBEF-6C7E-466A-F70FA3FE1D85}"/>
                </a:ext>
              </a:extLst>
            </p:cNvPr>
            <p:cNvCxnSpPr>
              <a:cxnSpLocks/>
            </p:cNvCxnSpPr>
            <p:nvPr/>
          </p:nvCxnSpPr>
          <p:spPr>
            <a:xfrm>
              <a:off x="-112542" y="6429828"/>
              <a:ext cx="12458871" cy="0"/>
            </a:xfrm>
            <a:prstGeom prst="straightConnector1">
              <a:avLst/>
            </a:prstGeom>
            <a:noFill/>
            <a:ln w="9525" cap="flat" cmpd="sng">
              <a:solidFill>
                <a:srgbClr val="59B69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6" name="Google Shape;325;p40">
            <a:extLst>
              <a:ext uri="{FF2B5EF4-FFF2-40B4-BE49-F238E27FC236}">
                <a16:creationId xmlns:a16="http://schemas.microsoft.com/office/drawing/2014/main" id="{0159BE2C-40CF-E8D3-7A06-0A2799EF4FEF}"/>
              </a:ext>
            </a:extLst>
          </p:cNvPr>
          <p:cNvCxnSpPr/>
          <p:nvPr userDrawn="1"/>
        </p:nvCxnSpPr>
        <p:spPr>
          <a:xfrm>
            <a:off x="654147" y="1355840"/>
            <a:ext cx="7804053" cy="0"/>
          </a:xfrm>
          <a:prstGeom prst="straightConnector1">
            <a:avLst/>
          </a:prstGeom>
          <a:noFill/>
          <a:ln w="9525" cap="flat" cmpd="sng">
            <a:solidFill>
              <a:srgbClr val="59B69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3C8DB51-C929-894C-6CBC-722CBFC027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72174" y="1662815"/>
            <a:ext cx="2486026" cy="24669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4A9BE1C-BD31-D5FA-238E-44D2B3671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384" y="361951"/>
            <a:ext cx="7912816" cy="801209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48E6CF0-9502-DC6B-F079-EA1669F48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5167" y="4850493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rgbClr val="084154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11BE4D6E-89F3-914A-B389-7425F43E8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559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 userDrawn="1">
          <p15:clr>
            <a:srgbClr val="FBAE40"/>
          </p15:clr>
        </p15:guide>
        <p15:guide id="2" pos="40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es with Image B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70;p28">
            <a:extLst>
              <a:ext uri="{FF2B5EF4-FFF2-40B4-BE49-F238E27FC236}">
                <a16:creationId xmlns:a16="http://schemas.microsoft.com/office/drawing/2014/main" id="{13221ACA-145B-2BD1-5852-867CB1EDEB01}"/>
              </a:ext>
            </a:extLst>
          </p:cNvPr>
          <p:cNvGrpSpPr/>
          <p:nvPr userDrawn="1"/>
        </p:nvGrpSpPr>
        <p:grpSpPr>
          <a:xfrm>
            <a:off x="-84407" y="4822371"/>
            <a:ext cx="9344154" cy="249217"/>
            <a:chOff x="-112542" y="6429828"/>
            <a:chExt cx="12458871" cy="332289"/>
          </a:xfrm>
        </p:grpSpPr>
        <p:pic>
          <p:nvPicPr>
            <p:cNvPr id="17" name="Google Shape;172;p28">
              <a:extLst>
                <a:ext uri="{FF2B5EF4-FFF2-40B4-BE49-F238E27FC236}">
                  <a16:creationId xmlns:a16="http://schemas.microsoft.com/office/drawing/2014/main" id="{7222C1CE-D715-DFBD-07B5-21EC9A68F16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5245" y="6529718"/>
              <a:ext cx="232399" cy="2323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" name="Google Shape;173;p28">
              <a:extLst>
                <a:ext uri="{FF2B5EF4-FFF2-40B4-BE49-F238E27FC236}">
                  <a16:creationId xmlns:a16="http://schemas.microsoft.com/office/drawing/2014/main" id="{36949331-CBEF-6C7E-466A-F70FA3FE1D85}"/>
                </a:ext>
              </a:extLst>
            </p:cNvPr>
            <p:cNvCxnSpPr>
              <a:cxnSpLocks/>
            </p:cNvCxnSpPr>
            <p:nvPr/>
          </p:nvCxnSpPr>
          <p:spPr>
            <a:xfrm>
              <a:off x="-112542" y="6429828"/>
              <a:ext cx="12458871" cy="0"/>
            </a:xfrm>
            <a:prstGeom prst="straightConnector1">
              <a:avLst/>
            </a:prstGeom>
            <a:noFill/>
            <a:ln w="9525" cap="flat" cmpd="sng">
              <a:solidFill>
                <a:srgbClr val="59B69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3C8DB51-C929-894C-6CBC-722CBFC027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51882" y="1759278"/>
            <a:ext cx="3706318" cy="24669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766B1AEC-A72E-F636-1D4E-79C1D20694D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4147" y="1759278"/>
            <a:ext cx="3706318" cy="24669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52E8DAF-5033-B713-8A35-B888E480E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382" y="1171983"/>
            <a:ext cx="8053233" cy="56941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901F40A-1390-53E6-2620-50911360F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384" y="361951"/>
            <a:ext cx="7912816" cy="801209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04BAB4D-A8F0-4877-D8A9-5CEFCFB940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5167" y="4850493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rgbClr val="084154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11BE4D6E-89F3-914A-B389-7425F43E8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8691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 userDrawn="1">
          <p15:clr>
            <a:srgbClr val="FBAE40"/>
          </p15:clr>
        </p15:guide>
        <p15:guide id="2" pos="40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asic Notes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407" y="320105"/>
            <a:ext cx="7886700" cy="441896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75" y="992875"/>
            <a:ext cx="8026877" cy="368342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Google Shape;231;p33">
            <a:extLst>
              <a:ext uri="{FF2B5EF4-FFF2-40B4-BE49-F238E27FC236}">
                <a16:creationId xmlns:a16="http://schemas.microsoft.com/office/drawing/2014/main" id="{F0407270-2422-6AB4-94B3-7B1895B2C329}"/>
              </a:ext>
            </a:extLst>
          </p:cNvPr>
          <p:cNvCxnSpPr>
            <a:cxnSpLocks/>
          </p:cNvCxnSpPr>
          <p:nvPr userDrawn="1"/>
        </p:nvCxnSpPr>
        <p:spPr>
          <a:xfrm>
            <a:off x="685800" y="843475"/>
            <a:ext cx="7781230" cy="0"/>
          </a:xfrm>
          <a:prstGeom prst="straightConnector1">
            <a:avLst/>
          </a:prstGeom>
          <a:noFill/>
          <a:ln w="9525" cap="flat" cmpd="sng">
            <a:solidFill>
              <a:srgbClr val="59B69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BB2CC4B-5271-8CA3-806C-D7517D167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5167" y="4850493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rgbClr val="084154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11BE4D6E-89F3-914A-B389-7425F43E8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886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theme" Target="../theme/theme8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098"/>
            <a:ext cx="7886700" cy="995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486"/>
            <a:ext cx="7886700" cy="3266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8" name="Google Shape;170;p28">
            <a:extLst>
              <a:ext uri="{FF2B5EF4-FFF2-40B4-BE49-F238E27FC236}">
                <a16:creationId xmlns:a16="http://schemas.microsoft.com/office/drawing/2014/main" id="{CD8586EA-A617-6157-7187-5E479E41EDA0}"/>
              </a:ext>
            </a:extLst>
          </p:cNvPr>
          <p:cNvGrpSpPr/>
          <p:nvPr userDrawn="1"/>
        </p:nvGrpSpPr>
        <p:grpSpPr>
          <a:xfrm>
            <a:off x="-84407" y="4822371"/>
            <a:ext cx="9344154" cy="249217"/>
            <a:chOff x="-112542" y="6429828"/>
            <a:chExt cx="12458871" cy="332289"/>
          </a:xfrm>
        </p:grpSpPr>
        <p:pic>
          <p:nvPicPr>
            <p:cNvPr id="9" name="Google Shape;172;p28">
              <a:extLst>
                <a:ext uri="{FF2B5EF4-FFF2-40B4-BE49-F238E27FC236}">
                  <a16:creationId xmlns:a16="http://schemas.microsoft.com/office/drawing/2014/main" id="{DF01155D-2E12-F482-17C8-07DCCC12B99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5245" y="6529718"/>
              <a:ext cx="232399" cy="2323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" name="Google Shape;173;p28">
              <a:extLst>
                <a:ext uri="{FF2B5EF4-FFF2-40B4-BE49-F238E27FC236}">
                  <a16:creationId xmlns:a16="http://schemas.microsoft.com/office/drawing/2014/main" id="{7D59031A-FBE0-4722-37EB-4CFB4D231D83}"/>
                </a:ext>
              </a:extLst>
            </p:cNvPr>
            <p:cNvCxnSpPr>
              <a:cxnSpLocks/>
            </p:cNvCxnSpPr>
            <p:nvPr/>
          </p:nvCxnSpPr>
          <p:spPr>
            <a:xfrm>
              <a:off x="-112542" y="6429828"/>
              <a:ext cx="12458871" cy="0"/>
            </a:xfrm>
            <a:prstGeom prst="straightConnector1">
              <a:avLst/>
            </a:prstGeom>
            <a:noFill/>
            <a:ln w="9525" cap="flat" cmpd="sng">
              <a:solidFill>
                <a:srgbClr val="59B69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F154C1-1745-167A-F48A-E000F93202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5167" y="4850493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rgbClr val="084154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11BE4D6E-89F3-914A-B389-7425F43E8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549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28" r:id="rId2"/>
    <p:sldLayoutId id="2147483729" r:id="rId3"/>
  </p:sldLayoutIdLst>
  <p:txStyles>
    <p:titleStyle>
      <a:lvl1pPr algn="l" defTabSz="685800" rtl="0" eaLnBrk="1" latinLnBrk="0" hangingPunct="1">
        <a:lnSpc>
          <a:spcPts val="2600"/>
        </a:lnSpc>
        <a:spcBef>
          <a:spcPct val="0"/>
        </a:spcBef>
        <a:buNone/>
        <a:defRPr sz="2400" b="1" kern="1200">
          <a:solidFill>
            <a:srgbClr val="084154"/>
          </a:solidFill>
          <a:latin typeface="Noto Serif" panose="02020600060500020200" pitchFamily="18" charset="0"/>
          <a:ea typeface="Noto Serif" panose="02020600060500020200" pitchFamily="18" charset="0"/>
          <a:cs typeface="Noto Serif" panose="02020600060500020200" pitchFamily="18" charset="0"/>
        </a:defRPr>
      </a:lvl1pPr>
    </p:titleStyle>
    <p:bodyStyle>
      <a:lvl1pPr marL="0" indent="0" algn="l" defTabSz="685800" rtl="0" eaLnBrk="1" latinLnBrk="0" hangingPunct="1">
        <a:lnSpc>
          <a:spcPts val="1400"/>
        </a:lnSpc>
        <a:spcBef>
          <a:spcPts val="750"/>
        </a:spcBef>
        <a:buFontTx/>
        <a:buNone/>
        <a:defRPr sz="1200" b="0" i="0" kern="1200">
          <a:solidFill>
            <a:srgbClr val="084154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1pPr>
      <a:lvl2pPr marL="342900" indent="0" algn="l" defTabSz="685800" rtl="0" eaLnBrk="1" latinLnBrk="0" hangingPunct="1">
        <a:lnSpc>
          <a:spcPts val="1400"/>
        </a:lnSpc>
        <a:spcBef>
          <a:spcPts val="375"/>
        </a:spcBef>
        <a:buFontTx/>
        <a:buNone/>
        <a:defRPr sz="1200" b="0" i="0" kern="1200">
          <a:solidFill>
            <a:srgbClr val="084154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2pPr>
      <a:lvl3pPr marL="685800" indent="0" algn="l" defTabSz="685800" rtl="0" eaLnBrk="1" latinLnBrk="0" hangingPunct="1">
        <a:lnSpc>
          <a:spcPts val="1400"/>
        </a:lnSpc>
        <a:spcBef>
          <a:spcPts val="375"/>
        </a:spcBef>
        <a:buFontTx/>
        <a:buNone/>
        <a:defRPr sz="1200" b="0" i="0" kern="1200">
          <a:solidFill>
            <a:srgbClr val="084154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3pPr>
      <a:lvl4pPr marL="1028700" indent="0" algn="l" defTabSz="685800" rtl="0" eaLnBrk="1" latinLnBrk="0" hangingPunct="1">
        <a:lnSpc>
          <a:spcPts val="1400"/>
        </a:lnSpc>
        <a:spcBef>
          <a:spcPts val="375"/>
        </a:spcBef>
        <a:buFontTx/>
        <a:buNone/>
        <a:defRPr sz="1200" b="0" i="0" kern="1200">
          <a:solidFill>
            <a:srgbClr val="084154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4pPr>
      <a:lvl5pPr marL="1371600" indent="0" algn="l" defTabSz="685800" rtl="0" eaLnBrk="1" latinLnBrk="0" hangingPunct="1">
        <a:lnSpc>
          <a:spcPts val="1400"/>
        </a:lnSpc>
        <a:spcBef>
          <a:spcPts val="375"/>
        </a:spcBef>
        <a:buFontTx/>
        <a:buNone/>
        <a:defRPr sz="1200" b="0" i="0" kern="1200">
          <a:solidFill>
            <a:srgbClr val="084154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098"/>
            <a:ext cx="7886700" cy="995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486"/>
            <a:ext cx="7886700" cy="3266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6099471-C9E9-E6EC-0C3C-953878E713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5167" y="4850493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rgbClr val="084154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11BE4D6E-89F3-914A-B389-7425F43E8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007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826" r:id="rId6"/>
  </p:sldLayoutIdLst>
  <p:txStyles>
    <p:titleStyle>
      <a:lvl1pPr algn="l" defTabSz="685800" rtl="0" eaLnBrk="1" latinLnBrk="0" hangingPunct="1">
        <a:lnSpc>
          <a:spcPts val="2100"/>
        </a:lnSpc>
        <a:spcBef>
          <a:spcPct val="0"/>
        </a:spcBef>
        <a:buNone/>
        <a:defRPr sz="1800" b="1" kern="1200">
          <a:solidFill>
            <a:srgbClr val="084154"/>
          </a:solidFill>
          <a:latin typeface="Noto Serif" panose="02020600060500020200" pitchFamily="18" charset="0"/>
          <a:ea typeface="Noto Serif" panose="02020600060500020200" pitchFamily="18" charset="0"/>
          <a:cs typeface="Noto Serif" panose="02020600060500020200" pitchFamily="18" charset="0"/>
        </a:defRPr>
      </a:lvl1pPr>
    </p:titleStyle>
    <p:bodyStyle>
      <a:lvl1pPr marL="0" indent="0" algn="l" defTabSz="685800" rtl="0" eaLnBrk="1" latinLnBrk="0" hangingPunct="1">
        <a:lnSpc>
          <a:spcPts val="1400"/>
        </a:lnSpc>
        <a:spcBef>
          <a:spcPts val="750"/>
        </a:spcBef>
        <a:buFontTx/>
        <a:buNone/>
        <a:defRPr sz="1200" kern="1200">
          <a:solidFill>
            <a:srgbClr val="084154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1pPr>
      <a:lvl2pPr marL="342900" indent="0" algn="l" defTabSz="685800" rtl="0" eaLnBrk="1" latinLnBrk="0" hangingPunct="1">
        <a:lnSpc>
          <a:spcPts val="1400"/>
        </a:lnSpc>
        <a:spcBef>
          <a:spcPts val="375"/>
        </a:spcBef>
        <a:buFontTx/>
        <a:buNone/>
        <a:defRPr sz="1200" kern="1200">
          <a:solidFill>
            <a:srgbClr val="084154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2pPr>
      <a:lvl3pPr marL="685800" indent="0" algn="l" defTabSz="685800" rtl="0" eaLnBrk="1" latinLnBrk="0" hangingPunct="1">
        <a:lnSpc>
          <a:spcPts val="1400"/>
        </a:lnSpc>
        <a:spcBef>
          <a:spcPts val="375"/>
        </a:spcBef>
        <a:buFontTx/>
        <a:buNone/>
        <a:defRPr sz="1200" kern="1200">
          <a:solidFill>
            <a:srgbClr val="084154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3pPr>
      <a:lvl4pPr marL="1028700" indent="0" algn="l" defTabSz="685800" rtl="0" eaLnBrk="1" latinLnBrk="0" hangingPunct="1">
        <a:lnSpc>
          <a:spcPts val="1400"/>
        </a:lnSpc>
        <a:spcBef>
          <a:spcPts val="375"/>
        </a:spcBef>
        <a:buFontTx/>
        <a:buNone/>
        <a:defRPr sz="1200" kern="1200">
          <a:solidFill>
            <a:srgbClr val="084154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4pPr>
      <a:lvl5pPr marL="1371600" indent="0" algn="l" defTabSz="685800" rtl="0" eaLnBrk="1" latinLnBrk="0" hangingPunct="1">
        <a:lnSpc>
          <a:spcPts val="1400"/>
        </a:lnSpc>
        <a:spcBef>
          <a:spcPts val="375"/>
        </a:spcBef>
        <a:buFontTx/>
        <a:buNone/>
        <a:defRPr sz="1200" kern="1200">
          <a:solidFill>
            <a:srgbClr val="084154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098"/>
            <a:ext cx="7886700" cy="995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486"/>
            <a:ext cx="7886700" cy="3266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8DC1A5F-038B-A531-BAA2-8FEDEAF77D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5167" y="4850493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rgbClr val="084154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11BE4D6E-89F3-914A-B389-7425F43E8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561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5" r:id="rId2"/>
    <p:sldLayoutId id="2147483776" r:id="rId3"/>
    <p:sldLayoutId id="2147483831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rgbClr val="084154"/>
          </a:solidFill>
          <a:latin typeface="Noto Serif" panose="02020600060500020200" pitchFamily="18" charset="0"/>
          <a:ea typeface="Noto Serif" panose="02020600060500020200" pitchFamily="18" charset="0"/>
          <a:cs typeface="Noto Serif" panose="02020600060500020200" pitchFamily="18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Tx/>
        <a:buNone/>
        <a:defRPr sz="1200" kern="1200">
          <a:solidFill>
            <a:srgbClr val="084154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200" kern="1200">
          <a:solidFill>
            <a:srgbClr val="084154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200" kern="1200">
          <a:solidFill>
            <a:srgbClr val="084154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200" kern="1200">
          <a:solidFill>
            <a:srgbClr val="084154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200" kern="1200">
          <a:solidFill>
            <a:srgbClr val="084154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098"/>
            <a:ext cx="7886700" cy="9950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804A02F-6572-E8D2-7F22-87C55618E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486"/>
            <a:ext cx="7886700" cy="3266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AFF57F6-2622-F0BB-7AB9-9F2632E677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5167" y="4850493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rgbClr val="084154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11BE4D6E-89F3-914A-B389-7425F43E8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686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92" r:id="rId3"/>
    <p:sldLayoutId id="2147483828" r:id="rId4"/>
    <p:sldLayoutId id="2147483875" r:id="rId5"/>
    <p:sldLayoutId id="2147483876" r:id="rId6"/>
    <p:sldLayoutId id="2147483877" r:id="rId7"/>
    <p:sldLayoutId id="2147483878" r:id="rId8"/>
    <p:sldLayoutId id="2147483879" r:id="rId9"/>
  </p:sldLayoutIdLst>
  <p:txStyles>
    <p:titleStyle>
      <a:lvl1pPr algn="ctr" defTabSz="685800" rtl="0" eaLnBrk="1" latinLnBrk="0" hangingPunct="1">
        <a:lnSpc>
          <a:spcPts val="4600"/>
        </a:lnSpc>
        <a:spcBef>
          <a:spcPct val="0"/>
        </a:spcBef>
        <a:buNone/>
        <a:defRPr sz="2400" b="1" kern="1200">
          <a:solidFill>
            <a:srgbClr val="084154"/>
          </a:solidFill>
          <a:latin typeface="Noto Serif" panose="02020600060500020200" pitchFamily="18" charset="0"/>
          <a:ea typeface="Noto Serif" panose="02020600060500020200" pitchFamily="18" charset="0"/>
          <a:cs typeface="Noto Serif" panose="02020600060500020200" pitchFamily="18" charset="0"/>
        </a:defRPr>
      </a:lvl1pPr>
    </p:titleStyle>
    <p:bodyStyle>
      <a:lvl1pPr marL="0" indent="0" algn="ctr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None/>
        <a:defRPr sz="1200" b="1" i="0" kern="1200">
          <a:solidFill>
            <a:srgbClr val="084154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1pPr>
      <a:lvl2pPr marL="342900" indent="0" algn="ctr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None/>
        <a:defRPr sz="1200" b="1" i="0" kern="1200">
          <a:solidFill>
            <a:srgbClr val="084154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2pPr>
      <a:lvl3pPr marL="857250" indent="-171450" algn="ctr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rgbClr val="084154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3pPr>
      <a:lvl4pPr marL="1200150" indent="-171450" algn="ctr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rgbClr val="084154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4pPr>
      <a:lvl5pPr marL="1543050" indent="-171450" algn="ctr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rgbClr val="084154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2;p25">
            <a:extLst>
              <a:ext uri="{FF2B5EF4-FFF2-40B4-BE49-F238E27FC236}">
                <a16:creationId xmlns:a16="http://schemas.microsoft.com/office/drawing/2014/main" id="{101F2709-D511-59B0-3962-B60918A5FEC5}"/>
              </a:ext>
            </a:extLst>
          </p:cNvPr>
          <p:cNvSpPr/>
          <p:nvPr userDrawn="1"/>
        </p:nvSpPr>
        <p:spPr>
          <a:xfrm>
            <a:off x="-34527" y="-14062"/>
            <a:ext cx="9288255" cy="5307031"/>
          </a:xfrm>
          <a:prstGeom prst="rect">
            <a:avLst/>
          </a:prstGeom>
          <a:solidFill>
            <a:srgbClr val="08415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562258"/>
            <a:ext cx="7886700" cy="9950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B2635FE-51A8-BF02-24E6-4F871C35E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57351"/>
            <a:ext cx="7886700" cy="3266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587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685800" rtl="0" eaLnBrk="1" latinLnBrk="0" hangingPunct="1">
        <a:lnSpc>
          <a:spcPts val="4700"/>
        </a:lnSpc>
        <a:spcBef>
          <a:spcPct val="0"/>
        </a:spcBef>
        <a:buNone/>
        <a:defRPr sz="4500" b="1" kern="1200">
          <a:solidFill>
            <a:srgbClr val="F3BD51"/>
          </a:solidFill>
          <a:latin typeface="Noto Serif" panose="02020600060500020200" pitchFamily="18" charset="0"/>
          <a:ea typeface="Noto Serif" panose="02020600060500020200" pitchFamily="18" charset="0"/>
          <a:cs typeface="Noto Serif" panose="02020600060500020200" pitchFamily="18" charset="0"/>
        </a:defRPr>
      </a:lvl1pPr>
    </p:titleStyle>
    <p:bodyStyle>
      <a:lvl1pPr marL="0" indent="0" algn="l" defTabSz="685800" rtl="0" eaLnBrk="1" latinLnBrk="0" hangingPunct="1">
        <a:lnSpc>
          <a:spcPts val="2000"/>
        </a:lnSpc>
        <a:spcBef>
          <a:spcPts val="750"/>
        </a:spcBef>
        <a:buFont typeface="Arial" panose="020B0604020202020204" pitchFamily="34" charset="0"/>
        <a:buNone/>
        <a:defRPr sz="1200" b="0" i="0" kern="1200">
          <a:solidFill>
            <a:schemeClr val="bg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1pPr>
      <a:lvl2pPr marL="342900" indent="0" algn="l" defTabSz="685800" rtl="0" eaLnBrk="1" latinLnBrk="0" hangingPunct="1">
        <a:lnSpc>
          <a:spcPts val="2000"/>
        </a:lnSpc>
        <a:spcBef>
          <a:spcPts val="375"/>
        </a:spcBef>
        <a:buFont typeface="Arial" panose="020B0604020202020204" pitchFamily="34" charset="0"/>
        <a:buNone/>
        <a:defRPr sz="1200" b="0" i="0" kern="1200">
          <a:solidFill>
            <a:schemeClr val="bg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2pPr>
      <a:lvl3pPr marL="857250" indent="-171450" algn="l" defTabSz="685800" rtl="0" eaLnBrk="1" latinLnBrk="0" hangingPunct="1">
        <a:lnSpc>
          <a:spcPts val="2000"/>
        </a:lnSpc>
        <a:spcBef>
          <a:spcPts val="375"/>
        </a:spcBef>
        <a:buFont typeface="Arial" panose="020B0604020202020204" pitchFamily="34" charset="0"/>
        <a:buChar char="•"/>
        <a:defRPr sz="1200" b="0" i="0" kern="1200">
          <a:solidFill>
            <a:schemeClr val="bg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3pPr>
      <a:lvl4pPr marL="1200150" indent="-171450" algn="l" defTabSz="685800" rtl="0" eaLnBrk="1" latinLnBrk="0" hangingPunct="1">
        <a:lnSpc>
          <a:spcPts val="2000"/>
        </a:lnSpc>
        <a:spcBef>
          <a:spcPts val="375"/>
        </a:spcBef>
        <a:buFont typeface="Arial" panose="020B0604020202020204" pitchFamily="34" charset="0"/>
        <a:buChar char="•"/>
        <a:defRPr sz="1200" b="0" i="0" kern="1200">
          <a:solidFill>
            <a:schemeClr val="bg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4pPr>
      <a:lvl5pPr marL="1543050" indent="-171450" algn="l" defTabSz="685800" rtl="0" eaLnBrk="1" latinLnBrk="0" hangingPunct="1">
        <a:lnSpc>
          <a:spcPts val="2000"/>
        </a:lnSpc>
        <a:spcBef>
          <a:spcPts val="375"/>
        </a:spcBef>
        <a:buFont typeface="Arial" panose="020B0604020202020204" pitchFamily="34" charset="0"/>
        <a:buChar char="•"/>
        <a:defRPr sz="1200" b="0" i="0" kern="1200">
          <a:solidFill>
            <a:schemeClr val="bg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1EBE51-4CB1-67B4-6DED-E19B180B1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17CAD-07B4-9E9D-12B5-C5770C331D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1473013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99">
                <a:solidFill>
                  <a:srgbClr val="084154"/>
                </a:solidFill>
                <a:latin typeface="District Pro Book" panose="02000506040000020004" pitchFamily="50" charset="0"/>
                <a:ea typeface="District Pro Book" panose="02000506040000020004" pitchFamily="50" charset="0"/>
              </a:defRPr>
            </a:lvl1pPr>
          </a:lstStyle>
          <a:p>
            <a:fld id="{B79A9312-0C84-0B46-B05A-FC7C457BA782}" type="datetimeFigureOut">
              <a:rPr lang="en-US" smtClean="0"/>
              <a:pPr/>
              <a:t>2/3/2026</a:t>
            </a:fld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5DB838D-77A3-B0DC-5453-9F4915D4C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5167" y="4850494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9" b="0" i="0">
                <a:solidFill>
                  <a:srgbClr val="084154"/>
                </a:solidFill>
                <a:latin typeface="District Pro Book" panose="02000506040000020004" pitchFamily="50" charset="0"/>
                <a:ea typeface="District Pro Book" panose="02000506040000020004" pitchFamily="50" charset="0"/>
              </a:defRPr>
            </a:lvl1pPr>
          </a:lstStyle>
          <a:p>
            <a:fld id="{11BE4D6E-89F3-914A-B389-7425F43E8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973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80" r:id="rId5"/>
  </p:sldLayoutIdLst>
  <p:txStyles>
    <p:titleStyle>
      <a:lvl1pPr algn="l" defTabSz="913554" rtl="0" eaLnBrk="1" latinLnBrk="0" hangingPunct="1">
        <a:lnSpc>
          <a:spcPct val="90000"/>
        </a:lnSpc>
        <a:spcBef>
          <a:spcPct val="0"/>
        </a:spcBef>
        <a:buNone/>
        <a:defRPr sz="1799" b="1" kern="1200">
          <a:solidFill>
            <a:srgbClr val="084154"/>
          </a:solidFill>
          <a:latin typeface="Alverata" panose="02030503060504020004" pitchFamily="18" charset="0"/>
          <a:ea typeface="Noto Serif" panose="02020600060500020200" pitchFamily="18" charset="0"/>
          <a:cs typeface="Noto Serif" panose="02020600060500020200" pitchFamily="18" charset="0"/>
        </a:defRPr>
      </a:lvl1pPr>
    </p:titleStyle>
    <p:bodyStyle>
      <a:lvl1pPr marL="228389" indent="-228389" algn="l" defTabSz="913554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1199" kern="1200">
          <a:solidFill>
            <a:srgbClr val="084154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1pPr>
      <a:lvl2pPr marL="685166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99" kern="1200">
          <a:solidFill>
            <a:srgbClr val="084154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2pPr>
      <a:lvl3pPr marL="1141943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99" kern="1200">
          <a:solidFill>
            <a:srgbClr val="084154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3pPr>
      <a:lvl4pPr marL="1598720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99" kern="1200">
          <a:solidFill>
            <a:srgbClr val="084154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4pPr>
      <a:lvl5pPr marL="2055497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99" kern="1200">
          <a:solidFill>
            <a:srgbClr val="084154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5pPr>
      <a:lvl6pPr marL="2512274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69051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5828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2605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777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554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331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108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3886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0663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7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099"/>
            <a:ext cx="7886700" cy="995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486"/>
            <a:ext cx="7886700" cy="3266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6099471-C9E9-E6EC-0C3C-953878E713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5167" y="4850494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9" b="0" i="0">
                <a:solidFill>
                  <a:srgbClr val="084154"/>
                </a:solidFill>
                <a:latin typeface="District Pro Book" panose="02000506040000020004" pitchFamily="50" charset="0"/>
                <a:ea typeface="District Pro Book" panose="02000506040000020004" pitchFamily="50" charset="0"/>
              </a:defRPr>
            </a:lvl1pPr>
          </a:lstStyle>
          <a:p>
            <a:fld id="{11BE4D6E-89F3-914A-B389-7425F43E8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160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</p:sldLayoutIdLst>
  <p:txStyles>
    <p:titleStyle>
      <a:lvl1pPr algn="l" defTabSz="685166" rtl="0" eaLnBrk="1" latinLnBrk="0" hangingPunct="1">
        <a:lnSpc>
          <a:spcPts val="2098"/>
        </a:lnSpc>
        <a:spcBef>
          <a:spcPct val="0"/>
        </a:spcBef>
        <a:buNone/>
        <a:defRPr sz="1799" b="1" kern="1200">
          <a:solidFill>
            <a:srgbClr val="084154"/>
          </a:solidFill>
          <a:latin typeface="Alverata" panose="02030503060504020004" pitchFamily="18" charset="0"/>
          <a:ea typeface="Noto Serif" panose="02020600060500020200" pitchFamily="18" charset="0"/>
          <a:cs typeface="Noto Serif" panose="02020600060500020200" pitchFamily="18" charset="0"/>
        </a:defRPr>
      </a:lvl1pPr>
    </p:titleStyle>
    <p:bodyStyle>
      <a:lvl1pPr marL="0" indent="0" algn="l" defTabSz="685166" rtl="0" eaLnBrk="1" latinLnBrk="0" hangingPunct="1">
        <a:lnSpc>
          <a:spcPts val="1399"/>
        </a:lnSpc>
        <a:spcBef>
          <a:spcPts val="749"/>
        </a:spcBef>
        <a:buFontTx/>
        <a:buNone/>
        <a:defRPr sz="1199" kern="1200">
          <a:solidFill>
            <a:srgbClr val="084154"/>
          </a:solidFill>
          <a:latin typeface="District Pro Book" panose="02000506040000020004" pitchFamily="50" charset="0"/>
          <a:ea typeface="District Pro Book" panose="02000506040000020004" pitchFamily="50" charset="0"/>
          <a:cs typeface="+mn-cs"/>
        </a:defRPr>
      </a:lvl1pPr>
      <a:lvl2pPr marL="342583" indent="0" algn="l" defTabSz="685166" rtl="0" eaLnBrk="1" latinLnBrk="0" hangingPunct="1">
        <a:lnSpc>
          <a:spcPts val="1399"/>
        </a:lnSpc>
        <a:spcBef>
          <a:spcPts val="375"/>
        </a:spcBef>
        <a:buFontTx/>
        <a:buNone/>
        <a:defRPr sz="1199" kern="1200">
          <a:solidFill>
            <a:srgbClr val="084154"/>
          </a:solidFill>
          <a:latin typeface="District Pro Book" panose="02000506040000020004" pitchFamily="50" charset="0"/>
          <a:ea typeface="District Pro Book" panose="02000506040000020004" pitchFamily="50" charset="0"/>
          <a:cs typeface="+mn-cs"/>
        </a:defRPr>
      </a:lvl2pPr>
      <a:lvl3pPr marL="685166" indent="0" algn="l" defTabSz="685166" rtl="0" eaLnBrk="1" latinLnBrk="0" hangingPunct="1">
        <a:lnSpc>
          <a:spcPts val="1399"/>
        </a:lnSpc>
        <a:spcBef>
          <a:spcPts val="375"/>
        </a:spcBef>
        <a:buFontTx/>
        <a:buNone/>
        <a:defRPr sz="1199" kern="1200">
          <a:solidFill>
            <a:srgbClr val="084154"/>
          </a:solidFill>
          <a:latin typeface="District Pro Book" panose="02000506040000020004" pitchFamily="50" charset="0"/>
          <a:ea typeface="District Pro Book" panose="02000506040000020004" pitchFamily="50" charset="0"/>
          <a:cs typeface="+mn-cs"/>
        </a:defRPr>
      </a:lvl3pPr>
      <a:lvl4pPr marL="1027748" indent="0" algn="l" defTabSz="685166" rtl="0" eaLnBrk="1" latinLnBrk="0" hangingPunct="1">
        <a:lnSpc>
          <a:spcPts val="1399"/>
        </a:lnSpc>
        <a:spcBef>
          <a:spcPts val="375"/>
        </a:spcBef>
        <a:buFontTx/>
        <a:buNone/>
        <a:defRPr sz="1199" kern="1200">
          <a:solidFill>
            <a:srgbClr val="084154"/>
          </a:solidFill>
          <a:latin typeface="District Pro Book" panose="02000506040000020004" pitchFamily="50" charset="0"/>
          <a:ea typeface="District Pro Book" panose="02000506040000020004" pitchFamily="50" charset="0"/>
          <a:cs typeface="+mn-cs"/>
        </a:defRPr>
      </a:lvl4pPr>
      <a:lvl5pPr marL="1370331" indent="0" algn="l" defTabSz="685166" rtl="0" eaLnBrk="1" latinLnBrk="0" hangingPunct="1">
        <a:lnSpc>
          <a:spcPts val="1399"/>
        </a:lnSpc>
        <a:spcBef>
          <a:spcPts val="375"/>
        </a:spcBef>
        <a:buFontTx/>
        <a:buNone/>
        <a:defRPr sz="1199" kern="1200">
          <a:solidFill>
            <a:srgbClr val="084154"/>
          </a:solidFill>
          <a:latin typeface="District Pro Book" panose="02000506040000020004" pitchFamily="50" charset="0"/>
          <a:ea typeface="District Pro Book" panose="02000506040000020004" pitchFamily="50" charset="0"/>
          <a:cs typeface="+mn-cs"/>
        </a:defRPr>
      </a:lvl5pPr>
      <a:lvl6pPr marL="1884206" indent="-171292" algn="l" defTabSz="6851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226788" indent="-171292" algn="l" defTabSz="6851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569371" indent="-171292" algn="l" defTabSz="6851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911954" indent="-171292" algn="l" defTabSz="6851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16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583" algn="l" defTabSz="68516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166" algn="l" defTabSz="68516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7748" algn="l" defTabSz="68516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0331" algn="l" defTabSz="68516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2914" algn="l" defTabSz="68516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5497" algn="l" defTabSz="68516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398080" algn="l" defTabSz="68516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0663" algn="l" defTabSz="68516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628650" y="274100"/>
            <a:ext cx="7886700" cy="995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628650" y="1370486"/>
            <a:ext cx="7886700" cy="3266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16666"/>
              </a:lnSpc>
              <a:spcBef>
                <a:spcPts val="750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  <a:defRPr sz="12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228600" algn="l" rtl="0">
              <a:lnSpc>
                <a:spcPct val="116666"/>
              </a:lnSpc>
              <a:spcBef>
                <a:spcPts val="375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  <a:defRPr sz="12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228600" algn="l" rtl="0">
              <a:lnSpc>
                <a:spcPct val="116666"/>
              </a:lnSpc>
              <a:spcBef>
                <a:spcPts val="375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  <a:defRPr sz="12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228600" algn="l" rtl="0">
              <a:lnSpc>
                <a:spcPct val="116666"/>
              </a:lnSpc>
              <a:spcBef>
                <a:spcPts val="375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  <a:defRPr sz="12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228600" algn="l" rtl="0">
              <a:lnSpc>
                <a:spcPct val="116666"/>
              </a:lnSpc>
              <a:spcBef>
                <a:spcPts val="375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  <a:defRPr sz="12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2" name="Google Shape;12;p21"/>
          <p:cNvGrpSpPr/>
          <p:nvPr/>
        </p:nvGrpSpPr>
        <p:grpSpPr>
          <a:xfrm>
            <a:off x="-84407" y="4822381"/>
            <a:ext cx="9328420" cy="280847"/>
            <a:chOff x="-112542" y="6429828"/>
            <a:chExt cx="12437893" cy="374462"/>
          </a:xfrm>
        </p:grpSpPr>
        <p:pic>
          <p:nvPicPr>
            <p:cNvPr id="13" name="Google Shape;13;p21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95275" y="6529716"/>
              <a:ext cx="365760" cy="27457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" name="Google Shape;14;p21"/>
            <p:cNvCxnSpPr/>
            <p:nvPr/>
          </p:nvCxnSpPr>
          <p:spPr>
            <a:xfrm>
              <a:off x="-112542" y="6429828"/>
              <a:ext cx="12437893" cy="0"/>
            </a:xfrm>
            <a:prstGeom prst="straightConnector1">
              <a:avLst/>
            </a:prstGeom>
            <a:noFill/>
            <a:ln w="9525" cap="flat" cmpd="sng">
              <a:solidFill>
                <a:srgbClr val="59B69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5" name="Google Shape;15;p21"/>
          <p:cNvSpPr txBox="1">
            <a:spLocks noGrp="1"/>
          </p:cNvSpPr>
          <p:nvPr>
            <p:ph type="sldNum" idx="12"/>
          </p:nvPr>
        </p:nvSpPr>
        <p:spPr>
          <a:xfrm>
            <a:off x="7015167" y="4850493"/>
            <a:ext cx="2057400" cy="274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8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8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8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8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8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8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8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8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8" b="0" i="0" u="none" strike="noStrike" cap="none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935401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  <p:sldLayoutId id="2147483861" r:id="rId15"/>
    <p:sldLayoutId id="2147483862" r:id="rId16"/>
    <p:sldLayoutId id="2147483863" r:id="rId17"/>
    <p:sldLayoutId id="2147483864" r:id="rId18"/>
    <p:sldLayoutId id="2147483865" r:id="rId19"/>
    <p:sldLayoutId id="2147483866" r:id="rId20"/>
    <p:sldLayoutId id="2147483867" r:id="rId21"/>
    <p:sldLayoutId id="2147483868" r:id="rId22"/>
    <p:sldLayoutId id="2147483881" r:id="rId23"/>
    <p:sldLayoutId id="2147483882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099"/>
            <a:ext cx="7886700" cy="995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486"/>
            <a:ext cx="7886700" cy="3266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8" name="Google Shape;170;p28">
            <a:extLst>
              <a:ext uri="{FF2B5EF4-FFF2-40B4-BE49-F238E27FC236}">
                <a16:creationId xmlns:a16="http://schemas.microsoft.com/office/drawing/2014/main" id="{CD8586EA-A617-6157-7187-5E479E41EDA0}"/>
              </a:ext>
            </a:extLst>
          </p:cNvPr>
          <p:cNvGrpSpPr/>
          <p:nvPr userDrawn="1"/>
        </p:nvGrpSpPr>
        <p:grpSpPr>
          <a:xfrm>
            <a:off x="-84407" y="4822372"/>
            <a:ext cx="9344154" cy="249217"/>
            <a:chOff x="-112542" y="6429828"/>
            <a:chExt cx="12458871" cy="332289"/>
          </a:xfrm>
        </p:grpSpPr>
        <p:pic>
          <p:nvPicPr>
            <p:cNvPr id="9" name="Google Shape;172;p28">
              <a:extLst>
                <a:ext uri="{FF2B5EF4-FFF2-40B4-BE49-F238E27FC236}">
                  <a16:creationId xmlns:a16="http://schemas.microsoft.com/office/drawing/2014/main" id="{DF01155D-2E12-F482-17C8-07DCCC12B993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5245" y="6529718"/>
              <a:ext cx="232399" cy="2323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" name="Google Shape;173;p28">
              <a:extLst>
                <a:ext uri="{FF2B5EF4-FFF2-40B4-BE49-F238E27FC236}">
                  <a16:creationId xmlns:a16="http://schemas.microsoft.com/office/drawing/2014/main" id="{7D59031A-FBE0-4722-37EB-4CFB4D231D83}"/>
                </a:ext>
              </a:extLst>
            </p:cNvPr>
            <p:cNvCxnSpPr>
              <a:cxnSpLocks/>
            </p:cNvCxnSpPr>
            <p:nvPr/>
          </p:nvCxnSpPr>
          <p:spPr>
            <a:xfrm>
              <a:off x="-112542" y="6429828"/>
              <a:ext cx="12458871" cy="0"/>
            </a:xfrm>
            <a:prstGeom prst="straightConnector1">
              <a:avLst/>
            </a:prstGeom>
            <a:noFill/>
            <a:ln w="9525" cap="flat" cmpd="sng">
              <a:solidFill>
                <a:srgbClr val="59B69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F154C1-1745-167A-F48A-E000F93202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5167" y="4850494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9" b="0" i="0">
                <a:solidFill>
                  <a:srgbClr val="084154"/>
                </a:solidFill>
                <a:latin typeface="District Pro Book" panose="02000506040000020004" pitchFamily="50" charset="0"/>
                <a:ea typeface="District Pro Book" panose="02000506040000020004" pitchFamily="50" charset="0"/>
              </a:defRPr>
            </a:lvl1pPr>
          </a:lstStyle>
          <a:p>
            <a:fld id="{11BE4D6E-89F3-914A-B389-7425F43E8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988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</p:sldLayoutIdLst>
  <p:txStyles>
    <p:titleStyle>
      <a:lvl1pPr algn="l" defTabSz="685166" rtl="0" eaLnBrk="1" latinLnBrk="0" hangingPunct="1">
        <a:lnSpc>
          <a:spcPts val="2597"/>
        </a:lnSpc>
        <a:spcBef>
          <a:spcPct val="0"/>
        </a:spcBef>
        <a:buNone/>
        <a:defRPr sz="2398" b="1" kern="1200">
          <a:solidFill>
            <a:srgbClr val="084154"/>
          </a:solidFill>
          <a:latin typeface="Alverata" panose="02030503060504020004" pitchFamily="18" charset="0"/>
          <a:ea typeface="Noto Serif" panose="02020600060500020200" pitchFamily="18" charset="0"/>
          <a:cs typeface="Noto Serif" panose="02020600060500020200" pitchFamily="18" charset="0"/>
        </a:defRPr>
      </a:lvl1pPr>
    </p:titleStyle>
    <p:bodyStyle>
      <a:lvl1pPr marL="0" indent="0" algn="l" defTabSz="685166" rtl="0" eaLnBrk="1" latinLnBrk="0" hangingPunct="1">
        <a:lnSpc>
          <a:spcPts val="1399"/>
        </a:lnSpc>
        <a:spcBef>
          <a:spcPts val="749"/>
        </a:spcBef>
        <a:buFontTx/>
        <a:buNone/>
        <a:defRPr sz="1199" b="0" i="0" kern="1200">
          <a:solidFill>
            <a:srgbClr val="084154"/>
          </a:solidFill>
          <a:latin typeface="District Pro Book" panose="02000506040000020004" pitchFamily="50" charset="0"/>
          <a:ea typeface="District Pro Book" panose="02000506040000020004" pitchFamily="50" charset="0"/>
          <a:cs typeface="+mn-cs"/>
        </a:defRPr>
      </a:lvl1pPr>
      <a:lvl2pPr marL="342583" indent="0" algn="l" defTabSz="685166" rtl="0" eaLnBrk="1" latinLnBrk="0" hangingPunct="1">
        <a:lnSpc>
          <a:spcPts val="1399"/>
        </a:lnSpc>
        <a:spcBef>
          <a:spcPts val="375"/>
        </a:spcBef>
        <a:buFontTx/>
        <a:buNone/>
        <a:defRPr sz="1199" b="0" i="0" kern="1200">
          <a:solidFill>
            <a:srgbClr val="084154"/>
          </a:solidFill>
          <a:latin typeface="District Pro Book" panose="02000506040000020004" pitchFamily="50" charset="0"/>
          <a:ea typeface="District Pro Book" panose="02000506040000020004" pitchFamily="50" charset="0"/>
          <a:cs typeface="+mn-cs"/>
        </a:defRPr>
      </a:lvl2pPr>
      <a:lvl3pPr marL="685166" indent="0" algn="l" defTabSz="685166" rtl="0" eaLnBrk="1" latinLnBrk="0" hangingPunct="1">
        <a:lnSpc>
          <a:spcPts val="1399"/>
        </a:lnSpc>
        <a:spcBef>
          <a:spcPts val="375"/>
        </a:spcBef>
        <a:buFontTx/>
        <a:buNone/>
        <a:defRPr sz="1199" b="0" i="0" kern="1200">
          <a:solidFill>
            <a:srgbClr val="084154"/>
          </a:solidFill>
          <a:latin typeface="District Pro Book" panose="02000506040000020004" pitchFamily="50" charset="0"/>
          <a:ea typeface="District Pro Book" panose="02000506040000020004" pitchFamily="50" charset="0"/>
          <a:cs typeface="+mn-cs"/>
        </a:defRPr>
      </a:lvl3pPr>
      <a:lvl4pPr marL="1027748" indent="0" algn="l" defTabSz="685166" rtl="0" eaLnBrk="1" latinLnBrk="0" hangingPunct="1">
        <a:lnSpc>
          <a:spcPts val="1399"/>
        </a:lnSpc>
        <a:spcBef>
          <a:spcPts val="375"/>
        </a:spcBef>
        <a:buFontTx/>
        <a:buNone/>
        <a:defRPr sz="1199" b="0" i="0" kern="1200">
          <a:solidFill>
            <a:srgbClr val="084154"/>
          </a:solidFill>
          <a:latin typeface="District Pro Book" panose="02000506040000020004" pitchFamily="50" charset="0"/>
          <a:ea typeface="District Pro Book" panose="02000506040000020004" pitchFamily="50" charset="0"/>
          <a:cs typeface="+mn-cs"/>
        </a:defRPr>
      </a:lvl4pPr>
      <a:lvl5pPr marL="1370331" indent="0" algn="l" defTabSz="685166" rtl="0" eaLnBrk="1" latinLnBrk="0" hangingPunct="1">
        <a:lnSpc>
          <a:spcPts val="1399"/>
        </a:lnSpc>
        <a:spcBef>
          <a:spcPts val="375"/>
        </a:spcBef>
        <a:buFontTx/>
        <a:buNone/>
        <a:defRPr sz="1199" b="0" i="0" kern="1200">
          <a:solidFill>
            <a:srgbClr val="084154"/>
          </a:solidFill>
          <a:latin typeface="District Pro Book" panose="02000506040000020004" pitchFamily="50" charset="0"/>
          <a:ea typeface="District Pro Book" panose="02000506040000020004" pitchFamily="50" charset="0"/>
          <a:cs typeface="+mn-cs"/>
        </a:defRPr>
      </a:lvl5pPr>
      <a:lvl6pPr marL="1884206" indent="-171292" algn="l" defTabSz="6851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226788" indent="-171292" algn="l" defTabSz="6851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569371" indent="-171292" algn="l" defTabSz="6851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911954" indent="-171292" algn="l" defTabSz="6851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16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583" algn="l" defTabSz="68516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166" algn="l" defTabSz="68516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7748" algn="l" defTabSz="68516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0331" algn="l" defTabSz="68516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2914" algn="l" defTabSz="68516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5497" algn="l" defTabSz="68516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398080" algn="l" defTabSz="68516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0663" algn="l" defTabSz="68516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E1c-w74ySQ8?feature=oembed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n.org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18" Type="http://schemas.openxmlformats.org/officeDocument/2006/relationships/image" Target="../media/image55.png"/><Relationship Id="rId3" Type="http://schemas.openxmlformats.org/officeDocument/2006/relationships/image" Target="../media/image40.svg"/><Relationship Id="rId21" Type="http://schemas.openxmlformats.org/officeDocument/2006/relationships/image" Target="../media/image58.sv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17" Type="http://schemas.openxmlformats.org/officeDocument/2006/relationships/image" Target="../media/image54.sv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52.svg"/><Relationship Id="rId10" Type="http://schemas.openxmlformats.org/officeDocument/2006/relationships/image" Target="../media/image47.png"/><Relationship Id="rId19" Type="http://schemas.openxmlformats.org/officeDocument/2006/relationships/image" Target="../media/image56.sv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hyperlink" Target="https://centerforcommunityinvestment.org/resource/coachella-valley-addressing-affordable-housing-through-collaboration/" TargetMode="Externa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61.png"/><Relationship Id="rId5" Type="http://schemas.openxmlformats.org/officeDocument/2006/relationships/hyperlink" Target="https://centerforcommunityinvestment.org/our-work/capital-absorption-framework/" TargetMode="External"/><Relationship Id="rId4" Type="http://schemas.openxmlformats.org/officeDocument/2006/relationships/hyperlink" Target="mailto:ocarrillo@centerforcommunityinvestment.or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4E15B-92B8-F399-3A14-618FB69971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/>
              <a:t>Strengthening the Community Investment Ecosystem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50E6E15-E19D-81A8-8C4E-CB90109EF0A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4914" r="14914"/>
          <a:stretch/>
        </p:blipFill>
        <p:spPr/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C09E81A-E118-BC81-C094-7BA34E1FB81C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sz="1100" dirty="0"/>
              <a:t>February 3, 2026</a:t>
            </a:r>
          </a:p>
        </p:txBody>
      </p:sp>
      <p:pic>
        <p:nvPicPr>
          <p:cNvPr id="10" name="Google Shape;142;p26" descr="A picture containing text, envelope&#10;&#10;Description automatically generated">
            <a:extLst>
              <a:ext uri="{FF2B5EF4-FFF2-40B4-BE49-F238E27FC236}">
                <a16:creationId xmlns:a16="http://schemas.microsoft.com/office/drawing/2014/main" id="{AD4F2150-ED81-6322-DB56-1BF1E9BD021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278176">
            <a:off x="3909421" y="3581999"/>
            <a:ext cx="963062" cy="963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43;p26">
            <a:extLst>
              <a:ext uri="{FF2B5EF4-FFF2-40B4-BE49-F238E27FC236}">
                <a16:creationId xmlns:a16="http://schemas.microsoft.com/office/drawing/2014/main" id="{3E8019AF-5068-F686-F0FA-EA545D10C77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33016" y="3632253"/>
            <a:ext cx="975035" cy="975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201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1"/>
          <p:cNvSpPr txBox="1">
            <a:spLocks noGrp="1"/>
          </p:cNvSpPr>
          <p:nvPr>
            <p:ph type="title"/>
          </p:nvPr>
        </p:nvSpPr>
        <p:spPr>
          <a:xfrm>
            <a:off x="589407" y="320105"/>
            <a:ext cx="7886700" cy="441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2400"/>
              <a:buFont typeface="Arial"/>
              <a:buNone/>
            </a:pPr>
            <a:r>
              <a:rPr lang="en-US" sz="2400" b="1">
                <a:solidFill>
                  <a:srgbClr val="084154"/>
                </a:solidFill>
              </a:rPr>
              <a:t>When is Investment an Option?</a:t>
            </a:r>
            <a:endParaRPr/>
          </a:p>
        </p:txBody>
      </p:sp>
      <p:sp>
        <p:nvSpPr>
          <p:cNvPr id="632" name="Google Shape;632;p11"/>
          <p:cNvSpPr txBox="1">
            <a:spLocks noGrp="1"/>
          </p:cNvSpPr>
          <p:nvPr>
            <p:ph type="body" idx="1"/>
          </p:nvPr>
        </p:nvSpPr>
        <p:spPr>
          <a:xfrm>
            <a:off x="608075" y="992875"/>
            <a:ext cx="8026877" cy="3683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ct val="100000"/>
              <a:buFont typeface="Inter"/>
              <a:buNone/>
            </a:pPr>
            <a:r>
              <a:rPr lang="en-US" sz="1600">
                <a:solidFill>
                  <a:srgbClr val="084154"/>
                </a:solidFill>
              </a:rPr>
              <a:t>Investment is an option </a:t>
            </a:r>
            <a:r>
              <a:rPr lang="en-US" sz="1600">
                <a:solidFill>
                  <a:srgbClr val="084154"/>
                </a:solidFill>
                <a:highlight>
                  <a:srgbClr val="FFFF00"/>
                </a:highlight>
              </a:rPr>
              <a:t>when </a:t>
            </a:r>
            <a:r>
              <a:rPr lang="en-US" sz="1600">
                <a:highlight>
                  <a:srgbClr val="FFFF00"/>
                </a:highlight>
              </a:rPr>
              <a:t>you </a:t>
            </a:r>
            <a:r>
              <a:rPr lang="en-US" sz="1600">
                <a:solidFill>
                  <a:srgbClr val="084154"/>
                </a:solidFill>
                <a:highlight>
                  <a:srgbClr val="FFFF00"/>
                </a:highlight>
              </a:rPr>
              <a:t>can demonstrate how the investor will get </a:t>
            </a:r>
            <a:r>
              <a:rPr lang="en-US" sz="1600">
                <a:highlight>
                  <a:srgbClr val="FFFF00"/>
                </a:highlight>
              </a:rPr>
              <a:t>repaid</a:t>
            </a:r>
            <a:r>
              <a:rPr lang="en-US" sz="1600">
                <a:solidFill>
                  <a:srgbClr val="084154"/>
                </a:solidFill>
              </a:rPr>
              <a:t> (and even earn a return?!)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84154"/>
              </a:buClr>
              <a:buSzPct val="100000"/>
              <a:buFont typeface="Inter"/>
              <a:buNone/>
            </a:pPr>
            <a:r>
              <a:rPr lang="en-US" sz="1600">
                <a:solidFill>
                  <a:srgbClr val="084154"/>
                </a:solidFill>
              </a:rPr>
              <a:t>	Examples: buying a house with a mortgage; paying for college with student loans</a:t>
            </a:r>
            <a:endParaRPr/>
          </a:p>
          <a:p>
            <a:pPr marL="171450" lvl="0" indent="-1638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84154"/>
              </a:buClr>
              <a:buSzPct val="100000"/>
              <a:buFont typeface="Arial"/>
              <a:buChar char="•"/>
            </a:pPr>
            <a:r>
              <a:rPr lang="en-US" sz="1600">
                <a:solidFill>
                  <a:srgbClr val="084154"/>
                </a:solidFill>
              </a:rPr>
              <a:t>Financial investors usually expect to receive </a:t>
            </a:r>
            <a:r>
              <a:rPr lang="en-US" sz="1600" b="1">
                <a:solidFill>
                  <a:srgbClr val="084154"/>
                </a:solidFill>
                <a:highlight>
                  <a:srgbClr val="FFFF00"/>
                </a:highlight>
              </a:rPr>
              <a:t>the original sum (principal) plus a return </a:t>
            </a:r>
            <a:r>
              <a:rPr lang="en-US" sz="1600">
                <a:solidFill>
                  <a:srgbClr val="084154"/>
                </a:solidFill>
              </a:rPr>
              <a:t>in the form of:</a:t>
            </a:r>
            <a:endParaRPr/>
          </a:p>
          <a:p>
            <a:pPr marL="514350" lvl="1" indent="-1638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84154"/>
              </a:buClr>
              <a:buSzPct val="100000"/>
              <a:buFont typeface="Arial"/>
              <a:buChar char="•"/>
            </a:pPr>
            <a:r>
              <a:rPr lang="en-US" sz="1600">
                <a:solidFill>
                  <a:srgbClr val="084154"/>
                </a:solidFill>
                <a:highlight>
                  <a:srgbClr val="FFFF00"/>
                </a:highlight>
              </a:rPr>
              <a:t>Interest</a:t>
            </a:r>
            <a:r>
              <a:rPr lang="en-US" sz="1600">
                <a:solidFill>
                  <a:srgbClr val="084154"/>
                </a:solidFill>
              </a:rPr>
              <a:t> (e.g. bank loans)</a:t>
            </a:r>
            <a:endParaRPr>
              <a:highlight>
                <a:srgbClr val="FFFF00"/>
              </a:highlight>
            </a:endParaRPr>
          </a:p>
          <a:p>
            <a:pPr marL="514350" lvl="1" indent="-1638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84154"/>
              </a:buClr>
              <a:buSzPct val="100000"/>
              <a:buFont typeface="Arial"/>
              <a:buChar char="•"/>
            </a:pPr>
            <a:r>
              <a:rPr lang="en-US" sz="1600">
                <a:solidFill>
                  <a:srgbClr val="084154"/>
                </a:solidFill>
                <a:highlight>
                  <a:srgbClr val="FFFF00"/>
                </a:highlight>
              </a:rPr>
              <a:t>Capital gains</a:t>
            </a:r>
            <a:r>
              <a:rPr lang="en-US" sz="1600">
                <a:solidFill>
                  <a:srgbClr val="084154"/>
                </a:solidFill>
              </a:rPr>
              <a:t> (e.g. real estate or stocks) and/or </a:t>
            </a:r>
            <a:endParaRPr/>
          </a:p>
          <a:p>
            <a:pPr marL="514350" lvl="1" indent="-1638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84154"/>
              </a:buClr>
              <a:buSzPct val="100000"/>
              <a:buFont typeface="Arial"/>
              <a:buChar char="•"/>
            </a:pPr>
            <a:r>
              <a:rPr lang="en-US" sz="1600">
                <a:solidFill>
                  <a:srgbClr val="084154"/>
                </a:solidFill>
                <a:highlight>
                  <a:srgbClr val="FFFF00"/>
                </a:highlight>
              </a:rPr>
              <a:t>Savings/avoided costs</a:t>
            </a:r>
            <a:r>
              <a:rPr lang="en-US" sz="1600">
                <a:solidFill>
                  <a:srgbClr val="084154"/>
                </a:solidFill>
              </a:rPr>
              <a:t> (tax credits)</a:t>
            </a:r>
            <a:endParaRPr/>
          </a:p>
          <a:p>
            <a:pPr marL="171450" lvl="0" indent="-1638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84154"/>
              </a:buClr>
              <a:buSzPct val="100000"/>
              <a:buFont typeface="Arial"/>
              <a:buChar char="•"/>
            </a:pPr>
            <a:r>
              <a:rPr lang="en-US" sz="1600">
                <a:solidFill>
                  <a:srgbClr val="084154"/>
                </a:solidFill>
              </a:rPr>
              <a:t>Repayment may come from:</a:t>
            </a:r>
            <a:endParaRPr/>
          </a:p>
          <a:p>
            <a:pPr marL="514350" lvl="1" indent="-1638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84154"/>
              </a:buClr>
              <a:buSzPct val="100000"/>
              <a:buFont typeface="Arial"/>
              <a:buChar char="•"/>
            </a:pPr>
            <a:r>
              <a:rPr lang="en-US" sz="1600">
                <a:solidFill>
                  <a:srgbClr val="084154"/>
                </a:solidFill>
              </a:rPr>
              <a:t>Cashflows produced directly by the investment (e.g. rental properties, toll roads)</a:t>
            </a:r>
            <a:endParaRPr/>
          </a:p>
          <a:p>
            <a:pPr marL="514350" lvl="1" indent="-1638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84154"/>
              </a:buClr>
              <a:buSzPct val="100000"/>
              <a:buFont typeface="Arial"/>
              <a:buChar char="•"/>
            </a:pPr>
            <a:r>
              <a:rPr lang="en-US" sz="1600">
                <a:solidFill>
                  <a:srgbClr val="084154"/>
                </a:solidFill>
              </a:rPr>
              <a:t>Other sources (e.g. taxes in the case of bonds; improved earning potential in the case of student loans)</a:t>
            </a:r>
            <a:endParaRPr/>
          </a:p>
          <a:p>
            <a:pPr marL="171450" lvl="0" indent="-698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84154"/>
              </a:buClr>
              <a:buSzPct val="100000"/>
              <a:buFont typeface="Arial"/>
              <a:buNone/>
            </a:pPr>
            <a:endParaRPr sz="1600">
              <a:solidFill>
                <a:srgbClr val="084154"/>
              </a:solidFill>
            </a:endParaRPr>
          </a:p>
        </p:txBody>
      </p:sp>
      <p:pic>
        <p:nvPicPr>
          <p:cNvPr id="633" name="Google Shape;63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35513">
            <a:off x="6899629" y="-490765"/>
            <a:ext cx="1165224" cy="116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48994" y="-158783"/>
            <a:ext cx="1359554" cy="1359554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11"/>
          <p:cNvSpPr txBox="1"/>
          <p:nvPr/>
        </p:nvSpPr>
        <p:spPr>
          <a:xfrm>
            <a:off x="8143081" y="4873951"/>
            <a:ext cx="929485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800"/>
              <a:buFont typeface="Inter"/>
              <a:buNone/>
            </a:pPr>
            <a:fld id="{00000000-1234-1234-1234-123412341234}" type="slidenum">
              <a:rPr lang="en-US" sz="800" b="1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rPr>
              <a:t>10</a:t>
            </a:fld>
            <a:endParaRPr sz="800" b="1" i="0" u="none" strike="noStrike" cap="none">
              <a:solidFill>
                <a:srgbClr val="084154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36" name="Google Shape;636;p11"/>
          <p:cNvSpPr txBox="1"/>
          <p:nvPr/>
        </p:nvSpPr>
        <p:spPr>
          <a:xfrm>
            <a:off x="1568847" y="4900245"/>
            <a:ext cx="3492238" cy="219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6"/>
              <a:buFont typeface="Arial"/>
              <a:buNone/>
            </a:pPr>
            <a:r>
              <a:rPr lang="en-US" sz="826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© Center for Community Investment 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13"/>
          <p:cNvSpPr txBox="1">
            <a:spLocks noGrp="1"/>
          </p:cNvSpPr>
          <p:nvPr>
            <p:ph type="body" idx="1"/>
          </p:nvPr>
        </p:nvSpPr>
        <p:spPr>
          <a:xfrm>
            <a:off x="608076" y="1482571"/>
            <a:ext cx="3819000" cy="3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400"/>
              <a:buFont typeface="Inter"/>
              <a:buNone/>
            </a:pPr>
            <a:r>
              <a:rPr lang="en-US" sz="1400" b="1">
                <a:highlight>
                  <a:srgbClr val="FFFF00"/>
                </a:highlight>
                <a:latin typeface="Inter"/>
                <a:ea typeface="Inter"/>
                <a:cs typeface="Inter"/>
                <a:sym typeface="Inter"/>
              </a:rPr>
              <a:t>Prepare</a:t>
            </a:r>
            <a:r>
              <a:rPr lang="en-US" sz="1400" b="1">
                <a:latin typeface="Inter"/>
                <a:ea typeface="Inter"/>
                <a:cs typeface="Inter"/>
                <a:sym typeface="Inter"/>
              </a:rPr>
              <a:t> for transactions by paying for: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84154"/>
              </a:buClr>
              <a:buSzPts val="1400"/>
              <a:buFont typeface="Arial"/>
              <a:buChar char="•"/>
            </a:pPr>
            <a:r>
              <a:rPr lang="en-US" sz="1400" b="1">
                <a:highlight>
                  <a:srgbClr val="FFFF00"/>
                </a:highlight>
                <a:latin typeface="Inter"/>
                <a:ea typeface="Inter"/>
                <a:cs typeface="Inter"/>
                <a:sym typeface="Inter"/>
              </a:rPr>
              <a:t>Market studies</a:t>
            </a:r>
            <a:r>
              <a:rPr lang="en-US" sz="1400" b="1">
                <a:latin typeface="Inter"/>
                <a:ea typeface="Inter"/>
                <a:cs typeface="Inter"/>
                <a:sym typeface="Inter"/>
              </a:rPr>
              <a:t> – </a:t>
            </a:r>
            <a:r>
              <a:rPr lang="en-US" sz="1400">
                <a:latin typeface="Inter"/>
                <a:ea typeface="Inter"/>
                <a:cs typeface="Inter"/>
                <a:sym typeface="Inter"/>
              </a:rPr>
              <a:t>assess demand; review comparable transactions; examine area demographics and trends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84154"/>
              </a:buClr>
              <a:buSzPts val="1400"/>
              <a:buFont typeface="Arial"/>
              <a:buChar char="•"/>
            </a:pPr>
            <a:r>
              <a:rPr lang="en-US" sz="1400" b="1">
                <a:highlight>
                  <a:srgbClr val="FFFF00"/>
                </a:highlight>
                <a:latin typeface="Inter"/>
                <a:ea typeface="Inter"/>
                <a:cs typeface="Inter"/>
                <a:sym typeface="Inter"/>
              </a:rPr>
              <a:t>Inventories</a:t>
            </a:r>
            <a:r>
              <a:rPr lang="en-US" sz="1400" b="1">
                <a:latin typeface="Inter"/>
                <a:ea typeface="Inter"/>
                <a:cs typeface="Inter"/>
                <a:sym typeface="Inter"/>
              </a:rPr>
              <a:t> of vacant/underutilized properties – </a:t>
            </a:r>
            <a:r>
              <a:rPr lang="en-US" sz="1400">
                <a:latin typeface="Inter"/>
                <a:ea typeface="Inter"/>
                <a:cs typeface="Inter"/>
                <a:sym typeface="Inter"/>
              </a:rPr>
              <a:t>where is land available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84154"/>
              </a:buClr>
              <a:buSzPts val="1400"/>
              <a:buFont typeface="Arial"/>
              <a:buChar char="•"/>
            </a:pPr>
            <a:r>
              <a:rPr lang="en-US" sz="1400" b="1">
                <a:highlight>
                  <a:srgbClr val="FFFF00"/>
                </a:highlight>
                <a:latin typeface="Inter"/>
                <a:ea typeface="Inter"/>
                <a:cs typeface="Inter"/>
                <a:sym typeface="Inter"/>
              </a:rPr>
              <a:t>Business plans</a:t>
            </a:r>
            <a:r>
              <a:rPr lang="en-US" sz="1400" b="1">
                <a:latin typeface="Inter"/>
                <a:ea typeface="Inter"/>
                <a:cs typeface="Inter"/>
                <a:sym typeface="Inter"/>
              </a:rPr>
              <a:t> for users of capital – </a:t>
            </a:r>
            <a:r>
              <a:rPr lang="en-US" sz="1400">
                <a:latin typeface="Inter"/>
                <a:ea typeface="Inter"/>
                <a:cs typeface="Inter"/>
                <a:sym typeface="Inter"/>
              </a:rPr>
              <a:t>how will local businesses and organizations grow and what are their capital needs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84154"/>
              </a:buClr>
              <a:buSzPts val="1400"/>
              <a:buFont typeface="Arial"/>
              <a:buChar char="•"/>
            </a:pPr>
            <a:r>
              <a:rPr lang="en-US" sz="1400" b="1">
                <a:highlight>
                  <a:srgbClr val="FFFF00"/>
                </a:highlight>
                <a:latin typeface="Inter"/>
                <a:ea typeface="Inter"/>
                <a:cs typeface="Inter"/>
                <a:sym typeface="Inter"/>
              </a:rPr>
              <a:t>Predevelopment support </a:t>
            </a:r>
            <a:r>
              <a:rPr lang="en-US" sz="1400" b="1">
                <a:latin typeface="Inter"/>
                <a:ea typeface="Inter"/>
                <a:cs typeface="Inter"/>
                <a:sym typeface="Inter"/>
              </a:rPr>
              <a:t>– </a:t>
            </a:r>
            <a:r>
              <a:rPr lang="en-US" sz="1400">
                <a:latin typeface="Inter"/>
                <a:ea typeface="Inter"/>
                <a:cs typeface="Inter"/>
                <a:sym typeface="Inter"/>
              </a:rPr>
              <a:t>surveys, appraisals, cost estimates, zoning and permit fees, architectural drawings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84154"/>
              </a:buClr>
              <a:buSzPts val="1500"/>
              <a:buFont typeface="Inter"/>
              <a:buNone/>
            </a:pPr>
            <a:endParaRPr sz="1500"/>
          </a:p>
        </p:txBody>
      </p:sp>
      <p:sp>
        <p:nvSpPr>
          <p:cNvPr id="642" name="Google Shape;642;p13"/>
          <p:cNvSpPr txBox="1">
            <a:spLocks noGrp="1"/>
          </p:cNvSpPr>
          <p:nvPr>
            <p:ph type="body" idx="2"/>
          </p:nvPr>
        </p:nvSpPr>
        <p:spPr>
          <a:xfrm>
            <a:off x="4811696" y="1482571"/>
            <a:ext cx="4181383" cy="3193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400"/>
              <a:buFont typeface="Inter"/>
              <a:buNone/>
            </a:pPr>
            <a:r>
              <a:rPr lang="en-US" sz="1400" b="1">
                <a:highlight>
                  <a:srgbClr val="FFFF00"/>
                </a:highlight>
                <a:latin typeface="Inter"/>
                <a:ea typeface="Inter"/>
                <a:cs typeface="Inter"/>
                <a:sym typeface="Inter"/>
              </a:rPr>
              <a:t>Unlock </a:t>
            </a:r>
            <a:r>
              <a:rPr lang="en-US" sz="1400" b="1">
                <a:latin typeface="Inter"/>
                <a:ea typeface="Inter"/>
                <a:cs typeface="Inter"/>
                <a:sym typeface="Inter"/>
              </a:rPr>
              <a:t>transactions by providing: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84154"/>
              </a:buClr>
              <a:buSzPts val="1400"/>
              <a:buFont typeface="Arial"/>
              <a:buChar char="•"/>
            </a:pPr>
            <a:r>
              <a:rPr lang="en-US" sz="1400" b="1">
                <a:highlight>
                  <a:srgbClr val="FFFF00"/>
                </a:highlight>
                <a:latin typeface="Inter"/>
                <a:ea typeface="Inter"/>
                <a:cs typeface="Inter"/>
                <a:sym typeface="Inter"/>
              </a:rPr>
              <a:t>Risk reduction</a:t>
            </a:r>
            <a:r>
              <a:rPr lang="en-US" sz="1400" b="1">
                <a:latin typeface="Inter"/>
                <a:ea typeface="Inter"/>
                <a:cs typeface="Inter"/>
                <a:sym typeface="Inter"/>
              </a:rPr>
              <a:t>:  </a:t>
            </a:r>
            <a:r>
              <a:rPr lang="en-US" sz="1400">
                <a:latin typeface="Inter"/>
                <a:ea typeface="Inter"/>
                <a:cs typeface="Inter"/>
                <a:sym typeface="Inter"/>
              </a:rPr>
              <a:t>financial investors may require credit enhancements such as loss reserves or equity for a fund or intermediary like a CDFI to feel confident enough to lend (grant dollars may recycle)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84154"/>
              </a:buClr>
              <a:buSzPts val="1400"/>
              <a:buFont typeface="Arial"/>
              <a:buChar char="•"/>
            </a:pPr>
            <a:r>
              <a:rPr lang="en-US" sz="1400" b="1">
                <a:highlight>
                  <a:srgbClr val="FFFF00"/>
                </a:highlight>
                <a:latin typeface="Inter"/>
                <a:ea typeface="Inter"/>
                <a:cs typeface="Inter"/>
                <a:sym typeface="Inter"/>
              </a:rPr>
              <a:t>Reduced cost of capital:</a:t>
            </a:r>
            <a:r>
              <a:rPr lang="en-US" sz="1400" b="1">
                <a:latin typeface="Inter"/>
                <a:ea typeface="Inter"/>
                <a:cs typeface="Inter"/>
                <a:sym typeface="Inter"/>
              </a:rPr>
              <a:t>  </a:t>
            </a:r>
            <a:r>
              <a:rPr lang="en-US" sz="1400">
                <a:latin typeface="Inter"/>
                <a:ea typeface="Inter"/>
                <a:cs typeface="Inter"/>
                <a:sym typeface="Inter"/>
              </a:rPr>
              <a:t>using grants (including recoverable grants at 0% interest) can lower the “blended cost of capital” to the user of capital, making a transaction feasible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84154"/>
              </a:buClr>
              <a:buSzPts val="1400"/>
              <a:buFont typeface="Arial"/>
              <a:buChar char="•"/>
            </a:pPr>
            <a:r>
              <a:rPr lang="en-US" sz="1400" b="1">
                <a:highlight>
                  <a:srgbClr val="FFFF00"/>
                </a:highlight>
                <a:latin typeface="Inter"/>
                <a:ea typeface="Inter"/>
                <a:cs typeface="Inter"/>
                <a:sym typeface="Inter"/>
              </a:rPr>
              <a:t>Gap financing:</a:t>
            </a:r>
            <a:r>
              <a:rPr lang="en-US" sz="1400" b="1">
                <a:latin typeface="Inter"/>
                <a:ea typeface="Inter"/>
                <a:cs typeface="Inter"/>
                <a:sym typeface="Inter"/>
              </a:rPr>
              <a:t>  </a:t>
            </a:r>
            <a:r>
              <a:rPr lang="en-US" sz="1400">
                <a:latin typeface="Inter"/>
                <a:ea typeface="Inter"/>
                <a:cs typeface="Inter"/>
                <a:sym typeface="Inter"/>
              </a:rPr>
              <a:t>grants may fill the gap between available subsidy and available loans to allow a transaction to proceed</a:t>
            </a:r>
            <a:endParaRPr/>
          </a:p>
        </p:txBody>
      </p:sp>
      <p:sp>
        <p:nvSpPr>
          <p:cNvPr id="643" name="Google Shape;643;p13"/>
          <p:cNvSpPr txBox="1">
            <a:spLocks noGrp="1"/>
          </p:cNvSpPr>
          <p:nvPr>
            <p:ph type="title"/>
          </p:nvPr>
        </p:nvSpPr>
        <p:spPr>
          <a:xfrm>
            <a:off x="589407" y="320105"/>
            <a:ext cx="7886700" cy="441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2400"/>
              <a:buFont typeface="Arial"/>
              <a:buNone/>
            </a:pPr>
            <a:r>
              <a:rPr lang="en-US"/>
              <a:t>Grants Can Pave the Way for Investment</a:t>
            </a:r>
            <a:endParaRPr/>
          </a:p>
        </p:txBody>
      </p:sp>
      <p:sp>
        <p:nvSpPr>
          <p:cNvPr id="644" name="Google Shape;644;p13"/>
          <p:cNvSpPr txBox="1"/>
          <p:nvPr/>
        </p:nvSpPr>
        <p:spPr>
          <a:xfrm>
            <a:off x="608075" y="836240"/>
            <a:ext cx="770142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144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878"/>
              </a:buClr>
              <a:buSzPts val="1800"/>
              <a:buFont typeface="Inter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Thoughtful use of grants can lay the groundwork for much larger amounts of investment to flow.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13"/>
          <p:cNvSpPr txBox="1"/>
          <p:nvPr/>
        </p:nvSpPr>
        <p:spPr>
          <a:xfrm>
            <a:off x="1568847" y="4900245"/>
            <a:ext cx="3492238" cy="219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6"/>
              <a:buFont typeface="Arial"/>
              <a:buNone/>
            </a:pPr>
            <a:r>
              <a:rPr lang="en-US" sz="826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© Center for Community Investment 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13"/>
          <p:cNvSpPr txBox="1"/>
          <p:nvPr/>
        </p:nvSpPr>
        <p:spPr>
          <a:xfrm>
            <a:off x="8143081" y="4873951"/>
            <a:ext cx="929485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800"/>
              <a:buFont typeface="Inter"/>
              <a:buNone/>
            </a:pPr>
            <a:fld id="{00000000-1234-1234-1234-123412341234}" type="slidenum">
              <a:rPr lang="en-US" sz="800" b="1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rPr>
              <a:t>11</a:t>
            </a:fld>
            <a:endParaRPr sz="800" b="1" i="0" u="none" strike="noStrike" cap="none">
              <a:solidFill>
                <a:srgbClr val="084154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14"/>
          <p:cNvSpPr txBox="1">
            <a:spLocks noGrp="1"/>
          </p:cNvSpPr>
          <p:nvPr>
            <p:ph type="title"/>
          </p:nvPr>
        </p:nvSpPr>
        <p:spPr>
          <a:xfrm>
            <a:off x="589407" y="320105"/>
            <a:ext cx="7886700" cy="441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2400"/>
              <a:buFont typeface="Arial"/>
              <a:buNone/>
            </a:pPr>
            <a:r>
              <a:rPr lang="en-US" sz="2400" b="1">
                <a:solidFill>
                  <a:srgbClr val="084154"/>
                </a:solidFill>
              </a:rPr>
              <a:t>What is Credit Enhancement?</a:t>
            </a:r>
            <a:endParaRPr/>
          </a:p>
        </p:txBody>
      </p:sp>
      <p:sp>
        <p:nvSpPr>
          <p:cNvPr id="652" name="Google Shape;652;p14"/>
          <p:cNvSpPr txBox="1">
            <a:spLocks noGrp="1"/>
          </p:cNvSpPr>
          <p:nvPr>
            <p:ph type="body" idx="1"/>
          </p:nvPr>
        </p:nvSpPr>
        <p:spPr>
          <a:xfrm>
            <a:off x="608075" y="2024109"/>
            <a:ext cx="8026877" cy="2652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84154"/>
                </a:solidFill>
              </a:rPr>
              <a:t>Examples: Loss reserves, Subordinated debt, Guarantees, or Collateral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84154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84154"/>
                </a:solidFill>
              </a:rPr>
              <a:t>Organizations may need credit enhancement when:</a:t>
            </a:r>
            <a:endParaRPr/>
          </a:p>
          <a:p>
            <a:pPr marL="628650" lvl="1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84154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84154"/>
                </a:solidFill>
              </a:rPr>
              <a:t>the organization has a limited repayment track record </a:t>
            </a:r>
            <a:endParaRPr/>
          </a:p>
          <a:p>
            <a:pPr marL="628650" lvl="1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84154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84154"/>
                </a:solidFill>
              </a:rPr>
              <a:t>there is uncertainty about whether the business/venture will generate sufficient revenue to repay the investor</a:t>
            </a:r>
            <a:endParaRPr/>
          </a:p>
          <a:p>
            <a:pPr marL="628650" lvl="1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84154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84154"/>
                </a:solidFill>
              </a:rPr>
              <a:t>there is appropriation or subsidy risk</a:t>
            </a:r>
            <a:endParaRPr/>
          </a:p>
          <a:p>
            <a:pPr marL="628650" lvl="1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84154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84154"/>
                </a:solidFill>
              </a:rPr>
              <a:t>they are exploring a new investment area, program or approach</a:t>
            </a:r>
            <a:endParaRPr/>
          </a:p>
          <a:p>
            <a:pPr marL="628650" lvl="1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84154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84154"/>
                </a:solidFill>
              </a:rPr>
              <a:t>a program or project is otherwise too risky to gain investment</a:t>
            </a:r>
            <a:endParaRPr/>
          </a:p>
          <a:p>
            <a:pPr marL="285750" lvl="0" indent="-1841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84154"/>
              </a:buClr>
              <a:buSzPts val="1600"/>
              <a:buFont typeface="Arial"/>
              <a:buNone/>
            </a:pPr>
            <a:endParaRPr sz="1600">
              <a:solidFill>
                <a:srgbClr val="084154"/>
              </a:solidFill>
            </a:endParaRPr>
          </a:p>
        </p:txBody>
      </p:sp>
      <p:pic>
        <p:nvPicPr>
          <p:cNvPr id="653" name="Google Shape;65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35513">
            <a:off x="6899629" y="-490765"/>
            <a:ext cx="1165224" cy="116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48994" y="-158783"/>
            <a:ext cx="1359554" cy="1359554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14"/>
          <p:cNvSpPr txBox="1"/>
          <p:nvPr/>
        </p:nvSpPr>
        <p:spPr>
          <a:xfrm>
            <a:off x="8143081" y="4873951"/>
            <a:ext cx="929485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800"/>
              <a:buFont typeface="Inter"/>
              <a:buNone/>
            </a:pPr>
            <a:fld id="{00000000-1234-1234-1234-123412341234}" type="slidenum">
              <a:rPr lang="en-US" sz="800" b="1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rPr>
              <a:t>12</a:t>
            </a:fld>
            <a:endParaRPr sz="800" b="1" i="0" u="none" strike="noStrike" cap="none">
              <a:solidFill>
                <a:srgbClr val="084154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56" name="Google Shape;656;p14"/>
          <p:cNvSpPr/>
          <p:nvPr/>
        </p:nvSpPr>
        <p:spPr>
          <a:xfrm>
            <a:off x="1917381" y="1054888"/>
            <a:ext cx="5230751" cy="771569"/>
          </a:xfrm>
          <a:prstGeom prst="rect">
            <a:avLst/>
          </a:prstGeom>
          <a:solidFill>
            <a:srgbClr val="008A7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1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Any financial tool employed to reduce risk to third party investors, used to encourage or secure that investment.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14"/>
          <p:cNvSpPr txBox="1"/>
          <p:nvPr/>
        </p:nvSpPr>
        <p:spPr>
          <a:xfrm>
            <a:off x="1568847" y="4900245"/>
            <a:ext cx="3492238" cy="219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6"/>
              <a:buFont typeface="Arial"/>
              <a:buNone/>
            </a:pPr>
            <a:r>
              <a:rPr lang="en-US" sz="826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© Center for Community Investment 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16"/>
          <p:cNvSpPr txBox="1">
            <a:spLocks noGrp="1"/>
          </p:cNvSpPr>
          <p:nvPr>
            <p:ph type="body" idx="1"/>
          </p:nvPr>
        </p:nvSpPr>
        <p:spPr>
          <a:xfrm>
            <a:off x="852624" y="1030419"/>
            <a:ext cx="3354600" cy="12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110059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501"/>
              <a:buFont typeface="Inter"/>
              <a:buNone/>
            </a:pPr>
            <a:r>
              <a:rPr lang="en-US" sz="1400"/>
              <a:t>A capital stack is a structure that layers together capital from investors with different risk and return expectations to finance a particular project or group of projects.​</a:t>
            </a:r>
            <a:endParaRPr sz="1400"/>
          </a:p>
        </p:txBody>
      </p:sp>
      <p:sp>
        <p:nvSpPr>
          <p:cNvPr id="663" name="Google Shape;663;p16"/>
          <p:cNvSpPr txBox="1">
            <a:spLocks noGrp="1"/>
          </p:cNvSpPr>
          <p:nvPr>
            <p:ph type="title"/>
          </p:nvPr>
        </p:nvSpPr>
        <p:spPr>
          <a:xfrm>
            <a:off x="589407" y="320105"/>
            <a:ext cx="7886700" cy="441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2400"/>
              <a:buFont typeface="Arial"/>
              <a:buNone/>
            </a:pPr>
            <a:r>
              <a:rPr lang="en-US"/>
              <a:t>Reducing Risk using a Capital Stack </a:t>
            </a:r>
            <a:endParaRPr/>
          </a:p>
        </p:txBody>
      </p:sp>
      <p:grpSp>
        <p:nvGrpSpPr>
          <p:cNvPr id="664" name="Google Shape;664;p16"/>
          <p:cNvGrpSpPr/>
          <p:nvPr/>
        </p:nvGrpSpPr>
        <p:grpSpPr>
          <a:xfrm>
            <a:off x="4793419" y="1349428"/>
            <a:ext cx="2877774" cy="3372494"/>
            <a:chOff x="5073847" y="4017892"/>
            <a:chExt cx="6682113" cy="2466847"/>
          </a:xfrm>
        </p:grpSpPr>
        <p:sp>
          <p:nvSpPr>
            <p:cNvPr id="665" name="Google Shape;665;p16"/>
            <p:cNvSpPr/>
            <p:nvPr/>
          </p:nvSpPr>
          <p:spPr>
            <a:xfrm>
              <a:off x="5073847" y="5809765"/>
              <a:ext cx="6682113" cy="674974"/>
            </a:xfrm>
            <a:prstGeom prst="roundRect">
              <a:avLst>
                <a:gd name="adj" fmla="val 16667"/>
              </a:avLst>
            </a:prstGeom>
            <a:solidFill>
              <a:srgbClr val="0841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1"/>
                <a:buFont typeface="Arial"/>
                <a:buNone/>
              </a:pPr>
              <a:r>
                <a:rPr lang="en-US" sz="1351" b="1" i="0" u="none" strike="noStrike" cap="none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rPr>
                <a:t>Loss Reserve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1"/>
                <a:buFont typeface="Arial"/>
                <a:buNone/>
              </a:pPr>
              <a:r>
                <a:rPr lang="en-US" sz="1351" b="1" i="0" u="none" strike="noStrike" cap="none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rPr>
                <a:t>($4 million)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5582121" y="5165655"/>
              <a:ext cx="5578497" cy="644110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1"/>
                <a:buFont typeface="Arial"/>
                <a:buNone/>
              </a:pPr>
              <a:r>
                <a:rPr lang="en-US" sz="1351" b="1" i="0" u="none" strike="noStrike" cap="none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rPr>
                <a:t>Subordinate Debt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1"/>
                <a:buFont typeface="Arial"/>
                <a:buNone/>
              </a:pPr>
              <a:r>
                <a:rPr lang="en-US" sz="1351" b="1" i="0" u="none" strike="noStrike" cap="none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rPr>
                <a:t>($6 million)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16"/>
            <p:cNvSpPr/>
            <p:nvPr/>
          </p:nvSpPr>
          <p:spPr>
            <a:xfrm>
              <a:off x="6130243" y="4017892"/>
              <a:ext cx="4569321" cy="1151801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1"/>
                <a:buFont typeface="Arial"/>
                <a:buNone/>
              </a:pPr>
              <a:r>
                <a:rPr lang="en-US" sz="1351" b="1" i="0" u="none" strike="noStrike" cap="none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rPr>
                <a:t>Senior Debt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1"/>
                <a:buFont typeface="Arial"/>
                <a:buNone/>
              </a:pPr>
              <a:r>
                <a:rPr lang="en-US" sz="1351" b="1" i="0" u="none" strike="noStrike" cap="none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rPr>
                <a:t>($30 million)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8" name="Google Shape;668;p16"/>
          <p:cNvGrpSpPr/>
          <p:nvPr/>
        </p:nvGrpSpPr>
        <p:grpSpPr>
          <a:xfrm>
            <a:off x="6501427" y="821631"/>
            <a:ext cx="1311756" cy="1218423"/>
            <a:chOff x="7387990" y="1303422"/>
            <a:chExt cx="1747390" cy="1623061"/>
          </a:xfrm>
        </p:grpSpPr>
        <p:pic>
          <p:nvPicPr>
            <p:cNvPr id="669" name="Google Shape;669;p16" descr="A red square with a black background&#10;&#10;Description automatically generated with low confidenc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387990" y="1303422"/>
              <a:ext cx="1747390" cy="1623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0" name="Google Shape;670;p16"/>
            <p:cNvSpPr txBox="1"/>
            <p:nvPr/>
          </p:nvSpPr>
          <p:spPr>
            <a:xfrm rot="1689734">
              <a:off x="7654281" y="1858777"/>
              <a:ext cx="1214807" cy="512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75" tIns="25725" rIns="51475" bIns="25725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1"/>
                <a:buFont typeface="Arial"/>
                <a:buNone/>
              </a:pPr>
              <a:r>
                <a:rPr lang="en-US" sz="1201" b="1" i="0" u="none" strike="noStrike" cap="none">
                  <a:solidFill>
                    <a:schemeClr val="lt2"/>
                  </a:solidFill>
                  <a:latin typeface="Inter"/>
                  <a:ea typeface="Inter"/>
                  <a:cs typeface="Inter"/>
                  <a:sym typeface="Inter"/>
                </a:rPr>
                <a:t>$40 million fund</a:t>
              </a:r>
              <a:endParaRPr sz="1201" b="1" i="0" u="none" strike="noStrike" cap="non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671" name="Google Shape;671;p16"/>
          <p:cNvSpPr txBox="1">
            <a:spLocks noGrp="1"/>
          </p:cNvSpPr>
          <p:nvPr>
            <p:ph type="body" idx="2"/>
          </p:nvPr>
        </p:nvSpPr>
        <p:spPr>
          <a:xfrm>
            <a:off x="725353" y="2583250"/>
            <a:ext cx="3481846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3995" lvl="0" indent="-21399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400"/>
              <a:buFont typeface="Arial"/>
              <a:buChar char="•"/>
            </a:pPr>
            <a:r>
              <a:rPr lang="en-US" sz="1400">
                <a:latin typeface="Inter"/>
                <a:ea typeface="Inter"/>
                <a:cs typeface="Inter"/>
                <a:sym typeface="Inter"/>
              </a:rPr>
              <a:t>This includes capital from multiple sources that is pooled and organized by a third party – like a CDFI. </a:t>
            </a:r>
            <a:endParaRPr sz="140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marL="213995" lvl="0" indent="-21399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400"/>
              <a:buFont typeface="Arial"/>
              <a:buChar char="•"/>
            </a:pPr>
            <a:r>
              <a:rPr lang="en-US" sz="1400">
                <a:latin typeface="Inter"/>
                <a:ea typeface="Inter"/>
                <a:cs typeface="Inter"/>
                <a:sym typeface="Inter"/>
              </a:rPr>
              <a:t>Investors can participate in different ways and at different risk levels. </a:t>
            </a:r>
            <a:endParaRPr sz="140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marL="213995" lvl="0" indent="-21399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400"/>
              <a:buFont typeface="Arial"/>
              <a:buChar char="•"/>
            </a:pPr>
            <a:r>
              <a:rPr lang="en-US" sz="1400">
                <a:latin typeface="Inter"/>
                <a:ea typeface="Inter"/>
                <a:cs typeface="Inter"/>
                <a:sym typeface="Inter"/>
              </a:rPr>
              <a:t>Often, but not always, the pool is anchored by credit enhancement, a bottom layer that absorbs the first losses.</a:t>
            </a:r>
            <a:endParaRPr sz="140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72" name="Google Shape;672;p16"/>
          <p:cNvSpPr txBox="1"/>
          <p:nvPr/>
        </p:nvSpPr>
        <p:spPr>
          <a:xfrm>
            <a:off x="1568847" y="4900245"/>
            <a:ext cx="3492238" cy="219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6"/>
              <a:buFont typeface="Arial"/>
              <a:buNone/>
            </a:pPr>
            <a:r>
              <a:rPr lang="en-US" sz="826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© Center for Community Investment 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16"/>
          <p:cNvSpPr txBox="1"/>
          <p:nvPr/>
        </p:nvSpPr>
        <p:spPr>
          <a:xfrm>
            <a:off x="8143081" y="4873951"/>
            <a:ext cx="929485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800"/>
              <a:buFont typeface="Inter"/>
              <a:buNone/>
            </a:pPr>
            <a:fld id="{00000000-1234-1234-1234-123412341234}" type="slidenum">
              <a:rPr lang="en-US" sz="800" b="1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rPr>
              <a:t>13</a:t>
            </a:fld>
            <a:endParaRPr sz="800" b="1" i="0" u="none" strike="noStrike" cap="none">
              <a:solidFill>
                <a:srgbClr val="084154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5"/>
          <p:cNvSpPr txBox="1">
            <a:spLocks noGrp="1"/>
          </p:cNvSpPr>
          <p:nvPr>
            <p:ph type="title" idx="4294967295"/>
          </p:nvPr>
        </p:nvSpPr>
        <p:spPr>
          <a:xfrm>
            <a:off x="0" y="86520"/>
            <a:ext cx="8521700" cy="573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11"/>
              <a:buNone/>
            </a:pPr>
            <a:r>
              <a:rPr lang="en-US" sz="2400"/>
              <a:t>Blended Capital Approach </a:t>
            </a:r>
            <a:br>
              <a:rPr lang="en-US" sz="2400"/>
            </a:br>
            <a:r>
              <a:rPr lang="en-US" sz="2400"/>
              <a:t>Flexible, Partnership-First, Risk-Sharing</a:t>
            </a:r>
            <a:endParaRPr sz="2400"/>
          </a:p>
        </p:txBody>
      </p:sp>
      <p:sp>
        <p:nvSpPr>
          <p:cNvPr id="679" name="Google Shape;679;p15"/>
          <p:cNvSpPr txBox="1"/>
          <p:nvPr/>
        </p:nvSpPr>
        <p:spPr>
          <a:xfrm>
            <a:off x="473175" y="3603981"/>
            <a:ext cx="2418000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445E93"/>
                </a:solidFill>
                <a:latin typeface="Poppins"/>
                <a:ea typeface="Poppins"/>
                <a:cs typeface="Poppins"/>
                <a:sym typeface="Poppins"/>
              </a:rPr>
              <a:t>Aligning IA and Partner Capital Sources to Meet Community Priorities </a:t>
            </a:r>
            <a:endParaRPr sz="1600" b="1" i="0" u="none" strike="noStrike" cap="none">
              <a:solidFill>
                <a:srgbClr val="445E9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80" name="Google Shape;680;p15"/>
          <p:cNvSpPr txBox="1"/>
          <p:nvPr/>
        </p:nvSpPr>
        <p:spPr>
          <a:xfrm>
            <a:off x="3548775" y="4088081"/>
            <a:ext cx="24180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445E93"/>
                </a:solidFill>
                <a:latin typeface="Poppins"/>
                <a:ea typeface="Poppins"/>
                <a:cs typeface="Poppins"/>
                <a:sym typeface="Poppins"/>
              </a:rPr>
              <a:t>Stacking Capital to Fit the Opportunity</a:t>
            </a:r>
            <a:endParaRPr sz="1600" b="1" i="0" u="none" strike="noStrike" cap="none">
              <a:solidFill>
                <a:srgbClr val="445E9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81" name="Google Shape;681;p15"/>
          <p:cNvSpPr txBox="1"/>
          <p:nvPr/>
        </p:nvSpPr>
        <p:spPr>
          <a:xfrm>
            <a:off x="6487886" y="4222583"/>
            <a:ext cx="2541864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445E93"/>
                </a:solidFill>
                <a:latin typeface="Poppins"/>
                <a:ea typeface="Poppins"/>
                <a:cs typeface="Poppins"/>
                <a:sym typeface="Poppins"/>
              </a:rPr>
              <a:t>Creating a Deal Structure That Works for the Project </a:t>
            </a:r>
            <a:endParaRPr sz="1600" b="1" i="0" u="none" strike="noStrike" cap="none">
              <a:solidFill>
                <a:srgbClr val="445E9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682" name="Google Shape;682;p15"/>
          <p:cNvGrpSpPr/>
          <p:nvPr/>
        </p:nvGrpSpPr>
        <p:grpSpPr>
          <a:xfrm>
            <a:off x="3759297" y="1429378"/>
            <a:ext cx="1948923" cy="2552435"/>
            <a:chOff x="5061697" y="1461936"/>
            <a:chExt cx="4385516" cy="5391708"/>
          </a:xfrm>
        </p:grpSpPr>
        <p:sp>
          <p:nvSpPr>
            <p:cNvPr id="683" name="Google Shape;683;p15"/>
            <p:cNvSpPr/>
            <p:nvPr/>
          </p:nvSpPr>
          <p:spPr>
            <a:xfrm flipH="1">
              <a:off x="7767345" y="5933948"/>
              <a:ext cx="1671175" cy="407214"/>
            </a:xfrm>
            <a:custGeom>
              <a:avLst/>
              <a:gdLst/>
              <a:ahLst/>
              <a:cxnLst/>
              <a:rect l="l" t="t" r="r" b="b"/>
              <a:pathLst>
                <a:path w="25960" h="8455" extrusionOk="0">
                  <a:moveTo>
                    <a:pt x="0" y="0"/>
                  </a:moveTo>
                  <a:lnTo>
                    <a:pt x="0" y="8454"/>
                  </a:lnTo>
                  <a:lnTo>
                    <a:pt x="25960" y="8454"/>
                  </a:lnTo>
                  <a:lnTo>
                    <a:pt x="25960" y="0"/>
                  </a:lnTo>
                  <a:close/>
                </a:path>
              </a:pathLst>
            </a:custGeom>
            <a:solidFill>
              <a:srgbClr val="FFB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84" name="Google Shape;684;p15"/>
            <p:cNvSpPr/>
            <p:nvPr/>
          </p:nvSpPr>
          <p:spPr>
            <a:xfrm flipH="1">
              <a:off x="7877347" y="5811366"/>
              <a:ext cx="1569866" cy="128401"/>
            </a:xfrm>
            <a:custGeom>
              <a:avLst/>
              <a:gdLst/>
              <a:ahLst/>
              <a:cxnLst/>
              <a:rect l="l" t="t" r="r" b="b"/>
              <a:pathLst>
                <a:path w="25960" h="2666" extrusionOk="0">
                  <a:moveTo>
                    <a:pt x="6505" y="0"/>
                  </a:moveTo>
                  <a:lnTo>
                    <a:pt x="0" y="2666"/>
                  </a:lnTo>
                  <a:lnTo>
                    <a:pt x="25960" y="2666"/>
                  </a:lnTo>
                  <a:lnTo>
                    <a:pt x="25960" y="0"/>
                  </a:lnTo>
                  <a:close/>
                </a:path>
              </a:pathLst>
            </a:custGeom>
            <a:solidFill>
              <a:srgbClr val="FFB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grpSp>
          <p:nvGrpSpPr>
            <p:cNvPr id="685" name="Google Shape;685;p15"/>
            <p:cNvGrpSpPr/>
            <p:nvPr/>
          </p:nvGrpSpPr>
          <p:grpSpPr>
            <a:xfrm>
              <a:off x="5061697" y="1461936"/>
              <a:ext cx="3887630" cy="5391708"/>
              <a:chOff x="457200" y="410400"/>
              <a:chExt cx="3300476" cy="4322704"/>
            </a:xfrm>
          </p:grpSpPr>
          <p:sp>
            <p:nvSpPr>
              <p:cNvPr id="686" name="Google Shape;686;p15"/>
              <p:cNvSpPr/>
              <p:nvPr/>
            </p:nvSpPr>
            <p:spPr>
              <a:xfrm>
                <a:off x="457200" y="4023425"/>
                <a:ext cx="1002381" cy="326469"/>
              </a:xfrm>
              <a:custGeom>
                <a:avLst/>
                <a:gdLst/>
                <a:ahLst/>
                <a:cxnLst/>
                <a:rect l="l" t="t" r="r" b="b"/>
                <a:pathLst>
                  <a:path w="25960" h="8455" extrusionOk="0">
                    <a:moveTo>
                      <a:pt x="0" y="0"/>
                    </a:moveTo>
                    <a:lnTo>
                      <a:pt x="0" y="8454"/>
                    </a:lnTo>
                    <a:lnTo>
                      <a:pt x="25960" y="8454"/>
                    </a:lnTo>
                    <a:lnTo>
                      <a:pt x="25960" y="0"/>
                    </a:lnTo>
                    <a:close/>
                  </a:path>
                </a:pathLst>
              </a:custGeom>
              <a:solidFill>
                <a:srgbClr val="FFBD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687" name="Google Shape;687;p15"/>
              <p:cNvSpPr/>
              <p:nvPr/>
            </p:nvSpPr>
            <p:spPr>
              <a:xfrm>
                <a:off x="457200" y="3920488"/>
                <a:ext cx="1002381" cy="102941"/>
              </a:xfrm>
              <a:custGeom>
                <a:avLst/>
                <a:gdLst/>
                <a:ahLst/>
                <a:cxnLst/>
                <a:rect l="l" t="t" r="r" b="b"/>
                <a:pathLst>
                  <a:path w="25960" h="2666" extrusionOk="0">
                    <a:moveTo>
                      <a:pt x="6505" y="0"/>
                    </a:moveTo>
                    <a:lnTo>
                      <a:pt x="0" y="2666"/>
                    </a:lnTo>
                    <a:lnTo>
                      <a:pt x="25960" y="2666"/>
                    </a:lnTo>
                    <a:lnTo>
                      <a:pt x="25960" y="0"/>
                    </a:lnTo>
                    <a:close/>
                  </a:path>
                </a:pathLst>
              </a:custGeom>
              <a:solidFill>
                <a:srgbClr val="FFBD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688" name="Google Shape;688;p15"/>
              <p:cNvSpPr/>
              <p:nvPr/>
            </p:nvSpPr>
            <p:spPr>
              <a:xfrm>
                <a:off x="2754523" y="3657355"/>
                <a:ext cx="1003153" cy="298822"/>
              </a:xfrm>
              <a:custGeom>
                <a:avLst/>
                <a:gdLst/>
                <a:ahLst/>
                <a:cxnLst/>
                <a:rect l="l" t="t" r="r" b="b"/>
                <a:pathLst>
                  <a:path w="25980" h="7739" extrusionOk="0">
                    <a:moveTo>
                      <a:pt x="0" y="0"/>
                    </a:moveTo>
                    <a:lnTo>
                      <a:pt x="0" y="7739"/>
                    </a:lnTo>
                    <a:lnTo>
                      <a:pt x="25980" y="7739"/>
                    </a:lnTo>
                    <a:lnTo>
                      <a:pt x="25980" y="0"/>
                    </a:lnTo>
                    <a:close/>
                  </a:path>
                </a:pathLst>
              </a:custGeom>
              <a:solidFill>
                <a:srgbClr val="F15A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689" name="Google Shape;689;p15"/>
              <p:cNvSpPr/>
              <p:nvPr/>
            </p:nvSpPr>
            <p:spPr>
              <a:xfrm>
                <a:off x="2754523" y="3077456"/>
                <a:ext cx="1003153" cy="308051"/>
              </a:xfrm>
              <a:custGeom>
                <a:avLst/>
                <a:gdLst/>
                <a:ahLst/>
                <a:cxnLst/>
                <a:rect l="l" t="t" r="r" b="b"/>
                <a:pathLst>
                  <a:path w="25980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25980" y="7977"/>
                    </a:lnTo>
                    <a:lnTo>
                      <a:pt x="25980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690" name="Google Shape;690;p15"/>
              <p:cNvSpPr/>
              <p:nvPr/>
            </p:nvSpPr>
            <p:spPr>
              <a:xfrm>
                <a:off x="2754523" y="2996798"/>
                <a:ext cx="1003153" cy="80700"/>
              </a:xfrm>
              <a:custGeom>
                <a:avLst/>
                <a:gdLst/>
                <a:ahLst/>
                <a:cxnLst/>
                <a:rect l="l" t="t" r="r" b="b"/>
                <a:pathLst>
                  <a:path w="25980" h="2090" extrusionOk="0">
                    <a:moveTo>
                      <a:pt x="0" y="1"/>
                    </a:moveTo>
                    <a:lnTo>
                      <a:pt x="0" y="2089"/>
                    </a:lnTo>
                    <a:lnTo>
                      <a:pt x="25980" y="2089"/>
                    </a:lnTo>
                    <a:lnTo>
                      <a:pt x="19455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691" name="Google Shape;691;p15"/>
              <p:cNvSpPr/>
              <p:nvPr/>
            </p:nvSpPr>
            <p:spPr>
              <a:xfrm>
                <a:off x="2754523" y="3384684"/>
                <a:ext cx="894845" cy="272720"/>
              </a:xfrm>
              <a:custGeom>
                <a:avLst/>
                <a:gdLst/>
                <a:ahLst/>
                <a:cxnLst/>
                <a:rect l="l" t="t" r="r" b="b"/>
                <a:pathLst>
                  <a:path w="23175" h="7063" extrusionOk="0">
                    <a:moveTo>
                      <a:pt x="0" y="1"/>
                    </a:moveTo>
                    <a:lnTo>
                      <a:pt x="0" y="7062"/>
                    </a:lnTo>
                    <a:lnTo>
                      <a:pt x="23175" y="7062"/>
                    </a:lnTo>
                    <a:lnTo>
                      <a:pt x="23175" y="1"/>
                    </a:ln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692" name="Google Shape;692;p15"/>
              <p:cNvSpPr/>
              <p:nvPr/>
            </p:nvSpPr>
            <p:spPr>
              <a:xfrm>
                <a:off x="3283727" y="2925213"/>
                <a:ext cx="179741" cy="130587"/>
              </a:xfrm>
              <a:custGeom>
                <a:avLst/>
                <a:gdLst/>
                <a:ahLst/>
                <a:cxnLst/>
                <a:rect l="l" t="t" r="r" b="b"/>
                <a:pathLst>
                  <a:path w="4655" h="3382" extrusionOk="0">
                    <a:moveTo>
                      <a:pt x="2962" y="1"/>
                    </a:moveTo>
                    <a:cubicBezTo>
                      <a:pt x="2943" y="1"/>
                      <a:pt x="2924" y="2"/>
                      <a:pt x="2904" y="5"/>
                    </a:cubicBezTo>
                    <a:cubicBezTo>
                      <a:pt x="2606" y="64"/>
                      <a:pt x="537" y="64"/>
                      <a:pt x="537" y="64"/>
                    </a:cubicBezTo>
                    <a:cubicBezTo>
                      <a:pt x="537" y="64"/>
                      <a:pt x="199" y="263"/>
                      <a:pt x="199" y="661"/>
                    </a:cubicBezTo>
                    <a:cubicBezTo>
                      <a:pt x="179" y="1059"/>
                      <a:pt x="0" y="1735"/>
                      <a:pt x="0" y="2054"/>
                    </a:cubicBezTo>
                    <a:cubicBezTo>
                      <a:pt x="0" y="2352"/>
                      <a:pt x="70" y="3382"/>
                      <a:pt x="1955" y="3382"/>
                    </a:cubicBezTo>
                    <a:cubicBezTo>
                      <a:pt x="2084" y="3382"/>
                      <a:pt x="2221" y="3377"/>
                      <a:pt x="2367" y="3367"/>
                    </a:cubicBezTo>
                    <a:cubicBezTo>
                      <a:pt x="4655" y="3227"/>
                      <a:pt x="4078" y="2074"/>
                      <a:pt x="4078" y="1795"/>
                    </a:cubicBezTo>
                    <a:cubicBezTo>
                      <a:pt x="4078" y="1536"/>
                      <a:pt x="3720" y="741"/>
                      <a:pt x="3601" y="482"/>
                    </a:cubicBezTo>
                    <a:cubicBezTo>
                      <a:pt x="3470" y="259"/>
                      <a:pt x="3236" y="1"/>
                      <a:pt x="2962" y="1"/>
                    </a:cubicBezTo>
                    <a:close/>
                  </a:path>
                </a:pathLst>
              </a:custGeom>
              <a:solidFill>
                <a:srgbClr val="F15A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693" name="Google Shape;693;p15"/>
              <p:cNvSpPr/>
              <p:nvPr/>
            </p:nvSpPr>
            <p:spPr>
              <a:xfrm>
                <a:off x="2762940" y="2936912"/>
                <a:ext cx="283493" cy="100856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2612" extrusionOk="0">
                    <a:moveTo>
                      <a:pt x="6764" y="0"/>
                    </a:moveTo>
                    <a:cubicBezTo>
                      <a:pt x="6486" y="0"/>
                      <a:pt x="697" y="875"/>
                      <a:pt x="697" y="875"/>
                    </a:cubicBezTo>
                    <a:cubicBezTo>
                      <a:pt x="697" y="875"/>
                      <a:pt x="458" y="935"/>
                      <a:pt x="279" y="1134"/>
                    </a:cubicBezTo>
                    <a:cubicBezTo>
                      <a:pt x="80" y="1333"/>
                      <a:pt x="1" y="1930"/>
                      <a:pt x="200" y="2009"/>
                    </a:cubicBezTo>
                    <a:cubicBezTo>
                      <a:pt x="366" y="2109"/>
                      <a:pt x="1185" y="2612"/>
                      <a:pt x="2355" y="2612"/>
                    </a:cubicBezTo>
                    <a:cubicBezTo>
                      <a:pt x="2585" y="2612"/>
                      <a:pt x="2829" y="2592"/>
                      <a:pt x="3084" y="2546"/>
                    </a:cubicBezTo>
                    <a:cubicBezTo>
                      <a:pt x="4225" y="2344"/>
                      <a:pt x="4517" y="2289"/>
                      <a:pt x="4781" y="2289"/>
                    </a:cubicBezTo>
                    <a:cubicBezTo>
                      <a:pt x="4881" y="2289"/>
                      <a:pt x="4977" y="2297"/>
                      <a:pt x="5113" y="2308"/>
                    </a:cubicBezTo>
                    <a:cubicBezTo>
                      <a:pt x="5279" y="2328"/>
                      <a:pt x="5524" y="2343"/>
                      <a:pt x="5787" y="2343"/>
                    </a:cubicBezTo>
                    <a:cubicBezTo>
                      <a:pt x="6311" y="2343"/>
                      <a:pt x="6904" y="2281"/>
                      <a:pt x="7063" y="2069"/>
                    </a:cubicBezTo>
                    <a:cubicBezTo>
                      <a:pt x="7341" y="1751"/>
                      <a:pt x="7242" y="557"/>
                      <a:pt x="7122" y="358"/>
                    </a:cubicBezTo>
                    <a:cubicBezTo>
                      <a:pt x="7003" y="119"/>
                      <a:pt x="7043" y="0"/>
                      <a:pt x="6764" y="0"/>
                    </a:cubicBezTo>
                    <a:close/>
                  </a:path>
                </a:pathLst>
              </a:custGeom>
              <a:solidFill>
                <a:srgbClr val="F15A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694" name="Google Shape;694;p15"/>
              <p:cNvSpPr/>
              <p:nvPr/>
            </p:nvSpPr>
            <p:spPr>
              <a:xfrm>
                <a:off x="2889700" y="1179956"/>
                <a:ext cx="427865" cy="457404"/>
              </a:xfrm>
              <a:custGeom>
                <a:avLst/>
                <a:gdLst/>
                <a:ahLst/>
                <a:cxnLst/>
                <a:rect l="l" t="t" r="r" b="b"/>
                <a:pathLst>
                  <a:path w="11081" h="11846" extrusionOk="0">
                    <a:moveTo>
                      <a:pt x="2198" y="1"/>
                    </a:moveTo>
                    <a:cubicBezTo>
                      <a:pt x="1791" y="1"/>
                      <a:pt x="1357" y="76"/>
                      <a:pt x="895" y="248"/>
                    </a:cubicBezTo>
                    <a:lnTo>
                      <a:pt x="657" y="6733"/>
                    </a:lnTo>
                    <a:cubicBezTo>
                      <a:pt x="657" y="6733"/>
                      <a:pt x="0" y="8782"/>
                      <a:pt x="199" y="10115"/>
                    </a:cubicBezTo>
                    <a:cubicBezTo>
                      <a:pt x="398" y="11468"/>
                      <a:pt x="10384" y="11846"/>
                      <a:pt x="10384" y="11846"/>
                    </a:cubicBezTo>
                    <a:cubicBezTo>
                      <a:pt x="10384" y="11846"/>
                      <a:pt x="11080" y="11527"/>
                      <a:pt x="10822" y="9976"/>
                    </a:cubicBezTo>
                    <a:cubicBezTo>
                      <a:pt x="10583" y="8424"/>
                      <a:pt x="9688" y="7489"/>
                      <a:pt x="8713" y="6773"/>
                    </a:cubicBezTo>
                    <a:cubicBezTo>
                      <a:pt x="7738" y="6037"/>
                      <a:pt x="7559" y="5042"/>
                      <a:pt x="6803" y="3829"/>
                    </a:cubicBezTo>
                    <a:cubicBezTo>
                      <a:pt x="6137" y="2787"/>
                      <a:pt x="4665" y="1"/>
                      <a:pt x="2198" y="1"/>
                    </a:cubicBezTo>
                    <a:close/>
                  </a:path>
                </a:pathLst>
              </a:custGeom>
              <a:solidFill>
                <a:srgbClr val="7A4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695" name="Google Shape;695;p15"/>
              <p:cNvSpPr/>
              <p:nvPr/>
            </p:nvSpPr>
            <p:spPr>
              <a:xfrm>
                <a:off x="2916574" y="2833126"/>
                <a:ext cx="82206" cy="11074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2868" extrusionOk="0">
                    <a:moveTo>
                      <a:pt x="1382" y="0"/>
                    </a:moveTo>
                    <a:cubicBezTo>
                      <a:pt x="908" y="0"/>
                      <a:pt x="299" y="82"/>
                      <a:pt x="299" y="82"/>
                    </a:cubicBezTo>
                    <a:cubicBezTo>
                      <a:pt x="299" y="82"/>
                      <a:pt x="597" y="1892"/>
                      <a:pt x="299" y="2250"/>
                    </a:cubicBezTo>
                    <a:cubicBezTo>
                      <a:pt x="0" y="2589"/>
                      <a:pt x="1393" y="2867"/>
                      <a:pt x="1393" y="2867"/>
                    </a:cubicBezTo>
                    <a:lnTo>
                      <a:pt x="2129" y="1992"/>
                    </a:lnTo>
                    <a:cubicBezTo>
                      <a:pt x="2129" y="1992"/>
                      <a:pt x="1930" y="400"/>
                      <a:pt x="1930" y="142"/>
                    </a:cubicBezTo>
                    <a:cubicBezTo>
                      <a:pt x="1930" y="33"/>
                      <a:pt x="1683" y="0"/>
                      <a:pt x="1382" y="0"/>
                    </a:cubicBezTo>
                    <a:close/>
                  </a:path>
                </a:pathLst>
              </a:custGeom>
              <a:solidFill>
                <a:srgbClr val="FCDD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696" name="Google Shape;696;p15"/>
              <p:cNvSpPr/>
              <p:nvPr/>
            </p:nvSpPr>
            <p:spPr>
              <a:xfrm>
                <a:off x="2778307" y="2894556"/>
                <a:ext cx="245576" cy="100701"/>
              </a:xfrm>
              <a:custGeom>
                <a:avLst/>
                <a:gdLst/>
                <a:ahLst/>
                <a:cxnLst/>
                <a:rect l="l" t="t" r="r" b="b"/>
                <a:pathLst>
                  <a:path w="6360" h="2608" extrusionOk="0">
                    <a:moveTo>
                      <a:pt x="3884" y="0"/>
                    </a:moveTo>
                    <a:cubicBezTo>
                      <a:pt x="3851" y="0"/>
                      <a:pt x="3804" y="20"/>
                      <a:pt x="3741" y="63"/>
                    </a:cubicBezTo>
                    <a:cubicBezTo>
                      <a:pt x="3741" y="63"/>
                      <a:pt x="2746" y="620"/>
                      <a:pt x="2050" y="978"/>
                    </a:cubicBezTo>
                    <a:cubicBezTo>
                      <a:pt x="1353" y="1336"/>
                      <a:pt x="777" y="1614"/>
                      <a:pt x="379" y="1654"/>
                    </a:cubicBezTo>
                    <a:cubicBezTo>
                      <a:pt x="1" y="1674"/>
                      <a:pt x="80" y="2092"/>
                      <a:pt x="100" y="2231"/>
                    </a:cubicBezTo>
                    <a:cubicBezTo>
                      <a:pt x="133" y="2330"/>
                      <a:pt x="578" y="2608"/>
                      <a:pt x="1298" y="2608"/>
                    </a:cubicBezTo>
                    <a:cubicBezTo>
                      <a:pt x="1444" y="2608"/>
                      <a:pt x="1603" y="2596"/>
                      <a:pt x="1771" y="2569"/>
                    </a:cubicBezTo>
                    <a:cubicBezTo>
                      <a:pt x="2766" y="2430"/>
                      <a:pt x="2925" y="2330"/>
                      <a:pt x="3164" y="2052"/>
                    </a:cubicBezTo>
                    <a:cubicBezTo>
                      <a:pt x="3342" y="1846"/>
                      <a:pt x="3445" y="1687"/>
                      <a:pt x="3511" y="1687"/>
                    </a:cubicBezTo>
                    <a:cubicBezTo>
                      <a:pt x="3541" y="1687"/>
                      <a:pt x="3563" y="1719"/>
                      <a:pt x="3581" y="1793"/>
                    </a:cubicBezTo>
                    <a:cubicBezTo>
                      <a:pt x="3661" y="2072"/>
                      <a:pt x="3661" y="2291"/>
                      <a:pt x="3979" y="2330"/>
                    </a:cubicBezTo>
                    <a:cubicBezTo>
                      <a:pt x="4146" y="2340"/>
                      <a:pt x="4461" y="2371"/>
                      <a:pt x="4788" y="2371"/>
                    </a:cubicBezTo>
                    <a:cubicBezTo>
                      <a:pt x="5160" y="2371"/>
                      <a:pt x="5548" y="2330"/>
                      <a:pt x="5750" y="2171"/>
                    </a:cubicBezTo>
                    <a:cubicBezTo>
                      <a:pt x="6128" y="1873"/>
                      <a:pt x="6247" y="1674"/>
                      <a:pt x="6247" y="1674"/>
                    </a:cubicBezTo>
                    <a:cubicBezTo>
                      <a:pt x="6247" y="1674"/>
                      <a:pt x="6360" y="39"/>
                      <a:pt x="5635" y="39"/>
                    </a:cubicBezTo>
                    <a:cubicBezTo>
                      <a:pt x="5614" y="39"/>
                      <a:pt x="5593" y="40"/>
                      <a:pt x="5571" y="43"/>
                    </a:cubicBezTo>
                    <a:cubicBezTo>
                      <a:pt x="5571" y="43"/>
                      <a:pt x="5511" y="580"/>
                      <a:pt x="4755" y="640"/>
                    </a:cubicBezTo>
                    <a:cubicBezTo>
                      <a:pt x="4731" y="641"/>
                      <a:pt x="4707" y="642"/>
                      <a:pt x="4684" y="642"/>
                    </a:cubicBezTo>
                    <a:cubicBezTo>
                      <a:pt x="4020" y="642"/>
                      <a:pt x="4036" y="100"/>
                      <a:pt x="3939" y="43"/>
                    </a:cubicBezTo>
                    <a:cubicBezTo>
                      <a:pt x="3930" y="15"/>
                      <a:pt x="3912" y="0"/>
                      <a:pt x="3884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697" name="Google Shape;697;p15"/>
              <p:cNvSpPr/>
              <p:nvPr/>
            </p:nvSpPr>
            <p:spPr>
              <a:xfrm>
                <a:off x="3312145" y="2844130"/>
                <a:ext cx="63788" cy="76916"/>
              </a:xfrm>
              <a:custGeom>
                <a:avLst/>
                <a:gdLst/>
                <a:ahLst/>
                <a:cxnLst/>
                <a:rect l="l" t="t" r="r" b="b"/>
                <a:pathLst>
                  <a:path w="1652" h="1992" extrusionOk="0">
                    <a:moveTo>
                      <a:pt x="1225" y="0"/>
                    </a:moveTo>
                    <a:cubicBezTo>
                      <a:pt x="853" y="0"/>
                      <a:pt x="0" y="255"/>
                      <a:pt x="0" y="255"/>
                    </a:cubicBezTo>
                    <a:cubicBezTo>
                      <a:pt x="0" y="255"/>
                      <a:pt x="299" y="1548"/>
                      <a:pt x="239" y="1786"/>
                    </a:cubicBezTo>
                    <a:cubicBezTo>
                      <a:pt x="184" y="1963"/>
                      <a:pt x="866" y="1991"/>
                      <a:pt x="1301" y="1991"/>
                    </a:cubicBezTo>
                    <a:cubicBezTo>
                      <a:pt x="1502" y="1991"/>
                      <a:pt x="1651" y="1985"/>
                      <a:pt x="1651" y="1985"/>
                    </a:cubicBezTo>
                    <a:cubicBezTo>
                      <a:pt x="1651" y="1985"/>
                      <a:pt x="1472" y="255"/>
                      <a:pt x="1393" y="56"/>
                    </a:cubicBezTo>
                    <a:cubicBezTo>
                      <a:pt x="1381" y="16"/>
                      <a:pt x="1318" y="0"/>
                      <a:pt x="1225" y="0"/>
                    </a:cubicBezTo>
                    <a:close/>
                  </a:path>
                </a:pathLst>
              </a:custGeom>
              <a:solidFill>
                <a:srgbClr val="FCDD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698" name="Google Shape;698;p15"/>
              <p:cNvSpPr/>
              <p:nvPr/>
            </p:nvSpPr>
            <p:spPr>
              <a:xfrm>
                <a:off x="3288322" y="2900927"/>
                <a:ext cx="144449" cy="121089"/>
              </a:xfrm>
              <a:custGeom>
                <a:avLst/>
                <a:gdLst/>
                <a:ahLst/>
                <a:cxnLst/>
                <a:rect l="l" t="t" r="r" b="b"/>
                <a:pathLst>
                  <a:path w="3741" h="3136" extrusionOk="0">
                    <a:moveTo>
                      <a:pt x="2123" y="0"/>
                    </a:moveTo>
                    <a:cubicBezTo>
                      <a:pt x="1938" y="0"/>
                      <a:pt x="1701" y="24"/>
                      <a:pt x="1393" y="77"/>
                    </a:cubicBezTo>
                    <a:cubicBezTo>
                      <a:pt x="1393" y="77"/>
                      <a:pt x="1284" y="68"/>
                      <a:pt x="1139" y="68"/>
                    </a:cubicBezTo>
                    <a:cubicBezTo>
                      <a:pt x="898" y="68"/>
                      <a:pt x="557" y="92"/>
                      <a:pt x="458" y="216"/>
                    </a:cubicBezTo>
                    <a:cubicBezTo>
                      <a:pt x="279" y="415"/>
                      <a:pt x="299" y="1270"/>
                      <a:pt x="319" y="1608"/>
                    </a:cubicBezTo>
                    <a:cubicBezTo>
                      <a:pt x="359" y="1947"/>
                      <a:pt x="0" y="2344"/>
                      <a:pt x="319" y="2683"/>
                    </a:cubicBezTo>
                    <a:cubicBezTo>
                      <a:pt x="590" y="2954"/>
                      <a:pt x="1001" y="3135"/>
                      <a:pt x="1297" y="3135"/>
                    </a:cubicBezTo>
                    <a:cubicBezTo>
                      <a:pt x="1371" y="3135"/>
                      <a:pt x="1437" y="3124"/>
                      <a:pt x="1492" y="3100"/>
                    </a:cubicBezTo>
                    <a:cubicBezTo>
                      <a:pt x="1741" y="3001"/>
                      <a:pt x="1852" y="2749"/>
                      <a:pt x="2147" y="2749"/>
                    </a:cubicBezTo>
                    <a:cubicBezTo>
                      <a:pt x="2206" y="2749"/>
                      <a:pt x="2272" y="2759"/>
                      <a:pt x="2348" y="2782"/>
                    </a:cubicBezTo>
                    <a:cubicBezTo>
                      <a:pt x="2696" y="2877"/>
                      <a:pt x="2717" y="3035"/>
                      <a:pt x="2902" y="3035"/>
                    </a:cubicBezTo>
                    <a:cubicBezTo>
                      <a:pt x="2949" y="3035"/>
                      <a:pt x="3007" y="3025"/>
                      <a:pt x="3084" y="3001"/>
                    </a:cubicBezTo>
                    <a:cubicBezTo>
                      <a:pt x="3442" y="2882"/>
                      <a:pt x="3740" y="2444"/>
                      <a:pt x="3601" y="1887"/>
                    </a:cubicBezTo>
                    <a:cubicBezTo>
                      <a:pt x="3482" y="1310"/>
                      <a:pt x="2964" y="693"/>
                      <a:pt x="2845" y="395"/>
                    </a:cubicBezTo>
                    <a:cubicBezTo>
                      <a:pt x="2743" y="176"/>
                      <a:pt x="2630" y="0"/>
                      <a:pt x="2123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699" name="Google Shape;699;p15"/>
              <p:cNvSpPr/>
              <p:nvPr/>
            </p:nvSpPr>
            <p:spPr>
              <a:xfrm>
                <a:off x="2837460" y="1984494"/>
                <a:ext cx="579960" cy="885385"/>
              </a:xfrm>
              <a:custGeom>
                <a:avLst/>
                <a:gdLst/>
                <a:ahLst/>
                <a:cxnLst/>
                <a:rect l="l" t="t" r="r" b="b"/>
                <a:pathLst>
                  <a:path w="15020" h="22930" extrusionOk="0">
                    <a:moveTo>
                      <a:pt x="5829" y="0"/>
                    </a:moveTo>
                    <a:lnTo>
                      <a:pt x="2447" y="756"/>
                    </a:lnTo>
                    <a:cubicBezTo>
                      <a:pt x="2447" y="756"/>
                      <a:pt x="199" y="6167"/>
                      <a:pt x="100" y="10305"/>
                    </a:cubicBezTo>
                    <a:cubicBezTo>
                      <a:pt x="0" y="14422"/>
                      <a:pt x="1433" y="21345"/>
                      <a:pt x="1492" y="21723"/>
                    </a:cubicBezTo>
                    <a:cubicBezTo>
                      <a:pt x="1521" y="21977"/>
                      <a:pt x="2228" y="22390"/>
                      <a:pt x="3233" y="22390"/>
                    </a:cubicBezTo>
                    <a:cubicBezTo>
                      <a:pt x="3646" y="22390"/>
                      <a:pt x="4109" y="22320"/>
                      <a:pt x="4596" y="22141"/>
                    </a:cubicBezTo>
                    <a:cubicBezTo>
                      <a:pt x="4596" y="22141"/>
                      <a:pt x="5630" y="18540"/>
                      <a:pt x="5690" y="16471"/>
                    </a:cubicBezTo>
                    <a:cubicBezTo>
                      <a:pt x="5730" y="14402"/>
                      <a:pt x="5173" y="12194"/>
                      <a:pt x="5431" y="11299"/>
                    </a:cubicBezTo>
                    <a:cubicBezTo>
                      <a:pt x="5724" y="10402"/>
                      <a:pt x="6379" y="7058"/>
                      <a:pt x="6574" y="7058"/>
                    </a:cubicBezTo>
                    <a:cubicBezTo>
                      <a:pt x="6578" y="7058"/>
                      <a:pt x="6581" y="7059"/>
                      <a:pt x="6585" y="7062"/>
                    </a:cubicBezTo>
                    <a:cubicBezTo>
                      <a:pt x="6784" y="7221"/>
                      <a:pt x="7818" y="12791"/>
                      <a:pt x="8176" y="13826"/>
                    </a:cubicBezTo>
                    <a:cubicBezTo>
                      <a:pt x="8515" y="14880"/>
                      <a:pt x="10245" y="21783"/>
                      <a:pt x="11001" y="22439"/>
                    </a:cubicBezTo>
                    <a:cubicBezTo>
                      <a:pt x="11536" y="22864"/>
                      <a:pt x="11928" y="22930"/>
                      <a:pt x="12121" y="22930"/>
                    </a:cubicBezTo>
                    <a:cubicBezTo>
                      <a:pt x="12208" y="22930"/>
                      <a:pt x="12254" y="22917"/>
                      <a:pt x="12254" y="22917"/>
                    </a:cubicBezTo>
                    <a:lnTo>
                      <a:pt x="13746" y="22479"/>
                    </a:lnTo>
                    <a:cubicBezTo>
                      <a:pt x="13746" y="22479"/>
                      <a:pt x="13762" y="22483"/>
                      <a:pt x="13790" y="22483"/>
                    </a:cubicBezTo>
                    <a:cubicBezTo>
                      <a:pt x="13945" y="22483"/>
                      <a:pt x="14469" y="22369"/>
                      <a:pt x="14721" y="20887"/>
                    </a:cubicBezTo>
                    <a:cubicBezTo>
                      <a:pt x="15019" y="19177"/>
                      <a:pt x="14761" y="16471"/>
                      <a:pt x="14283" y="15079"/>
                    </a:cubicBezTo>
                    <a:cubicBezTo>
                      <a:pt x="13826" y="13686"/>
                      <a:pt x="12652" y="10384"/>
                      <a:pt x="12593" y="9409"/>
                    </a:cubicBezTo>
                    <a:cubicBezTo>
                      <a:pt x="12553" y="8435"/>
                      <a:pt x="11936" y="4138"/>
                      <a:pt x="11558" y="2546"/>
                    </a:cubicBezTo>
                    <a:cubicBezTo>
                      <a:pt x="11180" y="955"/>
                      <a:pt x="9907" y="60"/>
                      <a:pt x="9907" y="60"/>
                    </a:cubicBezTo>
                    <a:lnTo>
                      <a:pt x="5829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00" name="Google Shape;700;p15"/>
              <p:cNvSpPr/>
              <p:nvPr/>
            </p:nvSpPr>
            <p:spPr>
              <a:xfrm>
                <a:off x="2421155" y="1491200"/>
                <a:ext cx="851097" cy="554398"/>
              </a:xfrm>
              <a:custGeom>
                <a:avLst/>
                <a:gdLst/>
                <a:ahLst/>
                <a:cxnLst/>
                <a:rect l="l" t="t" r="r" b="b"/>
                <a:pathLst>
                  <a:path w="22042" h="14358" extrusionOk="0">
                    <a:moveTo>
                      <a:pt x="16861" y="0"/>
                    </a:moveTo>
                    <a:cubicBezTo>
                      <a:pt x="16799" y="0"/>
                      <a:pt x="16736" y="2"/>
                      <a:pt x="16671" y="5"/>
                    </a:cubicBezTo>
                    <a:lnTo>
                      <a:pt x="14781" y="323"/>
                    </a:lnTo>
                    <a:cubicBezTo>
                      <a:pt x="14781" y="323"/>
                      <a:pt x="13528" y="1139"/>
                      <a:pt x="12911" y="1378"/>
                    </a:cubicBezTo>
                    <a:cubicBezTo>
                      <a:pt x="12314" y="1596"/>
                      <a:pt x="7759" y="2492"/>
                      <a:pt x="4178" y="4799"/>
                    </a:cubicBezTo>
                    <a:cubicBezTo>
                      <a:pt x="597" y="7107"/>
                      <a:pt x="40" y="7286"/>
                      <a:pt x="40" y="7564"/>
                    </a:cubicBezTo>
                    <a:cubicBezTo>
                      <a:pt x="40" y="7803"/>
                      <a:pt x="1" y="9553"/>
                      <a:pt x="1" y="9553"/>
                    </a:cubicBezTo>
                    <a:cubicBezTo>
                      <a:pt x="1" y="9553"/>
                      <a:pt x="1638" y="9689"/>
                      <a:pt x="3229" y="9689"/>
                    </a:cubicBezTo>
                    <a:cubicBezTo>
                      <a:pt x="4073" y="9689"/>
                      <a:pt x="4905" y="9651"/>
                      <a:pt x="5471" y="9534"/>
                    </a:cubicBezTo>
                    <a:cubicBezTo>
                      <a:pt x="7122" y="9176"/>
                      <a:pt x="11598" y="7544"/>
                      <a:pt x="11598" y="7544"/>
                    </a:cubicBezTo>
                    <a:lnTo>
                      <a:pt x="11598" y="7544"/>
                    </a:lnTo>
                    <a:cubicBezTo>
                      <a:pt x="11598" y="7545"/>
                      <a:pt x="11339" y="11583"/>
                      <a:pt x="11817" y="12657"/>
                    </a:cubicBezTo>
                    <a:cubicBezTo>
                      <a:pt x="12246" y="13603"/>
                      <a:pt x="14230" y="14358"/>
                      <a:pt x="16158" y="14358"/>
                    </a:cubicBezTo>
                    <a:cubicBezTo>
                      <a:pt x="16377" y="14358"/>
                      <a:pt x="16595" y="14348"/>
                      <a:pt x="16810" y="14328"/>
                    </a:cubicBezTo>
                    <a:cubicBezTo>
                      <a:pt x="18938" y="14129"/>
                      <a:pt x="20749" y="13731"/>
                      <a:pt x="21385" y="12517"/>
                    </a:cubicBezTo>
                    <a:cubicBezTo>
                      <a:pt x="22042" y="11284"/>
                      <a:pt x="21843" y="10289"/>
                      <a:pt x="21823" y="9852"/>
                    </a:cubicBezTo>
                    <a:cubicBezTo>
                      <a:pt x="21783" y="9394"/>
                      <a:pt x="18660" y="482"/>
                      <a:pt x="18660" y="482"/>
                    </a:cubicBezTo>
                    <a:cubicBezTo>
                      <a:pt x="18660" y="482"/>
                      <a:pt x="17981" y="0"/>
                      <a:pt x="16861" y="0"/>
                    </a:cubicBez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01" name="Google Shape;701;p15"/>
              <p:cNvSpPr/>
              <p:nvPr/>
            </p:nvSpPr>
            <p:spPr>
              <a:xfrm>
                <a:off x="2858194" y="1635837"/>
                <a:ext cx="413270" cy="409022"/>
              </a:xfrm>
              <a:custGeom>
                <a:avLst/>
                <a:gdLst/>
                <a:ahLst/>
                <a:cxnLst/>
                <a:rect l="l" t="t" r="r" b="b"/>
                <a:pathLst>
                  <a:path w="10703" h="10593" extrusionOk="0">
                    <a:moveTo>
                      <a:pt x="2556" y="1"/>
                    </a:moveTo>
                    <a:cubicBezTo>
                      <a:pt x="2431" y="1"/>
                      <a:pt x="2317" y="42"/>
                      <a:pt x="2229" y="158"/>
                    </a:cubicBezTo>
                    <a:cubicBezTo>
                      <a:pt x="1990" y="476"/>
                      <a:pt x="1572" y="775"/>
                      <a:pt x="1572" y="775"/>
                    </a:cubicBezTo>
                    <a:lnTo>
                      <a:pt x="239" y="3759"/>
                    </a:lnTo>
                    <a:cubicBezTo>
                      <a:pt x="239" y="3759"/>
                      <a:pt x="1" y="7837"/>
                      <a:pt x="478" y="8891"/>
                    </a:cubicBezTo>
                    <a:cubicBezTo>
                      <a:pt x="924" y="9853"/>
                      <a:pt x="2887" y="10592"/>
                      <a:pt x="4807" y="10592"/>
                    </a:cubicBezTo>
                    <a:cubicBezTo>
                      <a:pt x="5030" y="10592"/>
                      <a:pt x="5252" y="10582"/>
                      <a:pt x="5471" y="10562"/>
                    </a:cubicBezTo>
                    <a:cubicBezTo>
                      <a:pt x="7580" y="10383"/>
                      <a:pt x="9410" y="9965"/>
                      <a:pt x="10046" y="8732"/>
                    </a:cubicBezTo>
                    <a:cubicBezTo>
                      <a:pt x="10703" y="7518"/>
                      <a:pt x="10484" y="6524"/>
                      <a:pt x="10464" y="6086"/>
                    </a:cubicBezTo>
                    <a:cubicBezTo>
                      <a:pt x="10464" y="6086"/>
                      <a:pt x="7872" y="608"/>
                      <a:pt x="7583" y="608"/>
                    </a:cubicBezTo>
                    <a:cubicBezTo>
                      <a:pt x="7572" y="608"/>
                      <a:pt x="7564" y="617"/>
                      <a:pt x="7560" y="635"/>
                    </a:cubicBezTo>
                    <a:cubicBezTo>
                      <a:pt x="7471" y="1061"/>
                      <a:pt x="6625" y="2181"/>
                      <a:pt x="5386" y="2181"/>
                    </a:cubicBezTo>
                    <a:cubicBezTo>
                      <a:pt x="5234" y="2181"/>
                      <a:pt x="5077" y="2164"/>
                      <a:pt x="4914" y="2127"/>
                    </a:cubicBezTo>
                    <a:cubicBezTo>
                      <a:pt x="3422" y="1809"/>
                      <a:pt x="3641" y="317"/>
                      <a:pt x="3283" y="218"/>
                    </a:cubicBezTo>
                    <a:cubicBezTo>
                      <a:pt x="3074" y="152"/>
                      <a:pt x="2796" y="1"/>
                      <a:pt x="2556" y="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02" name="Google Shape;702;p15"/>
              <p:cNvSpPr/>
              <p:nvPr/>
            </p:nvSpPr>
            <p:spPr>
              <a:xfrm>
                <a:off x="2976498" y="1427723"/>
                <a:ext cx="99118" cy="115258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2985" extrusionOk="0">
                    <a:moveTo>
                      <a:pt x="1505" y="1"/>
                    </a:moveTo>
                    <a:cubicBezTo>
                      <a:pt x="1300" y="1"/>
                      <a:pt x="0" y="873"/>
                      <a:pt x="0" y="873"/>
                    </a:cubicBezTo>
                    <a:cubicBezTo>
                      <a:pt x="0" y="873"/>
                      <a:pt x="418" y="2544"/>
                      <a:pt x="418" y="2922"/>
                    </a:cubicBezTo>
                    <a:cubicBezTo>
                      <a:pt x="418" y="2922"/>
                      <a:pt x="661" y="2985"/>
                      <a:pt x="1005" y="2985"/>
                    </a:cubicBezTo>
                    <a:cubicBezTo>
                      <a:pt x="1459" y="2985"/>
                      <a:pt x="2090" y="2875"/>
                      <a:pt x="2566" y="2365"/>
                    </a:cubicBezTo>
                    <a:cubicBezTo>
                      <a:pt x="2566" y="2365"/>
                      <a:pt x="1572" y="237"/>
                      <a:pt x="1532" y="18"/>
                    </a:cubicBezTo>
                    <a:cubicBezTo>
                      <a:pt x="1530" y="6"/>
                      <a:pt x="1521" y="1"/>
                      <a:pt x="1505" y="1"/>
                    </a:cubicBezTo>
                    <a:close/>
                  </a:path>
                </a:pathLst>
              </a:custGeom>
              <a:solidFill>
                <a:srgbClr val="FCDD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03" name="Google Shape;703;p15"/>
              <p:cNvSpPr/>
              <p:nvPr/>
            </p:nvSpPr>
            <p:spPr>
              <a:xfrm>
                <a:off x="2992599" y="1495988"/>
                <a:ext cx="379484" cy="455010"/>
              </a:xfrm>
              <a:custGeom>
                <a:avLst/>
                <a:gdLst/>
                <a:ahLst/>
                <a:cxnLst/>
                <a:rect l="l" t="t" r="r" b="b"/>
                <a:pathLst>
                  <a:path w="9828" h="11784" extrusionOk="0">
                    <a:moveTo>
                      <a:pt x="3343" y="0"/>
                    </a:moveTo>
                    <a:cubicBezTo>
                      <a:pt x="3343" y="0"/>
                      <a:pt x="3024" y="1791"/>
                      <a:pt x="3104" y="2308"/>
                    </a:cubicBezTo>
                    <a:cubicBezTo>
                      <a:pt x="3184" y="2825"/>
                      <a:pt x="3900" y="4297"/>
                      <a:pt x="3900" y="4297"/>
                    </a:cubicBezTo>
                    <a:cubicBezTo>
                      <a:pt x="3900" y="4297"/>
                      <a:pt x="4437" y="5292"/>
                      <a:pt x="3601" y="6087"/>
                    </a:cubicBezTo>
                    <a:cubicBezTo>
                      <a:pt x="2806" y="6883"/>
                      <a:pt x="975" y="7520"/>
                      <a:pt x="578" y="7918"/>
                    </a:cubicBezTo>
                    <a:cubicBezTo>
                      <a:pt x="160" y="8335"/>
                      <a:pt x="1" y="9569"/>
                      <a:pt x="319" y="10464"/>
                    </a:cubicBezTo>
                    <a:cubicBezTo>
                      <a:pt x="582" y="11160"/>
                      <a:pt x="1699" y="11784"/>
                      <a:pt x="3249" y="11784"/>
                    </a:cubicBezTo>
                    <a:cubicBezTo>
                      <a:pt x="3692" y="11784"/>
                      <a:pt x="4171" y="11733"/>
                      <a:pt x="4676" y="11618"/>
                    </a:cubicBezTo>
                    <a:cubicBezTo>
                      <a:pt x="6943" y="11100"/>
                      <a:pt x="9131" y="8634"/>
                      <a:pt x="9470" y="7639"/>
                    </a:cubicBezTo>
                    <a:cubicBezTo>
                      <a:pt x="9828" y="6644"/>
                      <a:pt x="9052" y="3800"/>
                      <a:pt x="7759" y="2527"/>
                    </a:cubicBezTo>
                    <a:cubicBezTo>
                      <a:pt x="6446" y="1293"/>
                      <a:pt x="7003" y="358"/>
                      <a:pt x="3343" y="0"/>
                    </a:cubicBez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04" name="Google Shape;704;p15"/>
              <p:cNvSpPr/>
              <p:nvPr/>
            </p:nvSpPr>
            <p:spPr>
              <a:xfrm>
                <a:off x="2872789" y="1234050"/>
                <a:ext cx="223566" cy="237467"/>
              </a:xfrm>
              <a:custGeom>
                <a:avLst/>
                <a:gdLst/>
                <a:ahLst/>
                <a:cxnLst/>
                <a:rect l="l" t="t" r="r" b="b"/>
                <a:pathLst>
                  <a:path w="5790" h="6150" extrusionOk="0">
                    <a:moveTo>
                      <a:pt x="1811" y="1"/>
                    </a:moveTo>
                    <a:lnTo>
                      <a:pt x="776" y="339"/>
                    </a:lnTo>
                    <a:lnTo>
                      <a:pt x="0" y="2985"/>
                    </a:lnTo>
                    <a:cubicBezTo>
                      <a:pt x="0" y="2985"/>
                      <a:pt x="319" y="3880"/>
                      <a:pt x="339" y="4338"/>
                    </a:cubicBezTo>
                    <a:cubicBezTo>
                      <a:pt x="378" y="4815"/>
                      <a:pt x="876" y="5471"/>
                      <a:pt x="1393" y="5710"/>
                    </a:cubicBezTo>
                    <a:cubicBezTo>
                      <a:pt x="1905" y="5957"/>
                      <a:pt x="2327" y="6149"/>
                      <a:pt x="2658" y="6149"/>
                    </a:cubicBezTo>
                    <a:cubicBezTo>
                      <a:pt x="2674" y="6149"/>
                      <a:pt x="2690" y="6149"/>
                      <a:pt x="2706" y="6148"/>
                    </a:cubicBezTo>
                    <a:cubicBezTo>
                      <a:pt x="3064" y="6108"/>
                      <a:pt x="3919" y="5829"/>
                      <a:pt x="4118" y="5670"/>
                    </a:cubicBezTo>
                    <a:cubicBezTo>
                      <a:pt x="4317" y="5471"/>
                      <a:pt x="5093" y="4517"/>
                      <a:pt x="4874" y="3303"/>
                    </a:cubicBezTo>
                    <a:cubicBezTo>
                      <a:pt x="4874" y="3303"/>
                      <a:pt x="5789" y="2905"/>
                      <a:pt x="5690" y="2308"/>
                    </a:cubicBezTo>
                    <a:cubicBezTo>
                      <a:pt x="5612" y="1844"/>
                      <a:pt x="5451" y="1729"/>
                      <a:pt x="5223" y="1729"/>
                    </a:cubicBezTo>
                    <a:cubicBezTo>
                      <a:pt x="5158" y="1729"/>
                      <a:pt x="5088" y="1738"/>
                      <a:pt x="5013" y="1751"/>
                    </a:cubicBezTo>
                    <a:cubicBezTo>
                      <a:pt x="4695" y="1831"/>
                      <a:pt x="4556" y="2189"/>
                      <a:pt x="4556" y="2189"/>
                    </a:cubicBezTo>
                    <a:lnTo>
                      <a:pt x="3502" y="538"/>
                    </a:lnTo>
                    <a:lnTo>
                      <a:pt x="1811" y="1"/>
                    </a:lnTo>
                    <a:close/>
                  </a:path>
                </a:pathLst>
              </a:custGeom>
              <a:solidFill>
                <a:srgbClr val="FCDD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05" name="Google Shape;705;p15"/>
              <p:cNvSpPr/>
              <p:nvPr/>
            </p:nvSpPr>
            <p:spPr>
              <a:xfrm>
                <a:off x="2819042" y="1190111"/>
                <a:ext cx="257352" cy="167733"/>
              </a:xfrm>
              <a:custGeom>
                <a:avLst/>
                <a:gdLst/>
                <a:ahLst/>
                <a:cxnLst/>
                <a:rect l="l" t="t" r="r" b="b"/>
                <a:pathLst>
                  <a:path w="6665" h="4344" extrusionOk="0">
                    <a:moveTo>
                      <a:pt x="2457" y="0"/>
                    </a:moveTo>
                    <a:cubicBezTo>
                      <a:pt x="2094" y="0"/>
                      <a:pt x="1440" y="123"/>
                      <a:pt x="1015" y="920"/>
                    </a:cubicBezTo>
                    <a:cubicBezTo>
                      <a:pt x="378" y="2054"/>
                      <a:pt x="0" y="2810"/>
                      <a:pt x="318" y="3347"/>
                    </a:cubicBezTo>
                    <a:cubicBezTo>
                      <a:pt x="603" y="3845"/>
                      <a:pt x="856" y="4343"/>
                      <a:pt x="1305" y="4343"/>
                    </a:cubicBezTo>
                    <a:cubicBezTo>
                      <a:pt x="1358" y="4343"/>
                      <a:pt x="1413" y="4336"/>
                      <a:pt x="1472" y="4322"/>
                    </a:cubicBezTo>
                    <a:cubicBezTo>
                      <a:pt x="2009" y="4163"/>
                      <a:pt x="2666" y="3168"/>
                      <a:pt x="2705" y="2213"/>
                    </a:cubicBezTo>
                    <a:cubicBezTo>
                      <a:pt x="2705" y="2213"/>
                      <a:pt x="4018" y="3407"/>
                      <a:pt x="4973" y="3446"/>
                    </a:cubicBezTo>
                    <a:cubicBezTo>
                      <a:pt x="5129" y="3459"/>
                      <a:pt x="5261" y="3465"/>
                      <a:pt x="5371" y="3465"/>
                    </a:cubicBezTo>
                    <a:cubicBezTo>
                      <a:pt x="5951" y="3465"/>
                      <a:pt x="5970" y="3311"/>
                      <a:pt x="6087" y="3228"/>
                    </a:cubicBezTo>
                    <a:cubicBezTo>
                      <a:pt x="6226" y="3128"/>
                      <a:pt x="6664" y="2253"/>
                      <a:pt x="6664" y="2253"/>
                    </a:cubicBezTo>
                    <a:cubicBezTo>
                      <a:pt x="6664" y="2253"/>
                      <a:pt x="5351" y="363"/>
                      <a:pt x="5232" y="363"/>
                    </a:cubicBezTo>
                    <a:cubicBezTo>
                      <a:pt x="5230" y="364"/>
                      <a:pt x="5227" y="364"/>
                      <a:pt x="5222" y="364"/>
                    </a:cubicBezTo>
                    <a:cubicBezTo>
                      <a:pt x="5042" y="364"/>
                      <a:pt x="2725" y="25"/>
                      <a:pt x="2725" y="25"/>
                    </a:cubicBezTo>
                    <a:cubicBezTo>
                      <a:pt x="2725" y="25"/>
                      <a:pt x="2620" y="0"/>
                      <a:pt x="2457" y="0"/>
                    </a:cubicBezTo>
                    <a:close/>
                  </a:path>
                </a:pathLst>
              </a:custGeom>
              <a:solidFill>
                <a:srgbClr val="7A4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06" name="Google Shape;706;p15"/>
              <p:cNvSpPr/>
              <p:nvPr/>
            </p:nvSpPr>
            <p:spPr>
              <a:xfrm>
                <a:off x="2935763" y="1345096"/>
                <a:ext cx="33825" cy="62321"/>
              </a:xfrm>
              <a:custGeom>
                <a:avLst/>
                <a:gdLst/>
                <a:ahLst/>
                <a:cxnLst/>
                <a:rect l="l" t="t" r="r" b="b"/>
                <a:pathLst>
                  <a:path w="876" h="1614" extrusionOk="0">
                    <a:moveTo>
                      <a:pt x="171" y="1"/>
                    </a:moveTo>
                    <a:cubicBezTo>
                      <a:pt x="110" y="1"/>
                      <a:pt x="45" y="33"/>
                      <a:pt x="1" y="149"/>
                    </a:cubicBezTo>
                    <a:lnTo>
                      <a:pt x="200" y="1501"/>
                    </a:lnTo>
                    <a:cubicBezTo>
                      <a:pt x="200" y="1501"/>
                      <a:pt x="304" y="1613"/>
                      <a:pt x="468" y="1613"/>
                    </a:cubicBezTo>
                    <a:cubicBezTo>
                      <a:pt x="581" y="1613"/>
                      <a:pt x="722" y="1560"/>
                      <a:pt x="876" y="1382"/>
                    </a:cubicBezTo>
                    <a:lnTo>
                      <a:pt x="339" y="49"/>
                    </a:lnTo>
                    <a:cubicBezTo>
                      <a:pt x="317" y="49"/>
                      <a:pt x="247" y="1"/>
                      <a:pt x="171" y="1"/>
                    </a:cubicBezTo>
                    <a:close/>
                  </a:path>
                </a:pathLst>
              </a:custGeom>
              <a:solidFill>
                <a:srgbClr val="F9BC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07" name="Google Shape;707;p15"/>
              <p:cNvSpPr/>
              <p:nvPr/>
            </p:nvSpPr>
            <p:spPr>
              <a:xfrm>
                <a:off x="1419582" y="4177330"/>
                <a:ext cx="1418739" cy="144747"/>
              </a:xfrm>
              <a:custGeom>
                <a:avLst/>
                <a:gdLst/>
                <a:ahLst/>
                <a:cxnLst/>
                <a:rect l="l" t="t" r="r" b="b"/>
                <a:pathLst>
                  <a:path w="36743" h="10206" extrusionOk="0">
                    <a:moveTo>
                      <a:pt x="1" y="1"/>
                    </a:moveTo>
                    <a:lnTo>
                      <a:pt x="1" y="10206"/>
                    </a:lnTo>
                    <a:lnTo>
                      <a:pt x="36742" y="10206"/>
                    </a:lnTo>
                    <a:lnTo>
                      <a:pt x="36742" y="1"/>
                    </a:lnTo>
                    <a:close/>
                  </a:path>
                </a:pathLst>
              </a:custGeom>
              <a:solidFill>
                <a:srgbClr val="FFBD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08" name="Google Shape;708;p15"/>
              <p:cNvSpPr/>
              <p:nvPr/>
            </p:nvSpPr>
            <p:spPr>
              <a:xfrm>
                <a:off x="1420354" y="4069798"/>
                <a:ext cx="1417967" cy="107574"/>
              </a:xfrm>
              <a:custGeom>
                <a:avLst/>
                <a:gdLst/>
                <a:ahLst/>
                <a:cxnLst/>
                <a:rect l="l" t="t" r="r" b="b"/>
                <a:pathLst>
                  <a:path w="36723" h="2786" extrusionOk="0">
                    <a:moveTo>
                      <a:pt x="3820" y="1"/>
                    </a:moveTo>
                    <a:lnTo>
                      <a:pt x="0" y="2786"/>
                    </a:lnTo>
                    <a:lnTo>
                      <a:pt x="36722" y="2786"/>
                    </a:lnTo>
                    <a:lnTo>
                      <a:pt x="32883" y="1"/>
                    </a:lnTo>
                    <a:close/>
                  </a:path>
                </a:pathLst>
              </a:custGeom>
              <a:solidFill>
                <a:srgbClr val="FFBD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09" name="Google Shape;709;p15"/>
              <p:cNvSpPr/>
              <p:nvPr/>
            </p:nvSpPr>
            <p:spPr>
              <a:xfrm>
                <a:off x="1419582" y="3392368"/>
                <a:ext cx="1418739" cy="393307"/>
              </a:xfrm>
              <a:custGeom>
                <a:avLst/>
                <a:gdLst/>
                <a:ahLst/>
                <a:cxnLst/>
                <a:rect l="l" t="t" r="r" b="b"/>
                <a:pathLst>
                  <a:path w="36743" h="10186" extrusionOk="0">
                    <a:moveTo>
                      <a:pt x="1" y="0"/>
                    </a:moveTo>
                    <a:lnTo>
                      <a:pt x="1" y="10186"/>
                    </a:lnTo>
                    <a:lnTo>
                      <a:pt x="36742" y="10186"/>
                    </a:lnTo>
                    <a:lnTo>
                      <a:pt x="3674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10" name="Google Shape;710;p15"/>
              <p:cNvSpPr/>
              <p:nvPr/>
            </p:nvSpPr>
            <p:spPr>
              <a:xfrm>
                <a:off x="1420354" y="3311710"/>
                <a:ext cx="1417967" cy="80700"/>
              </a:xfrm>
              <a:custGeom>
                <a:avLst/>
                <a:gdLst/>
                <a:ahLst/>
                <a:cxnLst/>
                <a:rect l="l" t="t" r="r" b="b"/>
                <a:pathLst>
                  <a:path w="36723" h="2090" extrusionOk="0">
                    <a:moveTo>
                      <a:pt x="3820" y="1"/>
                    </a:moveTo>
                    <a:lnTo>
                      <a:pt x="0" y="2089"/>
                    </a:lnTo>
                    <a:lnTo>
                      <a:pt x="36722" y="2089"/>
                    </a:lnTo>
                    <a:lnTo>
                      <a:pt x="32883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11" name="Google Shape;711;p15"/>
              <p:cNvSpPr/>
              <p:nvPr/>
            </p:nvSpPr>
            <p:spPr>
              <a:xfrm>
                <a:off x="1419582" y="2678064"/>
                <a:ext cx="1418739" cy="361027"/>
              </a:xfrm>
              <a:custGeom>
                <a:avLst/>
                <a:gdLst/>
                <a:ahLst/>
                <a:cxnLst/>
                <a:rect l="l" t="t" r="r" b="b"/>
                <a:pathLst>
                  <a:path w="36743" h="9350" extrusionOk="0">
                    <a:moveTo>
                      <a:pt x="1" y="0"/>
                    </a:moveTo>
                    <a:lnTo>
                      <a:pt x="1" y="9350"/>
                    </a:lnTo>
                    <a:lnTo>
                      <a:pt x="36742" y="9350"/>
                    </a:lnTo>
                    <a:lnTo>
                      <a:pt x="36742" y="0"/>
                    </a:ln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12" name="Google Shape;712;p15"/>
              <p:cNvSpPr/>
              <p:nvPr/>
            </p:nvSpPr>
            <p:spPr>
              <a:xfrm>
                <a:off x="1420354" y="2604317"/>
                <a:ext cx="1417967" cy="73788"/>
              </a:xfrm>
              <a:custGeom>
                <a:avLst/>
                <a:gdLst/>
                <a:ahLst/>
                <a:cxnLst/>
                <a:rect l="l" t="t" r="r" b="b"/>
                <a:pathLst>
                  <a:path w="36723" h="1911" extrusionOk="0">
                    <a:moveTo>
                      <a:pt x="3820" y="1"/>
                    </a:moveTo>
                    <a:lnTo>
                      <a:pt x="0" y="1910"/>
                    </a:lnTo>
                    <a:lnTo>
                      <a:pt x="36722" y="1910"/>
                    </a:lnTo>
                    <a:lnTo>
                      <a:pt x="3288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13" name="Google Shape;713;p15"/>
              <p:cNvSpPr/>
              <p:nvPr/>
            </p:nvSpPr>
            <p:spPr>
              <a:xfrm>
                <a:off x="1419582" y="1989861"/>
                <a:ext cx="1418739" cy="359521"/>
              </a:xfrm>
              <a:custGeom>
                <a:avLst/>
                <a:gdLst/>
                <a:ahLst/>
                <a:cxnLst/>
                <a:rect l="l" t="t" r="r" b="b"/>
                <a:pathLst>
                  <a:path w="36743" h="9311" extrusionOk="0">
                    <a:moveTo>
                      <a:pt x="1" y="0"/>
                    </a:moveTo>
                    <a:lnTo>
                      <a:pt x="1" y="9310"/>
                    </a:lnTo>
                    <a:lnTo>
                      <a:pt x="36742" y="9310"/>
                    </a:lnTo>
                    <a:lnTo>
                      <a:pt x="36742" y="0"/>
                    </a:lnTo>
                    <a:close/>
                  </a:path>
                </a:pathLst>
              </a:custGeom>
              <a:solidFill>
                <a:srgbClr val="F49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14" name="Google Shape;714;p15"/>
              <p:cNvSpPr/>
              <p:nvPr/>
            </p:nvSpPr>
            <p:spPr>
              <a:xfrm>
                <a:off x="1420354" y="1915342"/>
                <a:ext cx="1417967" cy="74561"/>
              </a:xfrm>
              <a:custGeom>
                <a:avLst/>
                <a:gdLst/>
                <a:ahLst/>
                <a:cxnLst/>
                <a:rect l="l" t="t" r="r" b="b"/>
                <a:pathLst>
                  <a:path w="36723" h="1931" extrusionOk="0">
                    <a:moveTo>
                      <a:pt x="3820" y="1"/>
                    </a:moveTo>
                    <a:lnTo>
                      <a:pt x="0" y="1930"/>
                    </a:lnTo>
                    <a:lnTo>
                      <a:pt x="36722" y="1930"/>
                    </a:lnTo>
                    <a:lnTo>
                      <a:pt x="32883" y="1"/>
                    </a:lnTo>
                    <a:close/>
                  </a:path>
                </a:pathLst>
              </a:custGeom>
              <a:solidFill>
                <a:srgbClr val="F49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15" name="Google Shape;715;p15"/>
              <p:cNvSpPr/>
              <p:nvPr/>
            </p:nvSpPr>
            <p:spPr>
              <a:xfrm>
                <a:off x="1404215" y="1292430"/>
                <a:ext cx="1418739" cy="365660"/>
              </a:xfrm>
              <a:custGeom>
                <a:avLst/>
                <a:gdLst/>
                <a:ahLst/>
                <a:cxnLst/>
                <a:rect l="l" t="t" r="r" b="b"/>
                <a:pathLst>
                  <a:path w="36743" h="9470" extrusionOk="0">
                    <a:moveTo>
                      <a:pt x="1" y="1"/>
                    </a:moveTo>
                    <a:lnTo>
                      <a:pt x="1" y="9470"/>
                    </a:lnTo>
                    <a:lnTo>
                      <a:pt x="36742" y="9470"/>
                    </a:lnTo>
                    <a:lnTo>
                      <a:pt x="36742" y="1"/>
                    </a:lnTo>
                    <a:close/>
                  </a:path>
                </a:pathLst>
              </a:custGeom>
              <a:solidFill>
                <a:srgbClr val="597C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16" name="Google Shape;716;p15"/>
              <p:cNvSpPr/>
              <p:nvPr/>
            </p:nvSpPr>
            <p:spPr>
              <a:xfrm>
                <a:off x="1404215" y="1218722"/>
                <a:ext cx="1419511" cy="73750"/>
              </a:xfrm>
              <a:custGeom>
                <a:avLst/>
                <a:gdLst/>
                <a:ahLst/>
                <a:cxnLst/>
                <a:rect l="l" t="t" r="r" b="b"/>
                <a:pathLst>
                  <a:path w="36763" h="1910" extrusionOk="0">
                    <a:moveTo>
                      <a:pt x="3860" y="0"/>
                    </a:moveTo>
                    <a:lnTo>
                      <a:pt x="1" y="1910"/>
                    </a:lnTo>
                    <a:lnTo>
                      <a:pt x="36762" y="1910"/>
                    </a:lnTo>
                    <a:lnTo>
                      <a:pt x="32903" y="0"/>
                    </a:lnTo>
                    <a:close/>
                  </a:path>
                </a:pathLst>
              </a:custGeom>
              <a:solidFill>
                <a:srgbClr val="597C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17" name="Google Shape;717;p15"/>
              <p:cNvSpPr/>
              <p:nvPr/>
            </p:nvSpPr>
            <p:spPr>
              <a:xfrm>
                <a:off x="1390392" y="3784077"/>
                <a:ext cx="526211" cy="393307"/>
              </a:xfrm>
              <a:custGeom>
                <a:avLst/>
                <a:gdLst/>
                <a:ahLst/>
                <a:cxnLst/>
                <a:rect l="l" t="t" r="r" b="b"/>
                <a:pathLst>
                  <a:path w="13628" h="10186" extrusionOk="0">
                    <a:moveTo>
                      <a:pt x="1" y="1"/>
                    </a:moveTo>
                    <a:lnTo>
                      <a:pt x="1" y="10186"/>
                    </a:lnTo>
                    <a:lnTo>
                      <a:pt x="13627" y="10186"/>
                    </a:lnTo>
                    <a:lnTo>
                      <a:pt x="13627" y="1"/>
                    </a:ln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18" name="Google Shape;718;p15"/>
              <p:cNvSpPr/>
              <p:nvPr/>
            </p:nvSpPr>
            <p:spPr>
              <a:xfrm>
                <a:off x="1916546" y="3784077"/>
                <a:ext cx="110625" cy="393307"/>
              </a:xfrm>
              <a:custGeom>
                <a:avLst/>
                <a:gdLst/>
                <a:ahLst/>
                <a:cxnLst/>
                <a:rect l="l" t="t" r="r" b="b"/>
                <a:pathLst>
                  <a:path w="2865" h="10186" extrusionOk="0">
                    <a:moveTo>
                      <a:pt x="0" y="1"/>
                    </a:moveTo>
                    <a:lnTo>
                      <a:pt x="0" y="10186"/>
                    </a:lnTo>
                    <a:lnTo>
                      <a:pt x="2865" y="7401"/>
                    </a:lnTo>
                    <a:lnTo>
                      <a:pt x="2865" y="1"/>
                    </a:ln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19" name="Google Shape;719;p15"/>
              <p:cNvSpPr/>
              <p:nvPr/>
            </p:nvSpPr>
            <p:spPr>
              <a:xfrm>
                <a:off x="2341268" y="3784849"/>
                <a:ext cx="526211" cy="393307"/>
              </a:xfrm>
              <a:custGeom>
                <a:avLst/>
                <a:gdLst/>
                <a:ahLst/>
                <a:cxnLst/>
                <a:rect l="l" t="t" r="r" b="b"/>
                <a:pathLst>
                  <a:path w="13628" h="10186" extrusionOk="0">
                    <a:moveTo>
                      <a:pt x="1" y="1"/>
                    </a:moveTo>
                    <a:lnTo>
                      <a:pt x="1" y="10186"/>
                    </a:lnTo>
                    <a:lnTo>
                      <a:pt x="13627" y="10186"/>
                    </a:lnTo>
                    <a:lnTo>
                      <a:pt x="13627" y="1"/>
                    </a:lnTo>
                    <a:close/>
                  </a:path>
                </a:pathLst>
              </a:custGeom>
              <a:solidFill>
                <a:srgbClr val="597C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20" name="Google Shape;720;p15"/>
              <p:cNvSpPr/>
              <p:nvPr/>
            </p:nvSpPr>
            <p:spPr>
              <a:xfrm>
                <a:off x="2231458" y="3784077"/>
                <a:ext cx="111397" cy="393307"/>
              </a:xfrm>
              <a:custGeom>
                <a:avLst/>
                <a:gdLst/>
                <a:ahLst/>
                <a:cxnLst/>
                <a:rect l="l" t="t" r="r" b="b"/>
                <a:pathLst>
                  <a:path w="2885" h="10186" extrusionOk="0">
                    <a:moveTo>
                      <a:pt x="0" y="1"/>
                    </a:moveTo>
                    <a:lnTo>
                      <a:pt x="0" y="7401"/>
                    </a:lnTo>
                    <a:lnTo>
                      <a:pt x="2885" y="10186"/>
                    </a:lnTo>
                    <a:lnTo>
                      <a:pt x="2885" y="1"/>
                    </a:lnTo>
                    <a:close/>
                  </a:path>
                </a:pathLst>
              </a:custGeom>
              <a:solidFill>
                <a:srgbClr val="597C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21" name="Google Shape;721;p15"/>
              <p:cNvSpPr/>
              <p:nvPr/>
            </p:nvSpPr>
            <p:spPr>
              <a:xfrm>
                <a:off x="1056290" y="3038266"/>
                <a:ext cx="444777" cy="354154"/>
              </a:xfrm>
              <a:custGeom>
                <a:avLst/>
                <a:gdLst/>
                <a:ahLst/>
                <a:cxnLst/>
                <a:rect l="l" t="t" r="r" b="b"/>
                <a:pathLst>
                  <a:path w="11519" h="9172" extrusionOk="0">
                    <a:moveTo>
                      <a:pt x="0" y="1"/>
                    </a:moveTo>
                    <a:lnTo>
                      <a:pt x="0" y="9171"/>
                    </a:lnTo>
                    <a:lnTo>
                      <a:pt x="11518" y="9171"/>
                    </a:lnTo>
                    <a:lnTo>
                      <a:pt x="11518" y="1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22" name="Google Shape;722;p15"/>
              <p:cNvSpPr/>
              <p:nvPr/>
            </p:nvSpPr>
            <p:spPr>
              <a:xfrm>
                <a:off x="1500241" y="3038266"/>
                <a:ext cx="112169" cy="354154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9172" extrusionOk="0">
                    <a:moveTo>
                      <a:pt x="0" y="1"/>
                    </a:moveTo>
                    <a:lnTo>
                      <a:pt x="0" y="9171"/>
                    </a:lnTo>
                    <a:lnTo>
                      <a:pt x="2905" y="7083"/>
                    </a:lnTo>
                    <a:lnTo>
                      <a:pt x="2905" y="1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23" name="Google Shape;723;p15"/>
              <p:cNvSpPr/>
              <p:nvPr/>
            </p:nvSpPr>
            <p:spPr>
              <a:xfrm>
                <a:off x="2341268" y="3038266"/>
                <a:ext cx="526211" cy="354154"/>
              </a:xfrm>
              <a:custGeom>
                <a:avLst/>
                <a:gdLst/>
                <a:ahLst/>
                <a:cxnLst/>
                <a:rect l="l" t="t" r="r" b="b"/>
                <a:pathLst>
                  <a:path w="13628" h="9172" extrusionOk="0">
                    <a:moveTo>
                      <a:pt x="1" y="1"/>
                    </a:moveTo>
                    <a:lnTo>
                      <a:pt x="1" y="9171"/>
                    </a:lnTo>
                    <a:lnTo>
                      <a:pt x="13627" y="9171"/>
                    </a:lnTo>
                    <a:lnTo>
                      <a:pt x="13627" y="1"/>
                    </a:lnTo>
                    <a:close/>
                  </a:path>
                </a:pathLst>
              </a:custGeom>
              <a:solidFill>
                <a:srgbClr val="597C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24" name="Google Shape;724;p15"/>
              <p:cNvSpPr/>
              <p:nvPr/>
            </p:nvSpPr>
            <p:spPr>
              <a:xfrm>
                <a:off x="2231458" y="3038266"/>
                <a:ext cx="111397" cy="354154"/>
              </a:xfrm>
              <a:custGeom>
                <a:avLst/>
                <a:gdLst/>
                <a:ahLst/>
                <a:cxnLst/>
                <a:rect l="l" t="t" r="r" b="b"/>
                <a:pathLst>
                  <a:path w="2885" h="9172" extrusionOk="0">
                    <a:moveTo>
                      <a:pt x="0" y="1"/>
                    </a:moveTo>
                    <a:lnTo>
                      <a:pt x="0" y="7083"/>
                    </a:lnTo>
                    <a:lnTo>
                      <a:pt x="2885" y="9171"/>
                    </a:lnTo>
                    <a:lnTo>
                      <a:pt x="2885" y="1"/>
                    </a:lnTo>
                    <a:close/>
                  </a:path>
                </a:pathLst>
              </a:custGeom>
              <a:solidFill>
                <a:srgbClr val="597C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25" name="Google Shape;725;p15"/>
              <p:cNvSpPr/>
              <p:nvPr/>
            </p:nvSpPr>
            <p:spPr>
              <a:xfrm>
                <a:off x="1390392" y="2347785"/>
                <a:ext cx="526211" cy="332608"/>
              </a:xfrm>
              <a:custGeom>
                <a:avLst/>
                <a:gdLst/>
                <a:ahLst/>
                <a:cxnLst/>
                <a:rect l="l" t="t" r="r" b="b"/>
                <a:pathLst>
                  <a:path w="13628" h="8614" extrusionOk="0">
                    <a:moveTo>
                      <a:pt x="1" y="0"/>
                    </a:moveTo>
                    <a:lnTo>
                      <a:pt x="1" y="8614"/>
                    </a:lnTo>
                    <a:lnTo>
                      <a:pt x="13627" y="8614"/>
                    </a:lnTo>
                    <a:lnTo>
                      <a:pt x="13627" y="0"/>
                    </a:lnTo>
                    <a:close/>
                  </a:path>
                </a:pathLst>
              </a:custGeom>
              <a:solidFill>
                <a:srgbClr val="597C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26" name="Google Shape;726;p15"/>
              <p:cNvSpPr/>
              <p:nvPr/>
            </p:nvSpPr>
            <p:spPr>
              <a:xfrm>
                <a:off x="1916546" y="2347785"/>
                <a:ext cx="110625" cy="333380"/>
              </a:xfrm>
              <a:custGeom>
                <a:avLst/>
                <a:gdLst/>
                <a:ahLst/>
                <a:cxnLst/>
                <a:rect l="l" t="t" r="r" b="b"/>
                <a:pathLst>
                  <a:path w="2865" h="8634" extrusionOk="0">
                    <a:moveTo>
                      <a:pt x="0" y="0"/>
                    </a:moveTo>
                    <a:lnTo>
                      <a:pt x="0" y="8634"/>
                    </a:lnTo>
                    <a:lnTo>
                      <a:pt x="2865" y="6565"/>
                    </a:lnTo>
                    <a:lnTo>
                      <a:pt x="2865" y="0"/>
                    </a:lnTo>
                    <a:close/>
                  </a:path>
                </a:pathLst>
              </a:custGeom>
              <a:solidFill>
                <a:srgbClr val="597C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27" name="Google Shape;727;p15"/>
              <p:cNvSpPr/>
              <p:nvPr/>
            </p:nvSpPr>
            <p:spPr>
              <a:xfrm>
                <a:off x="2341268" y="2347013"/>
                <a:ext cx="526211" cy="333380"/>
              </a:xfrm>
              <a:custGeom>
                <a:avLst/>
                <a:gdLst/>
                <a:ahLst/>
                <a:cxnLst/>
                <a:rect l="l" t="t" r="r" b="b"/>
                <a:pathLst>
                  <a:path w="13628" h="8634" extrusionOk="0">
                    <a:moveTo>
                      <a:pt x="1" y="0"/>
                    </a:moveTo>
                    <a:lnTo>
                      <a:pt x="1" y="8634"/>
                    </a:lnTo>
                    <a:lnTo>
                      <a:pt x="13627" y="8634"/>
                    </a:lnTo>
                    <a:lnTo>
                      <a:pt x="13627" y="0"/>
                    </a:lnTo>
                    <a:close/>
                  </a:path>
                </a:pathLst>
              </a:custGeom>
              <a:solidFill>
                <a:srgbClr val="F15A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28" name="Google Shape;728;p15"/>
              <p:cNvSpPr/>
              <p:nvPr/>
            </p:nvSpPr>
            <p:spPr>
              <a:xfrm>
                <a:off x="2231458" y="2347785"/>
                <a:ext cx="111397" cy="333380"/>
              </a:xfrm>
              <a:custGeom>
                <a:avLst/>
                <a:gdLst/>
                <a:ahLst/>
                <a:cxnLst/>
                <a:rect l="l" t="t" r="r" b="b"/>
                <a:pathLst>
                  <a:path w="2885" h="8634" extrusionOk="0">
                    <a:moveTo>
                      <a:pt x="0" y="0"/>
                    </a:moveTo>
                    <a:lnTo>
                      <a:pt x="0" y="6565"/>
                    </a:lnTo>
                    <a:lnTo>
                      <a:pt x="2885" y="8634"/>
                    </a:lnTo>
                    <a:lnTo>
                      <a:pt x="2885" y="0"/>
                    </a:lnTo>
                    <a:close/>
                  </a:path>
                </a:pathLst>
              </a:custGeom>
              <a:solidFill>
                <a:srgbClr val="F15A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29" name="Google Shape;729;p15"/>
              <p:cNvSpPr/>
              <p:nvPr/>
            </p:nvSpPr>
            <p:spPr>
              <a:xfrm>
                <a:off x="1390392" y="1657266"/>
                <a:ext cx="526211" cy="333419"/>
              </a:xfrm>
              <a:custGeom>
                <a:avLst/>
                <a:gdLst/>
                <a:ahLst/>
                <a:cxnLst/>
                <a:rect l="l" t="t" r="r" b="b"/>
                <a:pathLst>
                  <a:path w="13628" h="8635" extrusionOk="0">
                    <a:moveTo>
                      <a:pt x="1" y="1"/>
                    </a:moveTo>
                    <a:lnTo>
                      <a:pt x="1" y="8634"/>
                    </a:lnTo>
                    <a:lnTo>
                      <a:pt x="13627" y="8634"/>
                    </a:lnTo>
                    <a:lnTo>
                      <a:pt x="13627" y="1"/>
                    </a:lnTo>
                    <a:close/>
                  </a:path>
                </a:pathLst>
              </a:custGeom>
              <a:solidFill>
                <a:srgbClr val="F15A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30" name="Google Shape;730;p15"/>
              <p:cNvSpPr/>
              <p:nvPr/>
            </p:nvSpPr>
            <p:spPr>
              <a:xfrm>
                <a:off x="1916546" y="1657266"/>
                <a:ext cx="110625" cy="332647"/>
              </a:xfrm>
              <a:custGeom>
                <a:avLst/>
                <a:gdLst/>
                <a:ahLst/>
                <a:cxnLst/>
                <a:rect l="l" t="t" r="r" b="b"/>
                <a:pathLst>
                  <a:path w="2865" h="8615" extrusionOk="0">
                    <a:moveTo>
                      <a:pt x="0" y="1"/>
                    </a:moveTo>
                    <a:lnTo>
                      <a:pt x="0" y="8614"/>
                    </a:lnTo>
                    <a:lnTo>
                      <a:pt x="2865" y="6565"/>
                    </a:lnTo>
                    <a:lnTo>
                      <a:pt x="2865" y="1"/>
                    </a:lnTo>
                    <a:close/>
                  </a:path>
                </a:pathLst>
              </a:custGeom>
              <a:solidFill>
                <a:srgbClr val="F15A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31" name="Google Shape;731;p15"/>
              <p:cNvSpPr/>
              <p:nvPr/>
            </p:nvSpPr>
            <p:spPr>
              <a:xfrm>
                <a:off x="2444978" y="1656494"/>
                <a:ext cx="526173" cy="332647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8615" extrusionOk="0">
                    <a:moveTo>
                      <a:pt x="0" y="1"/>
                    </a:moveTo>
                    <a:lnTo>
                      <a:pt x="0" y="8614"/>
                    </a:lnTo>
                    <a:lnTo>
                      <a:pt x="13627" y="8614"/>
                    </a:lnTo>
                    <a:lnTo>
                      <a:pt x="13627" y="1"/>
                    </a:lnTo>
                    <a:close/>
                  </a:path>
                </a:pathLst>
              </a:custGeom>
              <a:solidFill>
                <a:srgbClr val="FFBD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32" name="Google Shape;732;p15"/>
              <p:cNvSpPr/>
              <p:nvPr/>
            </p:nvSpPr>
            <p:spPr>
              <a:xfrm>
                <a:off x="2335129" y="1657266"/>
                <a:ext cx="111436" cy="332647"/>
              </a:xfrm>
              <a:custGeom>
                <a:avLst/>
                <a:gdLst/>
                <a:ahLst/>
                <a:cxnLst/>
                <a:rect l="l" t="t" r="r" b="b"/>
                <a:pathLst>
                  <a:path w="2886" h="8615" extrusionOk="0">
                    <a:moveTo>
                      <a:pt x="1" y="1"/>
                    </a:moveTo>
                    <a:lnTo>
                      <a:pt x="1" y="6565"/>
                    </a:lnTo>
                    <a:lnTo>
                      <a:pt x="2885" y="8614"/>
                    </a:lnTo>
                    <a:lnTo>
                      <a:pt x="2885" y="1"/>
                    </a:lnTo>
                    <a:close/>
                  </a:path>
                </a:pathLst>
              </a:custGeom>
              <a:solidFill>
                <a:srgbClr val="FFBD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33" name="Google Shape;733;p15"/>
              <p:cNvSpPr/>
              <p:nvPr/>
            </p:nvSpPr>
            <p:spPr>
              <a:xfrm>
                <a:off x="2295977" y="1736650"/>
                <a:ext cx="116764" cy="126688"/>
              </a:xfrm>
              <a:custGeom>
                <a:avLst/>
                <a:gdLst/>
                <a:ahLst/>
                <a:cxnLst/>
                <a:rect l="l" t="t" r="r" b="b"/>
                <a:pathLst>
                  <a:path w="3024" h="3281" extrusionOk="0">
                    <a:moveTo>
                      <a:pt x="2020" y="0"/>
                    </a:moveTo>
                    <a:cubicBezTo>
                      <a:pt x="1993" y="0"/>
                      <a:pt x="1963" y="5"/>
                      <a:pt x="1930" y="14"/>
                    </a:cubicBezTo>
                    <a:cubicBezTo>
                      <a:pt x="1751" y="34"/>
                      <a:pt x="1233" y="93"/>
                      <a:pt x="1094" y="93"/>
                    </a:cubicBezTo>
                    <a:cubicBezTo>
                      <a:pt x="1094" y="93"/>
                      <a:pt x="60" y="312"/>
                      <a:pt x="20" y="1406"/>
                    </a:cubicBezTo>
                    <a:cubicBezTo>
                      <a:pt x="0" y="2500"/>
                      <a:pt x="199" y="2719"/>
                      <a:pt x="597" y="2958"/>
                    </a:cubicBezTo>
                    <a:cubicBezTo>
                      <a:pt x="897" y="3163"/>
                      <a:pt x="1698" y="3281"/>
                      <a:pt x="2095" y="3281"/>
                    </a:cubicBezTo>
                    <a:cubicBezTo>
                      <a:pt x="2199" y="3281"/>
                      <a:pt x="2275" y="3273"/>
                      <a:pt x="2308" y="3256"/>
                    </a:cubicBezTo>
                    <a:cubicBezTo>
                      <a:pt x="2447" y="3196"/>
                      <a:pt x="3024" y="2082"/>
                      <a:pt x="2745" y="1545"/>
                    </a:cubicBezTo>
                    <a:cubicBezTo>
                      <a:pt x="2467" y="1028"/>
                      <a:pt x="1691" y="849"/>
                      <a:pt x="1691" y="849"/>
                    </a:cubicBezTo>
                    <a:cubicBezTo>
                      <a:pt x="1691" y="849"/>
                      <a:pt x="2308" y="750"/>
                      <a:pt x="2248" y="411"/>
                    </a:cubicBezTo>
                    <a:cubicBezTo>
                      <a:pt x="2231" y="141"/>
                      <a:pt x="2171" y="0"/>
                      <a:pt x="2020" y="0"/>
                    </a:cubicBezTo>
                    <a:close/>
                  </a:path>
                </a:pathLst>
              </a:custGeom>
              <a:solidFill>
                <a:srgbClr val="FCDD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34" name="Google Shape;734;p15"/>
              <p:cNvSpPr/>
              <p:nvPr/>
            </p:nvSpPr>
            <p:spPr>
              <a:xfrm>
                <a:off x="2803675" y="1816691"/>
                <a:ext cx="223489" cy="108694"/>
              </a:xfrm>
              <a:custGeom>
                <a:avLst/>
                <a:gdLst/>
                <a:ahLst/>
                <a:cxnLst/>
                <a:rect l="l" t="t" r="r" b="b"/>
                <a:pathLst>
                  <a:path w="5788" h="2815" extrusionOk="0">
                    <a:moveTo>
                      <a:pt x="2394" y="1"/>
                    </a:moveTo>
                    <a:cubicBezTo>
                      <a:pt x="2273" y="1"/>
                      <a:pt x="2198" y="34"/>
                      <a:pt x="2288" y="169"/>
                    </a:cubicBezTo>
                    <a:cubicBezTo>
                      <a:pt x="2427" y="427"/>
                      <a:pt x="3103" y="1004"/>
                      <a:pt x="3103" y="1004"/>
                    </a:cubicBezTo>
                    <a:cubicBezTo>
                      <a:pt x="3103" y="1004"/>
                      <a:pt x="2109" y="964"/>
                      <a:pt x="1691" y="885"/>
                    </a:cubicBezTo>
                    <a:cubicBezTo>
                      <a:pt x="1378" y="842"/>
                      <a:pt x="1014" y="708"/>
                      <a:pt x="766" y="708"/>
                    </a:cubicBezTo>
                    <a:cubicBezTo>
                      <a:pt x="668" y="708"/>
                      <a:pt x="588" y="729"/>
                      <a:pt x="537" y="785"/>
                    </a:cubicBezTo>
                    <a:cubicBezTo>
                      <a:pt x="338" y="984"/>
                      <a:pt x="0" y="1482"/>
                      <a:pt x="318" y="1820"/>
                    </a:cubicBezTo>
                    <a:cubicBezTo>
                      <a:pt x="637" y="2138"/>
                      <a:pt x="2188" y="2775"/>
                      <a:pt x="2944" y="2814"/>
                    </a:cubicBezTo>
                    <a:cubicBezTo>
                      <a:pt x="2957" y="2815"/>
                      <a:pt x="2970" y="2815"/>
                      <a:pt x="2983" y="2815"/>
                    </a:cubicBezTo>
                    <a:cubicBezTo>
                      <a:pt x="3779" y="2815"/>
                      <a:pt x="5533" y="2232"/>
                      <a:pt x="5670" y="1919"/>
                    </a:cubicBezTo>
                    <a:cubicBezTo>
                      <a:pt x="5787" y="1625"/>
                      <a:pt x="5692" y="924"/>
                      <a:pt x="5422" y="924"/>
                    </a:cubicBezTo>
                    <a:cubicBezTo>
                      <a:pt x="5419" y="924"/>
                      <a:pt x="5415" y="924"/>
                      <a:pt x="5411" y="925"/>
                    </a:cubicBezTo>
                    <a:lnTo>
                      <a:pt x="4198" y="925"/>
                    </a:lnTo>
                    <a:cubicBezTo>
                      <a:pt x="3839" y="925"/>
                      <a:pt x="2924" y="49"/>
                      <a:pt x="2706" y="29"/>
                    </a:cubicBezTo>
                    <a:cubicBezTo>
                      <a:pt x="2610" y="21"/>
                      <a:pt x="2488" y="1"/>
                      <a:pt x="2394" y="1"/>
                    </a:cubicBezTo>
                    <a:close/>
                  </a:path>
                </a:pathLst>
              </a:custGeom>
              <a:solidFill>
                <a:srgbClr val="FCDD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35" name="Google Shape;735;p15"/>
              <p:cNvSpPr/>
              <p:nvPr/>
            </p:nvSpPr>
            <p:spPr>
              <a:xfrm>
                <a:off x="1629279" y="699133"/>
                <a:ext cx="394851" cy="306081"/>
              </a:xfrm>
              <a:custGeom>
                <a:avLst/>
                <a:gdLst/>
                <a:ahLst/>
                <a:cxnLst/>
                <a:rect l="l" t="t" r="r" b="b"/>
                <a:pathLst>
                  <a:path w="10226" h="7927" extrusionOk="0">
                    <a:moveTo>
                      <a:pt x="5816" y="1"/>
                    </a:moveTo>
                    <a:cubicBezTo>
                      <a:pt x="5696" y="1"/>
                      <a:pt x="5580" y="3"/>
                      <a:pt x="5471" y="10"/>
                    </a:cubicBezTo>
                    <a:cubicBezTo>
                      <a:pt x="4436" y="49"/>
                      <a:pt x="1810" y="407"/>
                      <a:pt x="1810" y="407"/>
                    </a:cubicBezTo>
                    <a:cubicBezTo>
                      <a:pt x="1810" y="407"/>
                      <a:pt x="2188" y="407"/>
                      <a:pt x="1094" y="2039"/>
                    </a:cubicBezTo>
                    <a:cubicBezTo>
                      <a:pt x="0" y="3690"/>
                      <a:pt x="1393" y="7927"/>
                      <a:pt x="1393" y="7927"/>
                    </a:cubicBezTo>
                    <a:lnTo>
                      <a:pt x="10225" y="7827"/>
                    </a:lnTo>
                    <a:lnTo>
                      <a:pt x="8952" y="3033"/>
                    </a:lnTo>
                    <a:lnTo>
                      <a:pt x="8216" y="208"/>
                    </a:lnTo>
                    <a:cubicBezTo>
                      <a:pt x="8216" y="208"/>
                      <a:pt x="6857" y="1"/>
                      <a:pt x="5816" y="1"/>
                    </a:cubicBezTo>
                    <a:close/>
                  </a:path>
                </a:pathLst>
              </a:custGeom>
              <a:solidFill>
                <a:srgbClr val="F15A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36" name="Google Shape;736;p15"/>
              <p:cNvSpPr/>
              <p:nvPr/>
            </p:nvSpPr>
            <p:spPr>
              <a:xfrm>
                <a:off x="1629279" y="777823"/>
                <a:ext cx="394851" cy="227389"/>
              </a:xfrm>
              <a:custGeom>
                <a:avLst/>
                <a:gdLst/>
                <a:ahLst/>
                <a:cxnLst/>
                <a:rect l="l" t="t" r="r" b="b"/>
                <a:pathLst>
                  <a:path w="10226" h="5889" extrusionOk="0">
                    <a:moveTo>
                      <a:pt x="1094" y="1"/>
                    </a:moveTo>
                    <a:lnTo>
                      <a:pt x="1094" y="1"/>
                    </a:lnTo>
                    <a:cubicBezTo>
                      <a:pt x="0" y="1612"/>
                      <a:pt x="1393" y="5889"/>
                      <a:pt x="1393" y="5889"/>
                    </a:cubicBezTo>
                    <a:lnTo>
                      <a:pt x="10225" y="5789"/>
                    </a:lnTo>
                    <a:lnTo>
                      <a:pt x="8952" y="995"/>
                    </a:lnTo>
                    <a:cubicBezTo>
                      <a:pt x="8952" y="995"/>
                      <a:pt x="8455" y="3064"/>
                      <a:pt x="6883" y="3462"/>
                    </a:cubicBezTo>
                    <a:cubicBezTo>
                      <a:pt x="6135" y="3637"/>
                      <a:pt x="5282" y="3741"/>
                      <a:pt x="4471" y="3741"/>
                    </a:cubicBezTo>
                    <a:cubicBezTo>
                      <a:pt x="3622" y="3741"/>
                      <a:pt x="2818" y="3627"/>
                      <a:pt x="2228" y="3362"/>
                    </a:cubicBezTo>
                    <a:cubicBezTo>
                      <a:pt x="1094" y="2825"/>
                      <a:pt x="1094" y="1"/>
                      <a:pt x="1094" y="1"/>
                    </a:cubicBezTo>
                    <a:close/>
                  </a:path>
                </a:pathLst>
              </a:custGeom>
              <a:solidFill>
                <a:srgbClr val="F15A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37" name="Google Shape;737;p15"/>
              <p:cNvSpPr/>
              <p:nvPr/>
            </p:nvSpPr>
            <p:spPr>
              <a:xfrm>
                <a:off x="1752912" y="670291"/>
                <a:ext cx="116803" cy="71858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61" extrusionOk="0">
                    <a:moveTo>
                      <a:pt x="2826" y="1"/>
                    </a:moveTo>
                    <a:lnTo>
                      <a:pt x="1" y="498"/>
                    </a:lnTo>
                    <a:lnTo>
                      <a:pt x="41" y="1413"/>
                    </a:lnTo>
                    <a:cubicBezTo>
                      <a:pt x="41" y="1413"/>
                      <a:pt x="423" y="1860"/>
                      <a:pt x="1235" y="1860"/>
                    </a:cubicBezTo>
                    <a:cubicBezTo>
                      <a:pt x="1692" y="1860"/>
                      <a:pt x="2286" y="1718"/>
                      <a:pt x="3025" y="1274"/>
                    </a:cubicBezTo>
                    <a:lnTo>
                      <a:pt x="2826" y="1"/>
                    </a:lnTo>
                    <a:close/>
                  </a:path>
                </a:pathLst>
              </a:custGeom>
              <a:solidFill>
                <a:srgbClr val="B775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38" name="Google Shape;738;p15"/>
              <p:cNvSpPr/>
              <p:nvPr/>
            </p:nvSpPr>
            <p:spPr>
              <a:xfrm>
                <a:off x="1723761" y="489784"/>
                <a:ext cx="169007" cy="173640"/>
              </a:xfrm>
              <a:custGeom>
                <a:avLst/>
                <a:gdLst/>
                <a:ahLst/>
                <a:cxnLst/>
                <a:rect l="l" t="t" r="r" b="b"/>
                <a:pathLst>
                  <a:path w="4377" h="4497" extrusionOk="0">
                    <a:moveTo>
                      <a:pt x="995" y="1"/>
                    </a:moveTo>
                    <a:lnTo>
                      <a:pt x="0" y="518"/>
                    </a:lnTo>
                    <a:lnTo>
                      <a:pt x="139" y="3243"/>
                    </a:lnTo>
                    <a:lnTo>
                      <a:pt x="1054" y="4497"/>
                    </a:lnTo>
                    <a:lnTo>
                      <a:pt x="3581" y="4298"/>
                    </a:lnTo>
                    <a:lnTo>
                      <a:pt x="4277" y="3243"/>
                    </a:lnTo>
                    <a:lnTo>
                      <a:pt x="4376" y="1612"/>
                    </a:lnTo>
                    <a:lnTo>
                      <a:pt x="4118" y="1"/>
                    </a:lnTo>
                    <a:close/>
                  </a:path>
                </a:pathLst>
              </a:custGeom>
              <a:solidFill>
                <a:srgbClr val="B775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39" name="Google Shape;739;p15"/>
              <p:cNvSpPr/>
              <p:nvPr/>
            </p:nvSpPr>
            <p:spPr>
              <a:xfrm>
                <a:off x="1694570" y="410400"/>
                <a:ext cx="218161" cy="302954"/>
              </a:xfrm>
              <a:custGeom>
                <a:avLst/>
                <a:gdLst/>
                <a:ahLst/>
                <a:cxnLst/>
                <a:rect l="l" t="t" r="r" b="b"/>
                <a:pathLst>
                  <a:path w="5650" h="7846" extrusionOk="0">
                    <a:moveTo>
                      <a:pt x="4556" y="2355"/>
                    </a:moveTo>
                    <a:cubicBezTo>
                      <a:pt x="4556" y="2355"/>
                      <a:pt x="4874" y="3668"/>
                      <a:pt x="4874" y="3907"/>
                    </a:cubicBezTo>
                    <a:cubicBezTo>
                      <a:pt x="4874" y="4126"/>
                      <a:pt x="4874" y="4643"/>
                      <a:pt x="4774" y="5100"/>
                    </a:cubicBezTo>
                    <a:cubicBezTo>
                      <a:pt x="4675" y="5538"/>
                      <a:pt x="4158" y="6035"/>
                      <a:pt x="2785" y="6135"/>
                    </a:cubicBezTo>
                    <a:cubicBezTo>
                      <a:pt x="2699" y="6141"/>
                      <a:pt x="2618" y="6144"/>
                      <a:pt x="2541" y="6144"/>
                    </a:cubicBezTo>
                    <a:cubicBezTo>
                      <a:pt x="1392" y="6144"/>
                      <a:pt x="1242" y="5486"/>
                      <a:pt x="1074" y="5299"/>
                    </a:cubicBezTo>
                    <a:cubicBezTo>
                      <a:pt x="915" y="5061"/>
                      <a:pt x="935" y="2853"/>
                      <a:pt x="935" y="2853"/>
                    </a:cubicBezTo>
                    <a:lnTo>
                      <a:pt x="915" y="2475"/>
                    </a:lnTo>
                    <a:lnTo>
                      <a:pt x="915" y="2475"/>
                    </a:lnTo>
                    <a:cubicBezTo>
                      <a:pt x="915" y="2475"/>
                      <a:pt x="1265" y="3120"/>
                      <a:pt x="2567" y="3120"/>
                    </a:cubicBezTo>
                    <a:cubicBezTo>
                      <a:pt x="2655" y="3120"/>
                      <a:pt x="2748" y="3117"/>
                      <a:pt x="2845" y="3111"/>
                    </a:cubicBezTo>
                    <a:cubicBezTo>
                      <a:pt x="4357" y="3012"/>
                      <a:pt x="4556" y="2355"/>
                      <a:pt x="4556" y="2355"/>
                    </a:cubicBezTo>
                    <a:close/>
                    <a:moveTo>
                      <a:pt x="2390" y="0"/>
                    </a:moveTo>
                    <a:cubicBezTo>
                      <a:pt x="2068" y="0"/>
                      <a:pt x="1701" y="54"/>
                      <a:pt x="1333" y="247"/>
                    </a:cubicBezTo>
                    <a:cubicBezTo>
                      <a:pt x="537" y="664"/>
                      <a:pt x="0" y="1639"/>
                      <a:pt x="20" y="2077"/>
                    </a:cubicBezTo>
                    <a:cubicBezTo>
                      <a:pt x="36" y="2440"/>
                      <a:pt x="214" y="2477"/>
                      <a:pt x="287" y="2477"/>
                    </a:cubicBezTo>
                    <a:cubicBezTo>
                      <a:pt x="306" y="2477"/>
                      <a:pt x="318" y="2475"/>
                      <a:pt x="318" y="2475"/>
                    </a:cubicBezTo>
                    <a:cubicBezTo>
                      <a:pt x="318" y="2475"/>
                      <a:pt x="438" y="4504"/>
                      <a:pt x="418" y="5100"/>
                    </a:cubicBezTo>
                    <a:cubicBezTo>
                      <a:pt x="398" y="5717"/>
                      <a:pt x="80" y="7846"/>
                      <a:pt x="2646" y="7846"/>
                    </a:cubicBezTo>
                    <a:cubicBezTo>
                      <a:pt x="5192" y="7846"/>
                      <a:pt x="5530" y="6214"/>
                      <a:pt x="5570" y="5061"/>
                    </a:cubicBezTo>
                    <a:cubicBezTo>
                      <a:pt x="5650" y="3947"/>
                      <a:pt x="5550" y="2952"/>
                      <a:pt x="5550" y="2276"/>
                    </a:cubicBezTo>
                    <a:cubicBezTo>
                      <a:pt x="5550" y="1619"/>
                      <a:pt x="5272" y="923"/>
                      <a:pt x="4695" y="525"/>
                    </a:cubicBezTo>
                    <a:cubicBezTo>
                      <a:pt x="4098" y="127"/>
                      <a:pt x="3601" y="87"/>
                      <a:pt x="3302" y="87"/>
                    </a:cubicBezTo>
                    <a:cubicBezTo>
                      <a:pt x="3135" y="87"/>
                      <a:pt x="2800" y="0"/>
                      <a:pt x="2390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40" name="Google Shape;740;p15"/>
              <p:cNvSpPr/>
              <p:nvPr/>
            </p:nvSpPr>
            <p:spPr>
              <a:xfrm>
                <a:off x="1656925" y="522990"/>
                <a:ext cx="59927" cy="54405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409" extrusionOk="0">
                    <a:moveTo>
                      <a:pt x="694" y="0"/>
                    </a:moveTo>
                    <a:cubicBezTo>
                      <a:pt x="655" y="0"/>
                      <a:pt x="616" y="5"/>
                      <a:pt x="577" y="16"/>
                    </a:cubicBezTo>
                    <a:cubicBezTo>
                      <a:pt x="100" y="135"/>
                      <a:pt x="0" y="752"/>
                      <a:pt x="358" y="1051"/>
                    </a:cubicBezTo>
                    <a:cubicBezTo>
                      <a:pt x="697" y="1349"/>
                      <a:pt x="1552" y="1409"/>
                      <a:pt x="1552" y="1409"/>
                    </a:cubicBezTo>
                    <a:lnTo>
                      <a:pt x="1552" y="692"/>
                    </a:lnTo>
                    <a:cubicBezTo>
                      <a:pt x="1552" y="692"/>
                      <a:pt x="1147" y="0"/>
                      <a:pt x="694" y="0"/>
                    </a:cubicBezTo>
                    <a:close/>
                  </a:path>
                </a:pathLst>
              </a:custGeom>
              <a:solidFill>
                <a:srgbClr val="B775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41" name="Google Shape;741;p15"/>
              <p:cNvSpPr/>
              <p:nvPr/>
            </p:nvSpPr>
            <p:spPr>
              <a:xfrm>
                <a:off x="1901179" y="519978"/>
                <a:ext cx="51509" cy="57417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487" extrusionOk="0">
                    <a:moveTo>
                      <a:pt x="870" y="0"/>
                    </a:moveTo>
                    <a:cubicBezTo>
                      <a:pt x="597" y="0"/>
                      <a:pt x="247" y="214"/>
                      <a:pt x="20" y="532"/>
                    </a:cubicBezTo>
                    <a:lnTo>
                      <a:pt x="0" y="1487"/>
                    </a:lnTo>
                    <a:cubicBezTo>
                      <a:pt x="0" y="1487"/>
                      <a:pt x="1333" y="1089"/>
                      <a:pt x="1273" y="412"/>
                    </a:cubicBezTo>
                    <a:cubicBezTo>
                      <a:pt x="1239" y="122"/>
                      <a:pt x="1076" y="0"/>
                      <a:pt x="870" y="0"/>
                    </a:cubicBezTo>
                    <a:close/>
                  </a:path>
                </a:pathLst>
              </a:custGeom>
              <a:solidFill>
                <a:srgbClr val="B775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42" name="Google Shape;742;p15"/>
              <p:cNvSpPr/>
              <p:nvPr/>
            </p:nvSpPr>
            <p:spPr>
              <a:xfrm>
                <a:off x="1791330" y="571524"/>
                <a:ext cx="21546" cy="53903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396" extrusionOk="0">
                    <a:moveTo>
                      <a:pt x="223" y="0"/>
                    </a:moveTo>
                    <a:cubicBezTo>
                      <a:pt x="160" y="0"/>
                      <a:pt x="94" y="32"/>
                      <a:pt x="40" y="132"/>
                    </a:cubicBezTo>
                    <a:lnTo>
                      <a:pt x="1" y="1246"/>
                    </a:lnTo>
                    <a:cubicBezTo>
                      <a:pt x="1" y="1246"/>
                      <a:pt x="124" y="1396"/>
                      <a:pt x="289" y="1396"/>
                    </a:cubicBezTo>
                    <a:cubicBezTo>
                      <a:pt x="372" y="1396"/>
                      <a:pt x="465" y="1358"/>
                      <a:pt x="558" y="1246"/>
                    </a:cubicBezTo>
                    <a:lnTo>
                      <a:pt x="438" y="92"/>
                    </a:lnTo>
                    <a:cubicBezTo>
                      <a:pt x="414" y="80"/>
                      <a:pt x="322" y="0"/>
                      <a:pt x="223" y="0"/>
                    </a:cubicBezTo>
                    <a:close/>
                  </a:path>
                </a:pathLst>
              </a:custGeom>
              <a:solidFill>
                <a:srgbClr val="7A4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43" name="Google Shape;743;p15"/>
              <p:cNvSpPr/>
              <p:nvPr/>
            </p:nvSpPr>
            <p:spPr>
              <a:xfrm>
                <a:off x="1418038" y="714848"/>
                <a:ext cx="284999" cy="455280"/>
              </a:xfrm>
              <a:custGeom>
                <a:avLst/>
                <a:gdLst/>
                <a:ahLst/>
                <a:cxnLst/>
                <a:rect l="l" t="t" r="r" b="b"/>
                <a:pathLst>
                  <a:path w="7381" h="11791" extrusionOk="0">
                    <a:moveTo>
                      <a:pt x="7381" y="0"/>
                    </a:moveTo>
                    <a:cubicBezTo>
                      <a:pt x="7380" y="0"/>
                      <a:pt x="3402" y="239"/>
                      <a:pt x="2288" y="4078"/>
                    </a:cubicBezTo>
                    <a:cubicBezTo>
                      <a:pt x="1194" y="7898"/>
                      <a:pt x="1155" y="8614"/>
                      <a:pt x="578" y="9251"/>
                    </a:cubicBezTo>
                    <a:cubicBezTo>
                      <a:pt x="1" y="9867"/>
                      <a:pt x="60" y="11399"/>
                      <a:pt x="1334" y="11737"/>
                    </a:cubicBezTo>
                    <a:cubicBezTo>
                      <a:pt x="1475" y="11774"/>
                      <a:pt x="1611" y="11791"/>
                      <a:pt x="1740" y="11791"/>
                    </a:cubicBezTo>
                    <a:cubicBezTo>
                      <a:pt x="2787" y="11791"/>
                      <a:pt x="3402" y="10703"/>
                      <a:pt x="3402" y="10703"/>
                    </a:cubicBezTo>
                    <a:lnTo>
                      <a:pt x="6187" y="5192"/>
                    </a:lnTo>
                    <a:cubicBezTo>
                      <a:pt x="6187" y="5192"/>
                      <a:pt x="6187" y="5192"/>
                      <a:pt x="6187" y="5192"/>
                    </a:cubicBezTo>
                    <a:cubicBezTo>
                      <a:pt x="6193" y="5192"/>
                      <a:pt x="7381" y="814"/>
                      <a:pt x="7381" y="0"/>
                    </a:cubicBezTo>
                    <a:close/>
                  </a:path>
                </a:pathLst>
              </a:custGeom>
              <a:solidFill>
                <a:srgbClr val="F15A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44" name="Google Shape;744;p15"/>
              <p:cNvSpPr/>
              <p:nvPr/>
            </p:nvSpPr>
            <p:spPr>
              <a:xfrm>
                <a:off x="1553215" y="959873"/>
                <a:ext cx="526211" cy="333380"/>
              </a:xfrm>
              <a:custGeom>
                <a:avLst/>
                <a:gdLst/>
                <a:ahLst/>
                <a:cxnLst/>
                <a:rect l="l" t="t" r="r" b="b"/>
                <a:pathLst>
                  <a:path w="13628" h="8634" extrusionOk="0">
                    <a:moveTo>
                      <a:pt x="1" y="0"/>
                    </a:moveTo>
                    <a:lnTo>
                      <a:pt x="1" y="8634"/>
                    </a:lnTo>
                    <a:lnTo>
                      <a:pt x="13627" y="8634"/>
                    </a:lnTo>
                    <a:lnTo>
                      <a:pt x="1362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45" name="Google Shape;745;p15"/>
              <p:cNvSpPr/>
              <p:nvPr/>
            </p:nvSpPr>
            <p:spPr>
              <a:xfrm>
                <a:off x="2078597" y="960646"/>
                <a:ext cx="111397" cy="331836"/>
              </a:xfrm>
              <a:custGeom>
                <a:avLst/>
                <a:gdLst/>
                <a:ahLst/>
                <a:cxnLst/>
                <a:rect l="l" t="t" r="r" b="b"/>
                <a:pathLst>
                  <a:path w="2885" h="8594" extrusionOk="0">
                    <a:moveTo>
                      <a:pt x="0" y="0"/>
                    </a:moveTo>
                    <a:lnTo>
                      <a:pt x="0" y="8594"/>
                    </a:lnTo>
                    <a:lnTo>
                      <a:pt x="2885" y="6565"/>
                    </a:lnTo>
                    <a:lnTo>
                      <a:pt x="2885" y="0"/>
                    </a:ln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46" name="Google Shape;746;p15"/>
              <p:cNvSpPr/>
              <p:nvPr/>
            </p:nvSpPr>
            <p:spPr>
              <a:xfrm>
                <a:off x="1461823" y="1088294"/>
                <a:ext cx="192059" cy="136920"/>
              </a:xfrm>
              <a:custGeom>
                <a:avLst/>
                <a:gdLst/>
                <a:ahLst/>
                <a:cxnLst/>
                <a:rect l="l" t="t" r="r" b="b"/>
                <a:pathLst>
                  <a:path w="4974" h="3546" extrusionOk="0">
                    <a:moveTo>
                      <a:pt x="3844" y="0"/>
                    </a:moveTo>
                    <a:cubicBezTo>
                      <a:pt x="3802" y="0"/>
                      <a:pt x="3755" y="5"/>
                      <a:pt x="3701" y="16"/>
                    </a:cubicBezTo>
                    <a:cubicBezTo>
                      <a:pt x="3243" y="116"/>
                      <a:pt x="1930" y="136"/>
                      <a:pt x="737" y="792"/>
                    </a:cubicBezTo>
                    <a:cubicBezTo>
                      <a:pt x="737" y="792"/>
                      <a:pt x="1" y="1608"/>
                      <a:pt x="677" y="2901"/>
                    </a:cubicBezTo>
                    <a:cubicBezTo>
                      <a:pt x="928" y="3381"/>
                      <a:pt x="1492" y="3545"/>
                      <a:pt x="2110" y="3545"/>
                    </a:cubicBezTo>
                    <a:cubicBezTo>
                      <a:pt x="3156" y="3545"/>
                      <a:pt x="4357" y="3073"/>
                      <a:pt x="4457" y="2861"/>
                    </a:cubicBezTo>
                    <a:cubicBezTo>
                      <a:pt x="4656" y="2503"/>
                      <a:pt x="4974" y="1767"/>
                      <a:pt x="4616" y="1468"/>
                    </a:cubicBezTo>
                    <a:cubicBezTo>
                      <a:pt x="4238" y="1150"/>
                      <a:pt x="3422" y="1150"/>
                      <a:pt x="2965" y="1110"/>
                    </a:cubicBezTo>
                    <a:cubicBezTo>
                      <a:pt x="2527" y="1070"/>
                      <a:pt x="3621" y="673"/>
                      <a:pt x="3900" y="494"/>
                    </a:cubicBezTo>
                    <a:cubicBezTo>
                      <a:pt x="4130" y="334"/>
                      <a:pt x="4187" y="0"/>
                      <a:pt x="3844" y="0"/>
                    </a:cubicBezTo>
                    <a:close/>
                  </a:path>
                </a:pathLst>
              </a:custGeom>
              <a:solidFill>
                <a:srgbClr val="B775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47" name="Google Shape;747;p15"/>
              <p:cNvSpPr/>
              <p:nvPr/>
            </p:nvSpPr>
            <p:spPr>
              <a:xfrm>
                <a:off x="1933419" y="703921"/>
                <a:ext cx="413270" cy="497677"/>
              </a:xfrm>
              <a:custGeom>
                <a:avLst/>
                <a:gdLst/>
                <a:ahLst/>
                <a:cxnLst/>
                <a:rect l="l" t="t" r="r" b="b"/>
                <a:pathLst>
                  <a:path w="10703" h="12889" extrusionOk="0">
                    <a:moveTo>
                      <a:pt x="149" y="0"/>
                    </a:moveTo>
                    <a:cubicBezTo>
                      <a:pt x="52" y="0"/>
                      <a:pt x="1" y="5"/>
                      <a:pt x="1" y="5"/>
                    </a:cubicBezTo>
                    <a:cubicBezTo>
                      <a:pt x="1" y="5"/>
                      <a:pt x="399" y="3864"/>
                      <a:pt x="1095" y="4401"/>
                    </a:cubicBezTo>
                    <a:cubicBezTo>
                      <a:pt x="1791" y="4978"/>
                      <a:pt x="3462" y="6311"/>
                      <a:pt x="2348" y="7683"/>
                    </a:cubicBezTo>
                    <a:cubicBezTo>
                      <a:pt x="1214" y="9056"/>
                      <a:pt x="975" y="11384"/>
                      <a:pt x="975" y="11384"/>
                    </a:cubicBezTo>
                    <a:cubicBezTo>
                      <a:pt x="1012" y="11379"/>
                      <a:pt x="1047" y="11377"/>
                      <a:pt x="1081" y="11377"/>
                    </a:cubicBezTo>
                    <a:cubicBezTo>
                      <a:pt x="1968" y="11377"/>
                      <a:pt x="2189" y="12816"/>
                      <a:pt x="2189" y="12816"/>
                    </a:cubicBezTo>
                    <a:cubicBezTo>
                      <a:pt x="2251" y="12866"/>
                      <a:pt x="2396" y="12888"/>
                      <a:pt x="2587" y="12888"/>
                    </a:cubicBezTo>
                    <a:cubicBezTo>
                      <a:pt x="3004" y="12888"/>
                      <a:pt x="3641" y="12781"/>
                      <a:pt x="4119" y="12617"/>
                    </a:cubicBezTo>
                    <a:cubicBezTo>
                      <a:pt x="4815" y="12358"/>
                      <a:pt x="10703" y="8778"/>
                      <a:pt x="7043" y="4222"/>
                    </a:cubicBezTo>
                    <a:cubicBezTo>
                      <a:pt x="3833" y="245"/>
                      <a:pt x="837" y="0"/>
                      <a:pt x="149" y="0"/>
                    </a:cubicBezTo>
                    <a:close/>
                  </a:path>
                </a:pathLst>
              </a:custGeom>
              <a:solidFill>
                <a:srgbClr val="F15A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48" name="Google Shape;748;p15"/>
              <p:cNvSpPr/>
              <p:nvPr/>
            </p:nvSpPr>
            <p:spPr>
              <a:xfrm>
                <a:off x="1831292" y="1125785"/>
                <a:ext cx="199742" cy="151593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3926" extrusionOk="0">
                    <a:moveTo>
                      <a:pt x="4396" y="0"/>
                    </a:moveTo>
                    <a:lnTo>
                      <a:pt x="3839" y="199"/>
                    </a:lnTo>
                    <a:cubicBezTo>
                      <a:pt x="3839" y="199"/>
                      <a:pt x="3700" y="716"/>
                      <a:pt x="3362" y="716"/>
                    </a:cubicBezTo>
                    <a:cubicBezTo>
                      <a:pt x="3111" y="716"/>
                      <a:pt x="2337" y="607"/>
                      <a:pt x="1839" y="607"/>
                    </a:cubicBezTo>
                    <a:cubicBezTo>
                      <a:pt x="1665" y="607"/>
                      <a:pt x="1524" y="620"/>
                      <a:pt x="1452" y="656"/>
                    </a:cubicBezTo>
                    <a:cubicBezTo>
                      <a:pt x="1174" y="816"/>
                      <a:pt x="1034" y="1094"/>
                      <a:pt x="1313" y="1134"/>
                    </a:cubicBezTo>
                    <a:cubicBezTo>
                      <a:pt x="1611" y="1194"/>
                      <a:pt x="2646" y="1293"/>
                      <a:pt x="2646" y="1293"/>
                    </a:cubicBezTo>
                    <a:cubicBezTo>
                      <a:pt x="2646" y="1293"/>
                      <a:pt x="1631" y="1751"/>
                      <a:pt x="955" y="1910"/>
                    </a:cubicBezTo>
                    <a:cubicBezTo>
                      <a:pt x="298" y="2049"/>
                      <a:pt x="0" y="2148"/>
                      <a:pt x="0" y="2884"/>
                    </a:cubicBezTo>
                    <a:cubicBezTo>
                      <a:pt x="0" y="3601"/>
                      <a:pt x="358" y="3839"/>
                      <a:pt x="1711" y="3919"/>
                    </a:cubicBezTo>
                    <a:cubicBezTo>
                      <a:pt x="1782" y="3923"/>
                      <a:pt x="1852" y="3925"/>
                      <a:pt x="1923" y="3925"/>
                    </a:cubicBezTo>
                    <a:cubicBezTo>
                      <a:pt x="3174" y="3925"/>
                      <a:pt x="4310" y="3280"/>
                      <a:pt x="4536" y="2884"/>
                    </a:cubicBezTo>
                    <a:cubicBezTo>
                      <a:pt x="4794" y="2447"/>
                      <a:pt x="4814" y="1890"/>
                      <a:pt x="4814" y="1890"/>
                    </a:cubicBezTo>
                    <a:lnTo>
                      <a:pt x="5172" y="716"/>
                    </a:lnTo>
                    <a:lnTo>
                      <a:pt x="4396" y="0"/>
                    </a:lnTo>
                    <a:close/>
                  </a:path>
                </a:pathLst>
              </a:custGeom>
              <a:solidFill>
                <a:srgbClr val="B775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49" name="Google Shape;749;p15"/>
              <p:cNvSpPr/>
              <p:nvPr/>
            </p:nvSpPr>
            <p:spPr>
              <a:xfrm>
                <a:off x="623846" y="4561394"/>
                <a:ext cx="288860" cy="171710"/>
              </a:xfrm>
              <a:custGeom>
                <a:avLst/>
                <a:gdLst/>
                <a:ahLst/>
                <a:cxnLst/>
                <a:rect l="l" t="t" r="r" b="b"/>
                <a:pathLst>
                  <a:path w="7481" h="4447" extrusionOk="0">
                    <a:moveTo>
                      <a:pt x="1135" y="0"/>
                    </a:moveTo>
                    <a:cubicBezTo>
                      <a:pt x="1135" y="0"/>
                      <a:pt x="597" y="637"/>
                      <a:pt x="299" y="1035"/>
                    </a:cubicBezTo>
                    <a:cubicBezTo>
                      <a:pt x="1" y="1432"/>
                      <a:pt x="1174" y="2168"/>
                      <a:pt x="1592" y="2268"/>
                    </a:cubicBezTo>
                    <a:cubicBezTo>
                      <a:pt x="1835" y="2323"/>
                      <a:pt x="2048" y="2335"/>
                      <a:pt x="2189" y="2335"/>
                    </a:cubicBezTo>
                    <a:cubicBezTo>
                      <a:pt x="2301" y="2335"/>
                      <a:pt x="2368" y="2328"/>
                      <a:pt x="2368" y="2328"/>
                    </a:cubicBezTo>
                    <a:cubicBezTo>
                      <a:pt x="2368" y="2328"/>
                      <a:pt x="2368" y="2745"/>
                      <a:pt x="2746" y="2984"/>
                    </a:cubicBezTo>
                    <a:cubicBezTo>
                      <a:pt x="3105" y="3230"/>
                      <a:pt x="5945" y="4446"/>
                      <a:pt x="6755" y="4446"/>
                    </a:cubicBezTo>
                    <a:cubicBezTo>
                      <a:pt x="6797" y="4446"/>
                      <a:pt x="6833" y="4443"/>
                      <a:pt x="6864" y="4436"/>
                    </a:cubicBezTo>
                    <a:cubicBezTo>
                      <a:pt x="7480" y="4277"/>
                      <a:pt x="7341" y="3183"/>
                      <a:pt x="7341" y="3183"/>
                    </a:cubicBezTo>
                    <a:lnTo>
                      <a:pt x="5272" y="1950"/>
                    </a:lnTo>
                    <a:lnTo>
                      <a:pt x="3641" y="657"/>
                    </a:lnTo>
                    <a:lnTo>
                      <a:pt x="1135" y="0"/>
                    </a:ln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50" name="Google Shape;750;p15"/>
              <p:cNvSpPr/>
              <p:nvPr/>
            </p:nvSpPr>
            <p:spPr>
              <a:xfrm>
                <a:off x="944125" y="4618229"/>
                <a:ext cx="326507" cy="103443"/>
              </a:xfrm>
              <a:custGeom>
                <a:avLst/>
                <a:gdLst/>
                <a:ahLst/>
                <a:cxnLst/>
                <a:rect l="l" t="t" r="r" b="b"/>
                <a:pathLst>
                  <a:path w="8456" h="2679" extrusionOk="0">
                    <a:moveTo>
                      <a:pt x="2607" y="0"/>
                    </a:moveTo>
                    <a:lnTo>
                      <a:pt x="757" y="378"/>
                    </a:lnTo>
                    <a:cubicBezTo>
                      <a:pt x="757" y="378"/>
                      <a:pt x="240" y="856"/>
                      <a:pt x="200" y="1194"/>
                    </a:cubicBezTo>
                    <a:cubicBezTo>
                      <a:pt x="140" y="1552"/>
                      <a:pt x="1" y="1970"/>
                      <a:pt x="439" y="2208"/>
                    </a:cubicBezTo>
                    <a:cubicBezTo>
                      <a:pt x="745" y="2382"/>
                      <a:pt x="1356" y="2510"/>
                      <a:pt x="1869" y="2510"/>
                    </a:cubicBezTo>
                    <a:cubicBezTo>
                      <a:pt x="2122" y="2510"/>
                      <a:pt x="2350" y="2479"/>
                      <a:pt x="2507" y="2407"/>
                    </a:cubicBezTo>
                    <a:cubicBezTo>
                      <a:pt x="2886" y="2218"/>
                      <a:pt x="2927" y="1842"/>
                      <a:pt x="3076" y="1842"/>
                    </a:cubicBezTo>
                    <a:cubicBezTo>
                      <a:pt x="3115" y="1842"/>
                      <a:pt x="3162" y="1868"/>
                      <a:pt x="3224" y="1930"/>
                    </a:cubicBezTo>
                    <a:cubicBezTo>
                      <a:pt x="3522" y="2228"/>
                      <a:pt x="3323" y="2566"/>
                      <a:pt x="3800" y="2566"/>
                    </a:cubicBezTo>
                    <a:cubicBezTo>
                      <a:pt x="4076" y="2566"/>
                      <a:pt x="5163" y="2679"/>
                      <a:pt x="6154" y="2679"/>
                    </a:cubicBezTo>
                    <a:cubicBezTo>
                      <a:pt x="6882" y="2679"/>
                      <a:pt x="7557" y="2618"/>
                      <a:pt x="7819" y="2407"/>
                    </a:cubicBezTo>
                    <a:cubicBezTo>
                      <a:pt x="8455" y="1930"/>
                      <a:pt x="8296" y="1174"/>
                      <a:pt x="8117" y="975"/>
                    </a:cubicBezTo>
                    <a:cubicBezTo>
                      <a:pt x="7918" y="776"/>
                      <a:pt x="4517" y="617"/>
                      <a:pt x="4517" y="617"/>
                    </a:cubicBezTo>
                    <a:lnTo>
                      <a:pt x="2607" y="0"/>
                    </a:ln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51" name="Google Shape;751;p15"/>
              <p:cNvSpPr/>
              <p:nvPr/>
            </p:nvSpPr>
            <p:spPr>
              <a:xfrm>
                <a:off x="1406532" y="3147342"/>
                <a:ext cx="154411" cy="160242"/>
              </a:xfrm>
              <a:custGeom>
                <a:avLst/>
                <a:gdLst/>
                <a:ahLst/>
                <a:cxnLst/>
                <a:rect l="l" t="t" r="r" b="b"/>
                <a:pathLst>
                  <a:path w="3999" h="4150" extrusionOk="0">
                    <a:moveTo>
                      <a:pt x="1751" y="1"/>
                    </a:moveTo>
                    <a:cubicBezTo>
                      <a:pt x="1393" y="1"/>
                      <a:pt x="1075" y="776"/>
                      <a:pt x="776" y="1652"/>
                    </a:cubicBezTo>
                    <a:cubicBezTo>
                      <a:pt x="585" y="2201"/>
                      <a:pt x="344" y="2299"/>
                      <a:pt x="196" y="2299"/>
                    </a:cubicBezTo>
                    <a:cubicBezTo>
                      <a:pt x="114" y="2299"/>
                      <a:pt x="60" y="2268"/>
                      <a:pt x="60" y="2268"/>
                    </a:cubicBezTo>
                    <a:lnTo>
                      <a:pt x="0" y="4079"/>
                    </a:lnTo>
                    <a:cubicBezTo>
                      <a:pt x="0" y="4079"/>
                      <a:pt x="646" y="4149"/>
                      <a:pt x="1241" y="4149"/>
                    </a:cubicBezTo>
                    <a:cubicBezTo>
                      <a:pt x="1539" y="4149"/>
                      <a:pt x="1824" y="4132"/>
                      <a:pt x="2010" y="4079"/>
                    </a:cubicBezTo>
                    <a:cubicBezTo>
                      <a:pt x="2606" y="3939"/>
                      <a:pt x="3402" y="3880"/>
                      <a:pt x="3700" y="2746"/>
                    </a:cubicBezTo>
                    <a:cubicBezTo>
                      <a:pt x="3999" y="1592"/>
                      <a:pt x="3621" y="876"/>
                      <a:pt x="3342" y="816"/>
                    </a:cubicBezTo>
                    <a:cubicBezTo>
                      <a:pt x="3331" y="815"/>
                      <a:pt x="3320" y="814"/>
                      <a:pt x="3309" y="814"/>
                    </a:cubicBezTo>
                    <a:cubicBezTo>
                      <a:pt x="3024" y="814"/>
                      <a:pt x="2758" y="1301"/>
                      <a:pt x="2567" y="1493"/>
                    </a:cubicBezTo>
                    <a:cubicBezTo>
                      <a:pt x="2484" y="1576"/>
                      <a:pt x="2328" y="1600"/>
                      <a:pt x="2175" y="1600"/>
                    </a:cubicBezTo>
                    <a:cubicBezTo>
                      <a:pt x="1961" y="1600"/>
                      <a:pt x="1751" y="1552"/>
                      <a:pt x="1751" y="1552"/>
                    </a:cubicBezTo>
                    <a:cubicBezTo>
                      <a:pt x="1751" y="1552"/>
                      <a:pt x="2089" y="1"/>
                      <a:pt x="1751" y="1"/>
                    </a:cubicBezTo>
                    <a:close/>
                  </a:path>
                </a:pathLst>
              </a:custGeom>
              <a:solidFill>
                <a:srgbClr val="FCDD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52" name="Google Shape;752;p15"/>
              <p:cNvSpPr/>
              <p:nvPr/>
            </p:nvSpPr>
            <p:spPr>
              <a:xfrm>
                <a:off x="1206063" y="2752236"/>
                <a:ext cx="47648" cy="64869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680" extrusionOk="0">
                    <a:moveTo>
                      <a:pt x="683" y="0"/>
                    </a:moveTo>
                    <a:cubicBezTo>
                      <a:pt x="538" y="0"/>
                      <a:pt x="394" y="124"/>
                      <a:pt x="299" y="208"/>
                    </a:cubicBezTo>
                    <a:cubicBezTo>
                      <a:pt x="140" y="407"/>
                      <a:pt x="0" y="685"/>
                      <a:pt x="0" y="685"/>
                    </a:cubicBezTo>
                    <a:lnTo>
                      <a:pt x="339" y="1680"/>
                    </a:lnTo>
                    <a:cubicBezTo>
                      <a:pt x="339" y="1680"/>
                      <a:pt x="1234" y="1083"/>
                      <a:pt x="1035" y="407"/>
                    </a:cubicBezTo>
                    <a:cubicBezTo>
                      <a:pt x="941" y="98"/>
                      <a:pt x="812" y="0"/>
                      <a:pt x="683" y="0"/>
                    </a:cubicBezTo>
                    <a:close/>
                  </a:path>
                </a:pathLst>
              </a:custGeom>
              <a:solidFill>
                <a:srgbClr val="FCDD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53" name="Google Shape;753;p15"/>
              <p:cNvSpPr/>
              <p:nvPr/>
            </p:nvSpPr>
            <p:spPr>
              <a:xfrm>
                <a:off x="991771" y="2688026"/>
                <a:ext cx="115258" cy="202059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5233" extrusionOk="0">
                    <a:moveTo>
                      <a:pt x="856" y="1"/>
                    </a:moveTo>
                    <a:cubicBezTo>
                      <a:pt x="856" y="1"/>
                      <a:pt x="498" y="160"/>
                      <a:pt x="239" y="598"/>
                    </a:cubicBezTo>
                    <a:cubicBezTo>
                      <a:pt x="0" y="1055"/>
                      <a:pt x="0" y="3323"/>
                      <a:pt x="120" y="4139"/>
                    </a:cubicBezTo>
                    <a:cubicBezTo>
                      <a:pt x="239" y="4974"/>
                      <a:pt x="1472" y="5233"/>
                      <a:pt x="1472" y="5233"/>
                    </a:cubicBezTo>
                    <a:lnTo>
                      <a:pt x="2984" y="4815"/>
                    </a:lnTo>
                    <a:lnTo>
                      <a:pt x="856" y="1"/>
                    </a:lnTo>
                    <a:close/>
                  </a:path>
                </a:pathLst>
              </a:custGeom>
              <a:solidFill>
                <a:srgbClr val="C33C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54" name="Google Shape;754;p15"/>
              <p:cNvSpPr/>
              <p:nvPr/>
            </p:nvSpPr>
            <p:spPr>
              <a:xfrm>
                <a:off x="706049" y="4463052"/>
                <a:ext cx="108347" cy="103752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2687" extrusionOk="0">
                    <a:moveTo>
                      <a:pt x="895" y="1"/>
                    </a:moveTo>
                    <a:cubicBezTo>
                      <a:pt x="895" y="1"/>
                      <a:pt x="358" y="1791"/>
                      <a:pt x="199" y="1851"/>
                    </a:cubicBezTo>
                    <a:cubicBezTo>
                      <a:pt x="0" y="1931"/>
                      <a:pt x="1910" y="2686"/>
                      <a:pt x="1910" y="2686"/>
                    </a:cubicBezTo>
                    <a:cubicBezTo>
                      <a:pt x="1910" y="2686"/>
                      <a:pt x="2427" y="896"/>
                      <a:pt x="2606" y="439"/>
                    </a:cubicBezTo>
                    <a:cubicBezTo>
                      <a:pt x="2805" y="1"/>
                      <a:pt x="895" y="1"/>
                      <a:pt x="895" y="1"/>
                    </a:cubicBezTo>
                    <a:close/>
                  </a:path>
                </a:pathLst>
              </a:custGeom>
              <a:solidFill>
                <a:srgbClr val="FCDD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55" name="Google Shape;755;p15"/>
              <p:cNvSpPr/>
              <p:nvPr/>
            </p:nvSpPr>
            <p:spPr>
              <a:xfrm>
                <a:off x="649213" y="4502242"/>
                <a:ext cx="272720" cy="191441"/>
              </a:xfrm>
              <a:custGeom>
                <a:avLst/>
                <a:gdLst/>
                <a:ahLst/>
                <a:cxnLst/>
                <a:rect l="l" t="t" r="r" b="b"/>
                <a:pathLst>
                  <a:path w="7063" h="4958" extrusionOk="0">
                    <a:moveTo>
                      <a:pt x="1830" y="0"/>
                    </a:moveTo>
                    <a:cubicBezTo>
                      <a:pt x="1830" y="0"/>
                      <a:pt x="736" y="319"/>
                      <a:pt x="577" y="896"/>
                    </a:cubicBezTo>
                    <a:cubicBezTo>
                      <a:pt x="378" y="1473"/>
                      <a:pt x="0" y="1870"/>
                      <a:pt x="239" y="2228"/>
                    </a:cubicBezTo>
                    <a:cubicBezTo>
                      <a:pt x="497" y="2606"/>
                      <a:pt x="935" y="2925"/>
                      <a:pt x="1393" y="2925"/>
                    </a:cubicBezTo>
                    <a:cubicBezTo>
                      <a:pt x="1712" y="2925"/>
                      <a:pt x="1905" y="2521"/>
                      <a:pt x="2117" y="2521"/>
                    </a:cubicBezTo>
                    <a:cubicBezTo>
                      <a:pt x="2195" y="2521"/>
                      <a:pt x="2276" y="2576"/>
                      <a:pt x="2367" y="2726"/>
                    </a:cubicBezTo>
                    <a:cubicBezTo>
                      <a:pt x="2686" y="3303"/>
                      <a:pt x="2228" y="3502"/>
                      <a:pt x="2725" y="3820"/>
                    </a:cubicBezTo>
                    <a:cubicBezTo>
                      <a:pt x="3263" y="4158"/>
                      <a:pt x="4774" y="4795"/>
                      <a:pt x="5670" y="4854"/>
                    </a:cubicBezTo>
                    <a:cubicBezTo>
                      <a:pt x="6219" y="4891"/>
                      <a:pt x="6521" y="4957"/>
                      <a:pt x="6705" y="4957"/>
                    </a:cubicBezTo>
                    <a:cubicBezTo>
                      <a:pt x="6820" y="4957"/>
                      <a:pt x="6889" y="4931"/>
                      <a:pt x="6943" y="4854"/>
                    </a:cubicBezTo>
                    <a:cubicBezTo>
                      <a:pt x="7062" y="4655"/>
                      <a:pt x="7002" y="4078"/>
                      <a:pt x="6605" y="3959"/>
                    </a:cubicBezTo>
                    <a:cubicBezTo>
                      <a:pt x="6207" y="3820"/>
                      <a:pt x="4953" y="2984"/>
                      <a:pt x="4575" y="2089"/>
                    </a:cubicBezTo>
                    <a:cubicBezTo>
                      <a:pt x="4198" y="1194"/>
                      <a:pt x="3760" y="677"/>
                      <a:pt x="3760" y="677"/>
                    </a:cubicBezTo>
                    <a:cubicBezTo>
                      <a:pt x="3760" y="677"/>
                      <a:pt x="3535" y="967"/>
                      <a:pt x="3151" y="967"/>
                    </a:cubicBezTo>
                    <a:cubicBezTo>
                      <a:pt x="3064" y="967"/>
                      <a:pt x="2968" y="952"/>
                      <a:pt x="2865" y="916"/>
                    </a:cubicBezTo>
                    <a:cubicBezTo>
                      <a:pt x="2288" y="776"/>
                      <a:pt x="1830" y="0"/>
                      <a:pt x="1830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56" name="Google Shape;756;p15"/>
              <p:cNvSpPr/>
              <p:nvPr/>
            </p:nvSpPr>
            <p:spPr>
              <a:xfrm>
                <a:off x="990226" y="4470735"/>
                <a:ext cx="66877" cy="97188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2517" extrusionOk="0">
                    <a:moveTo>
                      <a:pt x="1393" y="1"/>
                    </a:moveTo>
                    <a:lnTo>
                      <a:pt x="1" y="498"/>
                    </a:lnTo>
                    <a:cubicBezTo>
                      <a:pt x="1" y="498"/>
                      <a:pt x="140" y="2189"/>
                      <a:pt x="100" y="2308"/>
                    </a:cubicBezTo>
                    <a:cubicBezTo>
                      <a:pt x="65" y="2389"/>
                      <a:pt x="438" y="2517"/>
                      <a:pt x="863" y="2517"/>
                    </a:cubicBezTo>
                    <a:cubicBezTo>
                      <a:pt x="1170" y="2517"/>
                      <a:pt x="1505" y="2449"/>
                      <a:pt x="1731" y="2249"/>
                    </a:cubicBezTo>
                    <a:lnTo>
                      <a:pt x="1393" y="1"/>
                    </a:lnTo>
                    <a:close/>
                  </a:path>
                </a:pathLst>
              </a:custGeom>
              <a:solidFill>
                <a:srgbClr val="FCDD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57" name="Google Shape;757;p15"/>
              <p:cNvSpPr/>
              <p:nvPr/>
            </p:nvSpPr>
            <p:spPr>
              <a:xfrm>
                <a:off x="961809" y="4537571"/>
                <a:ext cx="308051" cy="138580"/>
              </a:xfrm>
              <a:custGeom>
                <a:avLst/>
                <a:gdLst/>
                <a:ahLst/>
                <a:cxnLst/>
                <a:rect l="l" t="t" r="r" b="b"/>
                <a:pathLst>
                  <a:path w="7978" h="3589" extrusionOk="0">
                    <a:moveTo>
                      <a:pt x="2368" y="1"/>
                    </a:moveTo>
                    <a:cubicBezTo>
                      <a:pt x="2368" y="1"/>
                      <a:pt x="1984" y="278"/>
                      <a:pt x="1450" y="278"/>
                    </a:cubicBezTo>
                    <a:cubicBezTo>
                      <a:pt x="1255" y="278"/>
                      <a:pt x="1040" y="241"/>
                      <a:pt x="816" y="140"/>
                    </a:cubicBezTo>
                    <a:lnTo>
                      <a:pt x="478" y="199"/>
                    </a:lnTo>
                    <a:cubicBezTo>
                      <a:pt x="478" y="199"/>
                      <a:pt x="100" y="1075"/>
                      <a:pt x="60" y="1851"/>
                    </a:cubicBezTo>
                    <a:cubicBezTo>
                      <a:pt x="0" y="2606"/>
                      <a:pt x="60" y="3223"/>
                      <a:pt x="60" y="3223"/>
                    </a:cubicBezTo>
                    <a:cubicBezTo>
                      <a:pt x="60" y="3223"/>
                      <a:pt x="981" y="3450"/>
                      <a:pt x="1618" y="3450"/>
                    </a:cubicBezTo>
                    <a:cubicBezTo>
                      <a:pt x="1802" y="3450"/>
                      <a:pt x="1962" y="3431"/>
                      <a:pt x="2069" y="3382"/>
                    </a:cubicBezTo>
                    <a:cubicBezTo>
                      <a:pt x="2547" y="3124"/>
                      <a:pt x="2447" y="2865"/>
                      <a:pt x="2686" y="2865"/>
                    </a:cubicBezTo>
                    <a:cubicBezTo>
                      <a:pt x="2945" y="2865"/>
                      <a:pt x="2746" y="3283"/>
                      <a:pt x="3203" y="3382"/>
                    </a:cubicBezTo>
                    <a:cubicBezTo>
                      <a:pt x="3623" y="3470"/>
                      <a:pt x="5430" y="3588"/>
                      <a:pt x="6549" y="3588"/>
                    </a:cubicBezTo>
                    <a:cubicBezTo>
                      <a:pt x="6702" y="3588"/>
                      <a:pt x="6841" y="3586"/>
                      <a:pt x="6963" y="3581"/>
                    </a:cubicBezTo>
                    <a:cubicBezTo>
                      <a:pt x="7977" y="3522"/>
                      <a:pt x="7580" y="2229"/>
                      <a:pt x="7222" y="2229"/>
                    </a:cubicBezTo>
                    <a:cubicBezTo>
                      <a:pt x="7093" y="2229"/>
                      <a:pt x="6895" y="2247"/>
                      <a:pt x="6652" y="2247"/>
                    </a:cubicBezTo>
                    <a:cubicBezTo>
                      <a:pt x="6180" y="2247"/>
                      <a:pt x="5537" y="2178"/>
                      <a:pt x="4894" y="1771"/>
                    </a:cubicBezTo>
                    <a:cubicBezTo>
                      <a:pt x="3939" y="1134"/>
                      <a:pt x="3144" y="120"/>
                      <a:pt x="2368" y="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58" name="Google Shape;758;p15"/>
              <p:cNvSpPr/>
              <p:nvPr/>
            </p:nvSpPr>
            <p:spPr>
              <a:xfrm>
                <a:off x="694504" y="3424608"/>
                <a:ext cx="401763" cy="1087289"/>
              </a:xfrm>
              <a:custGeom>
                <a:avLst/>
                <a:gdLst/>
                <a:ahLst/>
                <a:cxnLst/>
                <a:rect l="l" t="t" r="r" b="b"/>
                <a:pathLst>
                  <a:path w="10405" h="28159" extrusionOk="0">
                    <a:moveTo>
                      <a:pt x="1254" y="1"/>
                    </a:moveTo>
                    <a:cubicBezTo>
                      <a:pt x="1254" y="1"/>
                      <a:pt x="1" y="2448"/>
                      <a:pt x="240" y="5332"/>
                    </a:cubicBezTo>
                    <a:cubicBezTo>
                      <a:pt x="498" y="8217"/>
                      <a:pt x="3184" y="13906"/>
                      <a:pt x="3323" y="14284"/>
                    </a:cubicBezTo>
                    <a:cubicBezTo>
                      <a:pt x="3442" y="14662"/>
                      <a:pt x="2686" y="15557"/>
                      <a:pt x="2547" y="16074"/>
                    </a:cubicBezTo>
                    <a:cubicBezTo>
                      <a:pt x="2428" y="16591"/>
                      <a:pt x="2308" y="20749"/>
                      <a:pt x="1732" y="22738"/>
                    </a:cubicBezTo>
                    <a:cubicBezTo>
                      <a:pt x="1155" y="24728"/>
                      <a:pt x="757" y="26836"/>
                      <a:pt x="956" y="27155"/>
                    </a:cubicBezTo>
                    <a:cubicBezTo>
                      <a:pt x="956" y="27155"/>
                      <a:pt x="1791" y="27930"/>
                      <a:pt x="2885" y="27930"/>
                    </a:cubicBezTo>
                    <a:cubicBezTo>
                      <a:pt x="2885" y="27930"/>
                      <a:pt x="3701" y="27811"/>
                      <a:pt x="4536" y="26578"/>
                    </a:cubicBezTo>
                    <a:cubicBezTo>
                      <a:pt x="4536" y="26578"/>
                      <a:pt x="5770" y="24867"/>
                      <a:pt x="6088" y="23773"/>
                    </a:cubicBezTo>
                    <a:lnTo>
                      <a:pt x="7222" y="28129"/>
                    </a:lnTo>
                    <a:cubicBezTo>
                      <a:pt x="7222" y="28129"/>
                      <a:pt x="7478" y="28159"/>
                      <a:pt x="7847" y="28159"/>
                    </a:cubicBezTo>
                    <a:cubicBezTo>
                      <a:pt x="8438" y="28159"/>
                      <a:pt x="9320" y="28083"/>
                      <a:pt x="9907" y="27692"/>
                    </a:cubicBezTo>
                    <a:cubicBezTo>
                      <a:pt x="9907" y="27692"/>
                      <a:pt x="9669" y="21465"/>
                      <a:pt x="10047" y="18203"/>
                    </a:cubicBezTo>
                    <a:cubicBezTo>
                      <a:pt x="10405" y="14960"/>
                      <a:pt x="10246" y="14184"/>
                      <a:pt x="10246" y="12394"/>
                    </a:cubicBezTo>
                    <a:cubicBezTo>
                      <a:pt x="10246" y="10604"/>
                      <a:pt x="8455" y="2468"/>
                      <a:pt x="7998" y="1453"/>
                    </a:cubicBezTo>
                    <a:cubicBezTo>
                      <a:pt x="7520" y="399"/>
                      <a:pt x="1254" y="1"/>
                      <a:pt x="1254" y="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59" name="Google Shape;759;p15"/>
              <p:cNvSpPr/>
              <p:nvPr/>
            </p:nvSpPr>
            <p:spPr>
              <a:xfrm>
                <a:off x="927252" y="3576504"/>
                <a:ext cx="135221" cy="883570"/>
              </a:xfrm>
              <a:custGeom>
                <a:avLst/>
                <a:gdLst/>
                <a:ahLst/>
                <a:cxnLst/>
                <a:rect l="l" t="t" r="r" b="b"/>
                <a:pathLst>
                  <a:path w="3502" h="22883" extrusionOk="0">
                    <a:moveTo>
                      <a:pt x="1423" y="1"/>
                    </a:moveTo>
                    <a:cubicBezTo>
                      <a:pt x="1338" y="1"/>
                      <a:pt x="1273" y="75"/>
                      <a:pt x="1293" y="225"/>
                    </a:cubicBezTo>
                    <a:cubicBezTo>
                      <a:pt x="1293" y="225"/>
                      <a:pt x="2845" y="11046"/>
                      <a:pt x="2308" y="12956"/>
                    </a:cubicBezTo>
                    <a:cubicBezTo>
                      <a:pt x="1791" y="14866"/>
                      <a:pt x="0" y="19799"/>
                      <a:pt x="0" y="19799"/>
                    </a:cubicBezTo>
                    <a:lnTo>
                      <a:pt x="816" y="22882"/>
                    </a:lnTo>
                    <a:cubicBezTo>
                      <a:pt x="816" y="22882"/>
                      <a:pt x="2049" y="19879"/>
                      <a:pt x="2606" y="18287"/>
                    </a:cubicBezTo>
                    <a:cubicBezTo>
                      <a:pt x="3183" y="16696"/>
                      <a:pt x="3501" y="12021"/>
                      <a:pt x="3263" y="9892"/>
                    </a:cubicBezTo>
                    <a:cubicBezTo>
                      <a:pt x="3004" y="7784"/>
                      <a:pt x="1791" y="543"/>
                      <a:pt x="1671" y="225"/>
                    </a:cubicBezTo>
                    <a:cubicBezTo>
                      <a:pt x="1612" y="75"/>
                      <a:pt x="1507" y="1"/>
                      <a:pt x="14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60" name="Google Shape;760;p15"/>
              <p:cNvSpPr/>
              <p:nvPr/>
            </p:nvSpPr>
            <p:spPr>
              <a:xfrm>
                <a:off x="1015555" y="2863937"/>
                <a:ext cx="99929" cy="120394"/>
              </a:xfrm>
              <a:custGeom>
                <a:avLst/>
                <a:gdLst/>
                <a:ahLst/>
                <a:cxnLst/>
                <a:rect l="l" t="t" r="r" b="b"/>
                <a:pathLst>
                  <a:path w="2588" h="3118" extrusionOk="0">
                    <a:moveTo>
                      <a:pt x="677" y="0"/>
                    </a:moveTo>
                    <a:cubicBezTo>
                      <a:pt x="677" y="617"/>
                      <a:pt x="1" y="2228"/>
                      <a:pt x="1" y="2228"/>
                    </a:cubicBezTo>
                    <a:cubicBezTo>
                      <a:pt x="1" y="2228"/>
                      <a:pt x="1376" y="3118"/>
                      <a:pt x="1704" y="3118"/>
                    </a:cubicBezTo>
                    <a:cubicBezTo>
                      <a:pt x="1740" y="3118"/>
                      <a:pt x="1764" y="3107"/>
                      <a:pt x="1771" y="3084"/>
                    </a:cubicBezTo>
                    <a:cubicBezTo>
                      <a:pt x="1871" y="2845"/>
                      <a:pt x="2587" y="1691"/>
                      <a:pt x="2587" y="1691"/>
                    </a:cubicBezTo>
                    <a:lnTo>
                      <a:pt x="677" y="0"/>
                    </a:lnTo>
                    <a:close/>
                  </a:path>
                </a:pathLst>
              </a:custGeom>
              <a:solidFill>
                <a:srgbClr val="FCDD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61" name="Google Shape;761;p15"/>
              <p:cNvSpPr/>
              <p:nvPr/>
            </p:nvSpPr>
            <p:spPr>
              <a:xfrm>
                <a:off x="962581" y="2728760"/>
                <a:ext cx="271176" cy="222794"/>
              </a:xfrm>
              <a:custGeom>
                <a:avLst/>
                <a:gdLst/>
                <a:ahLst/>
                <a:cxnLst/>
                <a:rect l="l" t="t" r="r" b="b"/>
                <a:pathLst>
                  <a:path w="7023" h="5770" extrusionOk="0">
                    <a:moveTo>
                      <a:pt x="3899" y="0"/>
                    </a:moveTo>
                    <a:lnTo>
                      <a:pt x="2567" y="20"/>
                    </a:lnTo>
                    <a:lnTo>
                      <a:pt x="2268" y="1691"/>
                    </a:lnTo>
                    <a:cubicBezTo>
                      <a:pt x="2268" y="1691"/>
                      <a:pt x="1674" y="1086"/>
                      <a:pt x="1123" y="1086"/>
                    </a:cubicBezTo>
                    <a:cubicBezTo>
                      <a:pt x="926" y="1086"/>
                      <a:pt x="734" y="1163"/>
                      <a:pt x="577" y="1373"/>
                    </a:cubicBezTo>
                    <a:cubicBezTo>
                      <a:pt x="0" y="2188"/>
                      <a:pt x="1910" y="2885"/>
                      <a:pt x="1910" y="2885"/>
                    </a:cubicBezTo>
                    <a:cubicBezTo>
                      <a:pt x="1910" y="2885"/>
                      <a:pt x="1970" y="4098"/>
                      <a:pt x="2706" y="4854"/>
                    </a:cubicBezTo>
                    <a:cubicBezTo>
                      <a:pt x="3442" y="5590"/>
                      <a:pt x="4456" y="5769"/>
                      <a:pt x="4934" y="5769"/>
                    </a:cubicBezTo>
                    <a:cubicBezTo>
                      <a:pt x="4974" y="5769"/>
                      <a:pt x="5014" y="5769"/>
                      <a:pt x="5054" y="5769"/>
                    </a:cubicBezTo>
                    <a:cubicBezTo>
                      <a:pt x="5498" y="5769"/>
                      <a:pt x="5975" y="5752"/>
                      <a:pt x="6485" y="5351"/>
                    </a:cubicBezTo>
                    <a:cubicBezTo>
                      <a:pt x="7023" y="4894"/>
                      <a:pt x="7023" y="4198"/>
                      <a:pt x="6943" y="3660"/>
                    </a:cubicBezTo>
                    <a:cubicBezTo>
                      <a:pt x="6883" y="3103"/>
                      <a:pt x="6704" y="2646"/>
                      <a:pt x="6645" y="2288"/>
                    </a:cubicBezTo>
                    <a:lnTo>
                      <a:pt x="6326" y="657"/>
                    </a:lnTo>
                    <a:lnTo>
                      <a:pt x="3899" y="0"/>
                    </a:lnTo>
                    <a:close/>
                  </a:path>
                </a:pathLst>
              </a:custGeom>
              <a:solidFill>
                <a:srgbClr val="FCDD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62" name="Google Shape;762;p15"/>
              <p:cNvSpPr/>
              <p:nvPr/>
            </p:nvSpPr>
            <p:spPr>
              <a:xfrm>
                <a:off x="988682" y="2652774"/>
                <a:ext cx="244301" cy="191672"/>
              </a:xfrm>
              <a:custGeom>
                <a:avLst/>
                <a:gdLst/>
                <a:ahLst/>
                <a:cxnLst/>
                <a:rect l="l" t="t" r="r" b="b"/>
                <a:pathLst>
                  <a:path w="6327" h="4964" extrusionOk="0">
                    <a:moveTo>
                      <a:pt x="3394" y="0"/>
                    </a:moveTo>
                    <a:cubicBezTo>
                      <a:pt x="2200" y="0"/>
                      <a:pt x="777" y="454"/>
                      <a:pt x="438" y="1292"/>
                    </a:cubicBezTo>
                    <a:cubicBezTo>
                      <a:pt x="1" y="2326"/>
                      <a:pt x="1453" y="3162"/>
                      <a:pt x="1453" y="3162"/>
                    </a:cubicBezTo>
                    <a:cubicBezTo>
                      <a:pt x="1453" y="3162"/>
                      <a:pt x="1811" y="4296"/>
                      <a:pt x="1811" y="4574"/>
                    </a:cubicBezTo>
                    <a:cubicBezTo>
                      <a:pt x="1811" y="4799"/>
                      <a:pt x="1736" y="4964"/>
                      <a:pt x="1991" y="4964"/>
                    </a:cubicBezTo>
                    <a:cubicBezTo>
                      <a:pt x="2029" y="4964"/>
                      <a:pt x="2075" y="4960"/>
                      <a:pt x="2129" y="4952"/>
                    </a:cubicBezTo>
                    <a:cubicBezTo>
                      <a:pt x="2487" y="4932"/>
                      <a:pt x="2567" y="4534"/>
                      <a:pt x="2547" y="4057"/>
                    </a:cubicBezTo>
                    <a:cubicBezTo>
                      <a:pt x="2527" y="3579"/>
                      <a:pt x="2547" y="2525"/>
                      <a:pt x="2547" y="2525"/>
                    </a:cubicBezTo>
                    <a:cubicBezTo>
                      <a:pt x="2547" y="2525"/>
                      <a:pt x="3741" y="3659"/>
                      <a:pt x="4218" y="3659"/>
                    </a:cubicBezTo>
                    <a:cubicBezTo>
                      <a:pt x="4676" y="3659"/>
                      <a:pt x="4735" y="3102"/>
                      <a:pt x="4735" y="3102"/>
                    </a:cubicBezTo>
                    <a:cubicBezTo>
                      <a:pt x="4735" y="3102"/>
                      <a:pt x="4839" y="3515"/>
                      <a:pt x="5223" y="3515"/>
                    </a:cubicBezTo>
                    <a:cubicBezTo>
                      <a:pt x="5285" y="3515"/>
                      <a:pt x="5354" y="3505"/>
                      <a:pt x="5431" y="3480"/>
                    </a:cubicBezTo>
                    <a:cubicBezTo>
                      <a:pt x="5969" y="3341"/>
                      <a:pt x="6327" y="3102"/>
                      <a:pt x="5909" y="2107"/>
                    </a:cubicBezTo>
                    <a:cubicBezTo>
                      <a:pt x="5471" y="1113"/>
                      <a:pt x="5113" y="178"/>
                      <a:pt x="3800" y="19"/>
                    </a:cubicBezTo>
                    <a:cubicBezTo>
                      <a:pt x="3669" y="6"/>
                      <a:pt x="3533" y="0"/>
                      <a:pt x="3394" y="0"/>
                    </a:cubicBezTo>
                    <a:close/>
                  </a:path>
                </a:pathLst>
              </a:custGeom>
              <a:solidFill>
                <a:srgbClr val="C33C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63" name="Google Shape;763;p15"/>
              <p:cNvSpPr/>
              <p:nvPr/>
            </p:nvSpPr>
            <p:spPr>
              <a:xfrm>
                <a:off x="1173012" y="2822469"/>
                <a:ext cx="30002" cy="50621"/>
              </a:xfrm>
              <a:custGeom>
                <a:avLst/>
                <a:gdLst/>
                <a:ahLst/>
                <a:cxnLst/>
                <a:rect l="l" t="t" r="r" b="b"/>
                <a:pathLst>
                  <a:path w="777" h="1311" extrusionOk="0">
                    <a:moveTo>
                      <a:pt x="290" y="0"/>
                    </a:moveTo>
                    <a:cubicBezTo>
                      <a:pt x="215" y="0"/>
                      <a:pt x="114" y="41"/>
                      <a:pt x="1" y="179"/>
                    </a:cubicBezTo>
                    <a:lnTo>
                      <a:pt x="200" y="1194"/>
                    </a:lnTo>
                    <a:cubicBezTo>
                      <a:pt x="200" y="1194"/>
                      <a:pt x="348" y="1310"/>
                      <a:pt x="507" y="1310"/>
                    </a:cubicBezTo>
                    <a:cubicBezTo>
                      <a:pt x="602" y="1310"/>
                      <a:pt x="702" y="1268"/>
                      <a:pt x="777" y="1134"/>
                    </a:cubicBezTo>
                    <a:lnTo>
                      <a:pt x="419" y="80"/>
                    </a:lnTo>
                    <a:cubicBezTo>
                      <a:pt x="441" y="68"/>
                      <a:pt x="388" y="0"/>
                      <a:pt x="290" y="0"/>
                    </a:cubicBezTo>
                    <a:close/>
                  </a:path>
                </a:pathLst>
              </a:custGeom>
              <a:solidFill>
                <a:srgbClr val="F9BC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64" name="Google Shape;764;p15"/>
              <p:cNvSpPr/>
              <p:nvPr/>
            </p:nvSpPr>
            <p:spPr>
              <a:xfrm>
                <a:off x="689909" y="2934132"/>
                <a:ext cx="739738" cy="559032"/>
              </a:xfrm>
              <a:custGeom>
                <a:avLst/>
                <a:gdLst/>
                <a:ahLst/>
                <a:cxnLst/>
                <a:rect l="l" t="t" r="r" b="b"/>
                <a:pathLst>
                  <a:path w="19158" h="14478" extrusionOk="0">
                    <a:moveTo>
                      <a:pt x="7689" y="1"/>
                    </a:moveTo>
                    <a:cubicBezTo>
                      <a:pt x="6940" y="1"/>
                      <a:pt x="5939" y="141"/>
                      <a:pt x="5212" y="768"/>
                    </a:cubicBezTo>
                    <a:cubicBezTo>
                      <a:pt x="3899" y="1922"/>
                      <a:pt x="2785" y="5881"/>
                      <a:pt x="2427" y="6597"/>
                    </a:cubicBezTo>
                    <a:cubicBezTo>
                      <a:pt x="2049" y="7333"/>
                      <a:pt x="955" y="10058"/>
                      <a:pt x="478" y="10655"/>
                    </a:cubicBezTo>
                    <a:cubicBezTo>
                      <a:pt x="0" y="11252"/>
                      <a:pt x="140" y="12067"/>
                      <a:pt x="796" y="12644"/>
                    </a:cubicBezTo>
                    <a:cubicBezTo>
                      <a:pt x="1411" y="13150"/>
                      <a:pt x="3946" y="14477"/>
                      <a:pt x="6180" y="14477"/>
                    </a:cubicBezTo>
                    <a:cubicBezTo>
                      <a:pt x="6405" y="14477"/>
                      <a:pt x="6627" y="14464"/>
                      <a:pt x="6844" y="14435"/>
                    </a:cubicBezTo>
                    <a:cubicBezTo>
                      <a:pt x="9211" y="14096"/>
                      <a:pt x="9489" y="12008"/>
                      <a:pt x="9489" y="11849"/>
                    </a:cubicBezTo>
                    <a:lnTo>
                      <a:pt x="9489" y="10317"/>
                    </a:lnTo>
                    <a:cubicBezTo>
                      <a:pt x="9489" y="10317"/>
                      <a:pt x="10258" y="11056"/>
                      <a:pt x="12165" y="11056"/>
                    </a:cubicBezTo>
                    <a:cubicBezTo>
                      <a:pt x="12470" y="11056"/>
                      <a:pt x="12805" y="11037"/>
                      <a:pt x="13169" y="10993"/>
                    </a:cubicBezTo>
                    <a:cubicBezTo>
                      <a:pt x="15795" y="10675"/>
                      <a:pt x="18560" y="10575"/>
                      <a:pt x="18839" y="9501"/>
                    </a:cubicBezTo>
                    <a:cubicBezTo>
                      <a:pt x="19078" y="8407"/>
                      <a:pt x="19157" y="7512"/>
                      <a:pt x="18401" y="7273"/>
                    </a:cubicBezTo>
                    <a:cubicBezTo>
                      <a:pt x="17665" y="7015"/>
                      <a:pt x="13090" y="5244"/>
                      <a:pt x="12135" y="5085"/>
                    </a:cubicBezTo>
                    <a:cubicBezTo>
                      <a:pt x="11934" y="5052"/>
                      <a:pt x="11744" y="5038"/>
                      <a:pt x="11570" y="5038"/>
                    </a:cubicBezTo>
                    <a:cubicBezTo>
                      <a:pt x="10918" y="5038"/>
                      <a:pt x="10484" y="5224"/>
                      <a:pt x="10484" y="5224"/>
                    </a:cubicBezTo>
                    <a:cubicBezTo>
                      <a:pt x="10484" y="5224"/>
                      <a:pt x="11180" y="4906"/>
                      <a:pt x="11240" y="4787"/>
                    </a:cubicBezTo>
                    <a:cubicBezTo>
                      <a:pt x="11319" y="4647"/>
                      <a:pt x="10941" y="4787"/>
                      <a:pt x="11101" y="4488"/>
                    </a:cubicBezTo>
                    <a:cubicBezTo>
                      <a:pt x="11220" y="4190"/>
                      <a:pt x="11300" y="3494"/>
                      <a:pt x="11200" y="2559"/>
                    </a:cubicBezTo>
                    <a:cubicBezTo>
                      <a:pt x="11101" y="1644"/>
                      <a:pt x="10225" y="868"/>
                      <a:pt x="9748" y="589"/>
                    </a:cubicBezTo>
                    <a:cubicBezTo>
                      <a:pt x="9303" y="415"/>
                      <a:pt x="8840" y="91"/>
                      <a:pt x="8741" y="91"/>
                    </a:cubicBezTo>
                    <a:cubicBezTo>
                      <a:pt x="8738" y="91"/>
                      <a:pt x="8736" y="91"/>
                      <a:pt x="8733" y="92"/>
                    </a:cubicBezTo>
                    <a:cubicBezTo>
                      <a:pt x="8733" y="92"/>
                      <a:pt x="8293" y="1"/>
                      <a:pt x="7689" y="1"/>
                    </a:cubicBezTo>
                    <a:close/>
                  </a:path>
                </a:pathLst>
              </a:custGeom>
              <a:solidFill>
                <a:srgbClr val="FFBD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65" name="Google Shape;765;p15"/>
              <p:cNvSpPr/>
              <p:nvPr/>
            </p:nvSpPr>
            <p:spPr>
              <a:xfrm>
                <a:off x="881150" y="3067456"/>
                <a:ext cx="182097" cy="372572"/>
              </a:xfrm>
              <a:custGeom>
                <a:avLst/>
                <a:gdLst/>
                <a:ahLst/>
                <a:cxnLst/>
                <a:rect l="l" t="t" r="r" b="b"/>
                <a:pathLst>
                  <a:path w="4716" h="9649" extrusionOk="0">
                    <a:moveTo>
                      <a:pt x="1035" y="1"/>
                    </a:moveTo>
                    <a:cubicBezTo>
                      <a:pt x="1035" y="2"/>
                      <a:pt x="1" y="2508"/>
                      <a:pt x="160" y="4357"/>
                    </a:cubicBezTo>
                    <a:cubicBezTo>
                      <a:pt x="299" y="6207"/>
                      <a:pt x="2428" y="7640"/>
                      <a:pt x="3064" y="8515"/>
                    </a:cubicBezTo>
                    <a:cubicBezTo>
                      <a:pt x="3681" y="9350"/>
                      <a:pt x="4119" y="9649"/>
                      <a:pt x="4119" y="9649"/>
                    </a:cubicBezTo>
                    <a:cubicBezTo>
                      <a:pt x="4715" y="8933"/>
                      <a:pt x="4556" y="6904"/>
                      <a:pt x="4556" y="6904"/>
                    </a:cubicBezTo>
                    <a:cubicBezTo>
                      <a:pt x="4556" y="6904"/>
                      <a:pt x="2448" y="6128"/>
                      <a:pt x="1453" y="4039"/>
                    </a:cubicBezTo>
                    <a:cubicBezTo>
                      <a:pt x="459" y="1971"/>
                      <a:pt x="1035" y="2"/>
                      <a:pt x="1035" y="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18"/>
          <p:cNvSpPr/>
          <p:nvPr/>
        </p:nvSpPr>
        <p:spPr>
          <a:xfrm>
            <a:off x="6736578" y="746248"/>
            <a:ext cx="2262000" cy="9222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FFFFF">
              <a:alpha val="40000"/>
            </a:srgbClr>
          </a:solidFill>
          <a:ln w="28575" cap="flat" cmpd="sng">
            <a:solidFill>
              <a:srgbClr val="F15A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18"/>
          <p:cNvSpPr/>
          <p:nvPr/>
        </p:nvSpPr>
        <p:spPr>
          <a:xfrm>
            <a:off x="6592475" y="627831"/>
            <a:ext cx="386700" cy="3972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F15A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2" name="Google Shape;772;p18"/>
          <p:cNvSpPr txBox="1"/>
          <p:nvPr/>
        </p:nvSpPr>
        <p:spPr>
          <a:xfrm>
            <a:off x="7037173" y="840303"/>
            <a:ext cx="18651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445E93"/>
                </a:solidFill>
                <a:latin typeface="Poppins"/>
                <a:ea typeface="Poppins"/>
                <a:cs typeface="Poppins"/>
                <a:sym typeface="Poppins"/>
              </a:rPr>
              <a:t>Sector Aligned Impacts on Clean Energy, Housing, &amp; Downtown Revitalization</a:t>
            </a:r>
            <a:endParaRPr sz="1200" b="0" i="0" u="none" strike="noStrike" cap="none">
              <a:solidFill>
                <a:srgbClr val="445E9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73" name="Google Shape;773;p18"/>
          <p:cNvSpPr/>
          <p:nvPr/>
        </p:nvSpPr>
        <p:spPr>
          <a:xfrm>
            <a:off x="6747190" y="1868828"/>
            <a:ext cx="2262000" cy="9222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FFFFF">
              <a:alpha val="40000"/>
            </a:srgbClr>
          </a:solidFill>
          <a:ln w="28575" cap="flat" cmpd="sng">
            <a:solidFill>
              <a:srgbClr val="F15A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18"/>
          <p:cNvSpPr/>
          <p:nvPr/>
        </p:nvSpPr>
        <p:spPr>
          <a:xfrm>
            <a:off x="6603087" y="1750403"/>
            <a:ext cx="386700" cy="3972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F15A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5" name="Google Shape;775;p18"/>
          <p:cNvSpPr/>
          <p:nvPr/>
        </p:nvSpPr>
        <p:spPr>
          <a:xfrm>
            <a:off x="6747190" y="2991409"/>
            <a:ext cx="2262000" cy="9222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FFFFF">
              <a:alpha val="40000"/>
            </a:srgbClr>
          </a:solidFill>
          <a:ln w="28575" cap="flat" cmpd="sng">
            <a:solidFill>
              <a:srgbClr val="F15A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18"/>
          <p:cNvSpPr/>
          <p:nvPr/>
        </p:nvSpPr>
        <p:spPr>
          <a:xfrm>
            <a:off x="6603087" y="2872991"/>
            <a:ext cx="386700" cy="3972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F15A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7" name="Google Shape;777;p18"/>
          <p:cNvSpPr/>
          <p:nvPr/>
        </p:nvSpPr>
        <p:spPr>
          <a:xfrm>
            <a:off x="6757833" y="4114014"/>
            <a:ext cx="2262000" cy="9222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FFFFF">
              <a:alpha val="40000"/>
            </a:srgbClr>
          </a:solidFill>
          <a:ln w="28575" cap="flat" cmpd="sng">
            <a:solidFill>
              <a:srgbClr val="F15A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18"/>
          <p:cNvSpPr/>
          <p:nvPr/>
        </p:nvSpPr>
        <p:spPr>
          <a:xfrm>
            <a:off x="6613730" y="3995596"/>
            <a:ext cx="386700" cy="3972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F15A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79" name="Google Shape;77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0643" y="695627"/>
            <a:ext cx="250390" cy="25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71259" y="1820539"/>
            <a:ext cx="250390" cy="25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0643" y="2943122"/>
            <a:ext cx="250390" cy="25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81897" y="4065693"/>
            <a:ext cx="250390" cy="257026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18"/>
          <p:cNvSpPr txBox="1"/>
          <p:nvPr/>
        </p:nvSpPr>
        <p:spPr>
          <a:xfrm>
            <a:off x="7037173" y="2069386"/>
            <a:ext cx="1865100" cy="5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445E93"/>
                </a:solidFill>
                <a:latin typeface="Poppins"/>
                <a:ea typeface="Poppins"/>
                <a:cs typeface="Poppins"/>
                <a:sym typeface="Poppins"/>
              </a:rPr>
              <a:t>Local Ownership, Affordable Housing, &amp; 7 Quality Jobs</a:t>
            </a:r>
            <a:endParaRPr sz="1200" b="0" i="0" u="none" strike="noStrike" cap="none">
              <a:solidFill>
                <a:srgbClr val="445E9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84" name="Google Shape;784;p18"/>
          <p:cNvSpPr txBox="1"/>
          <p:nvPr/>
        </p:nvSpPr>
        <p:spPr>
          <a:xfrm>
            <a:off x="7037173" y="3191980"/>
            <a:ext cx="1865100" cy="5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445E93"/>
                </a:solidFill>
                <a:latin typeface="Poppins"/>
                <a:ea typeface="Poppins"/>
                <a:cs typeface="Poppins"/>
                <a:sym typeface="Poppins"/>
              </a:rPr>
              <a:t>Builds on Funding From AFN Member &amp; Other Sources</a:t>
            </a:r>
            <a:endParaRPr sz="1200" b="0" i="0" u="none" strike="noStrike" cap="none">
              <a:solidFill>
                <a:srgbClr val="445E9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85" name="Google Shape;785;p18"/>
          <p:cNvSpPr txBox="1"/>
          <p:nvPr/>
        </p:nvSpPr>
        <p:spPr>
          <a:xfrm>
            <a:off x="7037175" y="4344047"/>
            <a:ext cx="1961400" cy="526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445E93"/>
                </a:solidFill>
                <a:latin typeface="Poppins"/>
                <a:ea typeface="Poppins"/>
                <a:cs typeface="Poppins"/>
                <a:sym typeface="Poppins"/>
              </a:rPr>
              <a:t>Referral from CDFI Lending Partner, Subordinated Co-Investment, &amp; Leverage</a:t>
            </a:r>
            <a:endParaRPr sz="1100" b="0" i="0" u="none" strike="noStrike" cap="none">
              <a:solidFill>
                <a:srgbClr val="445E9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86" name="Google Shape;786;p18"/>
          <p:cNvSpPr txBox="1"/>
          <p:nvPr/>
        </p:nvSpPr>
        <p:spPr>
          <a:xfrm>
            <a:off x="7106275" y="461281"/>
            <a:ext cx="1565100" cy="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445E9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The Impact</a:t>
            </a:r>
            <a:endParaRPr sz="1400" b="0" i="0" u="none" strike="noStrike" cap="none">
              <a:solidFill>
                <a:srgbClr val="445E9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787" name="Google Shape;787;p18" descr="Picture 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8768" y="768596"/>
            <a:ext cx="1201101" cy="4175486"/>
          </a:xfrm>
          <a:prstGeom prst="rect">
            <a:avLst/>
          </a:prstGeom>
          <a:noFill/>
          <a:ln>
            <a:noFill/>
          </a:ln>
        </p:spPr>
      </p:pic>
      <p:sp>
        <p:nvSpPr>
          <p:cNvPr id="788" name="Google Shape;788;p18"/>
          <p:cNvSpPr txBox="1"/>
          <p:nvPr/>
        </p:nvSpPr>
        <p:spPr>
          <a:xfrm>
            <a:off x="3692268" y="1137680"/>
            <a:ext cx="2874000" cy="554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445E93"/>
                </a:solidFill>
                <a:latin typeface="Poppins"/>
                <a:ea typeface="Poppins"/>
                <a:cs typeface="Poppins"/>
                <a:sym typeface="Poppins"/>
              </a:rPr>
              <a:t>Fully secured</a:t>
            </a:r>
            <a:r>
              <a:rPr lang="en-US" sz="1000" b="0" i="0" u="none" strike="noStrike" cap="none">
                <a:solidFill>
                  <a:srgbClr val="445E93"/>
                </a:solidFill>
                <a:latin typeface="Poppins"/>
                <a:ea typeface="Poppins"/>
                <a:cs typeface="Poppins"/>
                <a:sym typeface="Poppins"/>
              </a:rPr>
              <a:t> loan</a:t>
            </a:r>
            <a:r>
              <a:rPr lang="en-US" sz="1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000" b="0" i="0" u="none" strike="noStrike" cap="none">
                <a:solidFill>
                  <a:srgbClr val="F15A25"/>
                </a:solidFill>
                <a:latin typeface="Poppins"/>
                <a:ea typeface="Poppins"/>
                <a:cs typeface="Poppins"/>
                <a:sym typeface="Poppins"/>
              </a:rPr>
              <a:t>from local CDFI partner </a:t>
            </a:r>
            <a:endParaRPr sz="10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445E93"/>
                </a:solidFill>
                <a:latin typeface="Poppins"/>
                <a:ea typeface="Poppins"/>
                <a:cs typeface="Poppins"/>
                <a:sym typeface="Poppins"/>
              </a:rPr>
              <a:t>for acquisition, renovation/ retrofits, and solar installation</a:t>
            </a:r>
            <a:endParaRPr sz="1000" b="0" i="0" u="none" strike="noStrike" cap="none">
              <a:solidFill>
                <a:srgbClr val="445E9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89" name="Google Shape;789;p18"/>
          <p:cNvSpPr txBox="1"/>
          <p:nvPr/>
        </p:nvSpPr>
        <p:spPr>
          <a:xfrm>
            <a:off x="3716053" y="2885258"/>
            <a:ext cx="2826300" cy="40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445E93"/>
                </a:solidFill>
                <a:latin typeface="Poppins"/>
                <a:ea typeface="Poppins"/>
                <a:cs typeface="Poppins"/>
                <a:sym typeface="Poppins"/>
              </a:rPr>
              <a:t>Partially secured </a:t>
            </a:r>
            <a:r>
              <a:rPr lang="en-US" sz="1000" b="0" i="0" u="none" strike="noStrike" cap="none">
                <a:solidFill>
                  <a:srgbClr val="445E93"/>
                </a:solidFill>
                <a:latin typeface="Poppins"/>
                <a:ea typeface="Poppins"/>
                <a:cs typeface="Poppins"/>
                <a:sym typeface="Poppins"/>
              </a:rPr>
              <a:t>loan</a:t>
            </a:r>
            <a:r>
              <a:rPr lang="en-US" sz="1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000" b="0" i="0" u="none" strike="noStrike" cap="none">
                <a:solidFill>
                  <a:srgbClr val="F15A25"/>
                </a:solidFill>
                <a:latin typeface="Poppins"/>
                <a:ea typeface="Poppins"/>
                <a:cs typeface="Poppins"/>
                <a:sym typeface="Poppins"/>
              </a:rPr>
              <a:t>from IA Fund </a:t>
            </a:r>
            <a:r>
              <a:rPr lang="en-US" sz="1000" b="0" i="0" u="none" strike="noStrike" cap="none">
                <a:solidFill>
                  <a:srgbClr val="445E93"/>
                </a:solidFill>
                <a:latin typeface="Poppins"/>
                <a:ea typeface="Poppins"/>
                <a:cs typeface="Poppins"/>
                <a:sym typeface="Poppins"/>
              </a:rPr>
              <a:t>to finance remaining real estate costs</a:t>
            </a:r>
            <a:endParaRPr sz="1000" b="0" i="0" u="none" strike="noStrike" cap="none">
              <a:solidFill>
                <a:srgbClr val="445E9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90" name="Google Shape;790;p18"/>
          <p:cNvSpPr txBox="1"/>
          <p:nvPr/>
        </p:nvSpPr>
        <p:spPr>
          <a:xfrm>
            <a:off x="3751339" y="3377537"/>
            <a:ext cx="2803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445E93"/>
                </a:solidFill>
                <a:latin typeface="Poppins"/>
                <a:ea typeface="Poppins"/>
                <a:cs typeface="Poppins"/>
                <a:sym typeface="Poppins"/>
              </a:rPr>
              <a:t>Funded loan guarantee </a:t>
            </a:r>
            <a:r>
              <a:rPr lang="en-US" sz="1000" b="0" i="0" u="none" strike="noStrike" cap="none">
                <a:solidFill>
                  <a:srgbClr val="445E93"/>
                </a:solidFill>
                <a:latin typeface="Poppins"/>
                <a:ea typeface="Poppins"/>
                <a:cs typeface="Poppins"/>
                <a:sym typeface="Poppins"/>
              </a:rPr>
              <a:t>from</a:t>
            </a:r>
            <a:r>
              <a:rPr lang="en-US" sz="1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000" b="0" i="0" u="none" strike="noStrike" cap="none">
                <a:solidFill>
                  <a:srgbClr val="F15A25"/>
                </a:solidFill>
                <a:latin typeface="Poppins"/>
                <a:ea typeface="Poppins"/>
                <a:cs typeface="Poppins"/>
                <a:sym typeface="Poppins"/>
              </a:rPr>
              <a:t>IA Catalytic Capital Pool </a:t>
            </a:r>
            <a:r>
              <a:rPr lang="en-US" sz="1000" b="0" i="0" u="none" strike="noStrike" cap="none">
                <a:solidFill>
                  <a:srgbClr val="445E93"/>
                </a:solidFill>
                <a:latin typeface="Poppins"/>
                <a:ea typeface="Poppins"/>
                <a:cs typeface="Poppins"/>
                <a:sym typeface="Poppins"/>
              </a:rPr>
              <a:t>to mitigate collateral risk</a:t>
            </a:r>
            <a:endParaRPr sz="1000" b="0" i="0" u="none" strike="noStrike" cap="none">
              <a:solidFill>
                <a:srgbClr val="445E9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91" name="Google Shape;791;p18"/>
          <p:cNvSpPr txBox="1"/>
          <p:nvPr/>
        </p:nvSpPr>
        <p:spPr>
          <a:xfrm>
            <a:off x="3731566" y="3837197"/>
            <a:ext cx="2787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445E93"/>
                </a:solidFill>
                <a:latin typeface="Poppins"/>
                <a:ea typeface="Poppins"/>
                <a:cs typeface="Poppins"/>
                <a:sym typeface="Poppins"/>
              </a:rPr>
              <a:t>Unsecured</a:t>
            </a:r>
            <a:r>
              <a:rPr lang="en-US" sz="1000" b="0" i="0" u="none" strike="noStrike" cap="none">
                <a:solidFill>
                  <a:srgbClr val="445E93"/>
                </a:solidFill>
                <a:latin typeface="Poppins"/>
                <a:ea typeface="Poppins"/>
                <a:cs typeface="Poppins"/>
                <a:sym typeface="Poppins"/>
              </a:rPr>
              <a:t> working capital loan from</a:t>
            </a:r>
            <a:r>
              <a:rPr lang="en-US" sz="1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000" b="0" i="0" u="none" strike="noStrike" cap="none">
                <a:solidFill>
                  <a:srgbClr val="F15A25"/>
                </a:solidFill>
                <a:latin typeface="Poppins"/>
                <a:ea typeface="Poppins"/>
                <a:cs typeface="Poppins"/>
                <a:sym typeface="Poppins"/>
              </a:rPr>
              <a:t>IA Fund </a:t>
            </a:r>
            <a:r>
              <a:rPr lang="en-US" sz="1000" b="0" i="0" u="none" strike="noStrike" cap="none">
                <a:solidFill>
                  <a:srgbClr val="445E93"/>
                </a:solidFill>
                <a:latin typeface="Poppins"/>
                <a:ea typeface="Poppins"/>
                <a:cs typeface="Poppins"/>
                <a:sym typeface="Poppins"/>
              </a:rPr>
              <a:t>to finance startup operations</a:t>
            </a:r>
            <a:endParaRPr sz="1000" b="0" i="0" u="none" strike="noStrike" cap="none">
              <a:solidFill>
                <a:srgbClr val="445E9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92" name="Google Shape;792;p18"/>
          <p:cNvSpPr txBox="1"/>
          <p:nvPr/>
        </p:nvSpPr>
        <p:spPr>
          <a:xfrm>
            <a:off x="3739841" y="4257372"/>
            <a:ext cx="27873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445E93"/>
                </a:solidFill>
                <a:latin typeface="Poppins"/>
                <a:ea typeface="Poppins"/>
                <a:cs typeface="Poppins"/>
                <a:sym typeface="Poppins"/>
              </a:rPr>
              <a:t>Subsidy:</a:t>
            </a:r>
            <a:r>
              <a:rPr lang="en-US" sz="1000" b="0" i="0" u="none" strike="noStrike" cap="none">
                <a:solidFill>
                  <a:srgbClr val="445E93"/>
                </a:solidFill>
                <a:latin typeface="Poppins"/>
                <a:ea typeface="Poppins"/>
                <a:cs typeface="Poppins"/>
                <a:sym typeface="Poppins"/>
              </a:rPr>
              <a:t> $300k Federal grant, $150k AFN member predevelopment grant, $30k donations, $20k TA grant from</a:t>
            </a:r>
            <a:r>
              <a:rPr lang="en-US" sz="10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000" b="0" i="0" u="none" strike="noStrike" cap="none">
                <a:solidFill>
                  <a:srgbClr val="F15A25"/>
                </a:solidFill>
                <a:latin typeface="Poppins"/>
                <a:ea typeface="Poppins"/>
                <a:cs typeface="Poppins"/>
                <a:sym typeface="Poppins"/>
              </a:rPr>
              <a:t>IA Catalytic Capital Pool</a:t>
            </a:r>
            <a:endParaRPr sz="10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793" name="Google Shape;793;p18"/>
          <p:cNvCxnSpPr/>
          <p:nvPr/>
        </p:nvCxnSpPr>
        <p:spPr>
          <a:xfrm>
            <a:off x="3449867" y="1438877"/>
            <a:ext cx="187200" cy="0"/>
          </a:xfrm>
          <a:prstGeom prst="straightConnector1">
            <a:avLst/>
          </a:prstGeom>
          <a:noFill/>
          <a:ln w="12700" cap="flat" cmpd="sng">
            <a:solidFill>
              <a:srgbClr val="F15A25"/>
            </a:solidFill>
            <a:prstDash val="solid"/>
            <a:round/>
            <a:headEnd type="none" w="sm" len="sm"/>
            <a:tailEnd type="oval" w="med" len="med"/>
          </a:ln>
        </p:spPr>
      </p:cxnSp>
      <p:cxnSp>
        <p:nvCxnSpPr>
          <p:cNvPr id="794" name="Google Shape;794;p18"/>
          <p:cNvCxnSpPr/>
          <p:nvPr/>
        </p:nvCxnSpPr>
        <p:spPr>
          <a:xfrm>
            <a:off x="3437014" y="3090248"/>
            <a:ext cx="228900" cy="0"/>
          </a:xfrm>
          <a:prstGeom prst="straightConnector1">
            <a:avLst/>
          </a:prstGeom>
          <a:noFill/>
          <a:ln w="12700" cap="flat" cmpd="sng">
            <a:solidFill>
              <a:srgbClr val="66CCFF"/>
            </a:solidFill>
            <a:prstDash val="solid"/>
            <a:round/>
            <a:headEnd type="none" w="sm" len="sm"/>
            <a:tailEnd type="oval" w="med" len="med"/>
          </a:ln>
        </p:spPr>
      </p:cxnSp>
      <p:cxnSp>
        <p:nvCxnSpPr>
          <p:cNvPr id="795" name="Google Shape;795;p18"/>
          <p:cNvCxnSpPr/>
          <p:nvPr/>
        </p:nvCxnSpPr>
        <p:spPr>
          <a:xfrm>
            <a:off x="3449867" y="3586878"/>
            <a:ext cx="228900" cy="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oval" w="med" len="med"/>
          </a:ln>
        </p:spPr>
      </p:cxnSp>
      <p:cxnSp>
        <p:nvCxnSpPr>
          <p:cNvPr id="796" name="Google Shape;796;p18"/>
          <p:cNvCxnSpPr/>
          <p:nvPr/>
        </p:nvCxnSpPr>
        <p:spPr>
          <a:xfrm>
            <a:off x="3437014" y="4034249"/>
            <a:ext cx="228900" cy="0"/>
          </a:xfrm>
          <a:prstGeom prst="straightConnector1">
            <a:avLst/>
          </a:prstGeom>
          <a:noFill/>
          <a:ln w="12700" cap="flat" cmpd="sng">
            <a:solidFill>
              <a:srgbClr val="FFBD47"/>
            </a:solidFill>
            <a:prstDash val="solid"/>
            <a:round/>
            <a:headEnd type="none" w="sm" len="sm"/>
            <a:tailEnd type="oval" w="med" len="med"/>
          </a:ln>
        </p:spPr>
      </p:cxnSp>
      <p:cxnSp>
        <p:nvCxnSpPr>
          <p:cNvPr id="797" name="Google Shape;797;p18"/>
          <p:cNvCxnSpPr/>
          <p:nvPr/>
        </p:nvCxnSpPr>
        <p:spPr>
          <a:xfrm>
            <a:off x="3437014" y="4582100"/>
            <a:ext cx="228900" cy="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798" name="Google Shape;798;p18"/>
          <p:cNvSpPr txBox="1"/>
          <p:nvPr/>
        </p:nvSpPr>
        <p:spPr>
          <a:xfrm>
            <a:off x="1916782" y="438931"/>
            <a:ext cx="1865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445E9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The Stack</a:t>
            </a:r>
            <a:endParaRPr sz="1400" b="0" i="0" u="none" strike="noStrike" cap="none">
              <a:solidFill>
                <a:srgbClr val="445E9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grpSp>
        <p:nvGrpSpPr>
          <p:cNvPr id="799" name="Google Shape;799;p18"/>
          <p:cNvGrpSpPr/>
          <p:nvPr/>
        </p:nvGrpSpPr>
        <p:grpSpPr>
          <a:xfrm>
            <a:off x="2304468" y="3264258"/>
            <a:ext cx="1088643" cy="261718"/>
            <a:chOff x="0" y="0"/>
            <a:chExt cx="1266600" cy="304500"/>
          </a:xfrm>
        </p:grpSpPr>
        <p:sp>
          <p:nvSpPr>
            <p:cNvPr id="800" name="Google Shape;800;p18"/>
            <p:cNvSpPr/>
            <p:nvPr/>
          </p:nvSpPr>
          <p:spPr>
            <a:xfrm>
              <a:off x="0" y="47307"/>
              <a:ext cx="1266600" cy="162000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801" name="Google Shape;801;p18"/>
            <p:cNvSpPr txBox="1"/>
            <p:nvPr/>
          </p:nvSpPr>
          <p:spPr>
            <a:xfrm>
              <a:off x="45719" y="0"/>
              <a:ext cx="1175400" cy="30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 b="1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$750,000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02" name="Google Shape;802;p18"/>
          <p:cNvSpPr txBox="1"/>
          <p:nvPr/>
        </p:nvSpPr>
        <p:spPr>
          <a:xfrm>
            <a:off x="168575" y="768606"/>
            <a:ext cx="1798500" cy="41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177800" marR="0" lvl="0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E93"/>
              </a:buClr>
              <a:buSzPts val="1000"/>
              <a:buFont typeface="Poppins"/>
              <a:buChar char="▪"/>
            </a:pPr>
            <a:r>
              <a:rPr lang="en-US" sz="1000" b="0" i="0" u="none" strike="noStrike" cap="none">
                <a:solidFill>
                  <a:srgbClr val="445E93"/>
                </a:solidFill>
                <a:latin typeface="Poppins"/>
                <a:ea typeface="Poppins"/>
                <a:cs typeface="Poppins"/>
                <a:sym typeface="Poppins"/>
              </a:rPr>
              <a:t>$3 million Main Street revitalization project by nonprofit developer</a:t>
            </a:r>
            <a:endParaRPr sz="1000" b="0" i="0" u="none" strike="noStrike" cap="none">
              <a:solidFill>
                <a:srgbClr val="445E9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177800" marR="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E93"/>
              </a:buClr>
              <a:buSzPts val="1000"/>
              <a:buFont typeface="Poppins"/>
              <a:buChar char="▪"/>
            </a:pPr>
            <a:r>
              <a:rPr lang="en-US" sz="1000" b="0" i="0" u="none" strike="noStrike" cap="none">
                <a:solidFill>
                  <a:srgbClr val="445E93"/>
                </a:solidFill>
                <a:latin typeface="Poppins"/>
                <a:ea typeface="Poppins"/>
                <a:cs typeface="Poppins"/>
                <a:sym typeface="Poppins"/>
              </a:rPr>
              <a:t>Partially owner- occupied mixed-use property will house the developer and an affiliated startup nonprofit on ground floor and provide eight workforce housing units on the upper floors</a:t>
            </a:r>
            <a:endParaRPr sz="1000" b="0" i="0" u="none" strike="noStrike" cap="none">
              <a:solidFill>
                <a:srgbClr val="445E9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177800" marR="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E93"/>
              </a:buClr>
              <a:buSzPts val="1000"/>
              <a:buFont typeface="Century Gothic"/>
              <a:buChar char="▪"/>
            </a:pPr>
            <a:r>
              <a:rPr lang="en-US" sz="1000" b="0" i="0" u="none" strike="noStrike" cap="none">
                <a:solidFill>
                  <a:srgbClr val="445E93"/>
                </a:solidFill>
                <a:latin typeface="Poppins"/>
                <a:ea typeface="Poppins"/>
                <a:cs typeface="Poppins"/>
                <a:sym typeface="Poppins"/>
              </a:rPr>
              <a:t>Cost includes energy efficient retrofits and rooftop solar installation  </a:t>
            </a:r>
            <a:endParaRPr sz="1000" b="0" i="0" u="none" strike="noStrike" cap="none">
              <a:solidFill>
                <a:srgbClr val="445E9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177800" marR="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E93"/>
              </a:buClr>
              <a:buSzPts val="1000"/>
              <a:buFont typeface="Poppins"/>
              <a:buChar char="▪"/>
            </a:pPr>
            <a:r>
              <a:rPr lang="en-US" sz="1000" b="0" i="0" u="none" strike="noStrike" cap="none">
                <a:solidFill>
                  <a:srgbClr val="445E93"/>
                </a:solidFill>
                <a:latin typeface="Poppins"/>
                <a:ea typeface="Poppins"/>
                <a:cs typeface="Poppins"/>
                <a:sym typeface="Poppins"/>
              </a:rPr>
              <a:t>CDFI lending partner wants to provide financing but has collateral / appraisal concerns on the real estate and is unable to finance startup costs for the affiliated nonprofit</a:t>
            </a:r>
            <a:endParaRPr sz="1000" b="0" i="0" u="none" strike="noStrike" cap="none">
              <a:solidFill>
                <a:srgbClr val="445E9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03" name="Google Shape;803;p18"/>
          <p:cNvSpPr txBox="1"/>
          <p:nvPr/>
        </p:nvSpPr>
        <p:spPr>
          <a:xfrm>
            <a:off x="168575" y="438931"/>
            <a:ext cx="1798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445E9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The Scenario</a:t>
            </a:r>
            <a:endParaRPr sz="1400" b="0" i="0" u="none" strike="noStrike" cap="none">
              <a:solidFill>
                <a:srgbClr val="445E9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804" name="Google Shape;804;p18"/>
          <p:cNvSpPr txBox="1"/>
          <p:nvPr/>
        </p:nvSpPr>
        <p:spPr>
          <a:xfrm>
            <a:off x="1740450" y="69631"/>
            <a:ext cx="5663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445E9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Blended Capital Co-Investment Case Study</a:t>
            </a:r>
            <a:endParaRPr sz="1800" b="0" i="0" u="none" strike="noStrike" cap="none">
              <a:solidFill>
                <a:srgbClr val="445E9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BFE5B-3E75-D2F8-9C05-91CA622D1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201" y="471922"/>
            <a:ext cx="7892839" cy="47748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>
                <a:sym typeface="Noto Serif Gujarati"/>
              </a:rPr>
              <a:t>Strengthening Local Community Ecosystems</a:t>
            </a:r>
          </a:p>
        </p:txBody>
      </p:sp>
      <p:pic>
        <p:nvPicPr>
          <p:cNvPr id="3" name="Google Shape;481;p49">
            <a:extLst>
              <a:ext uri="{FF2B5EF4-FFF2-40B4-BE49-F238E27FC236}">
                <a16:creationId xmlns:a16="http://schemas.microsoft.com/office/drawing/2014/main" id="{025885F3-31AA-916D-DD11-405D0FE5952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6154" t="757" r="3979" b="25627"/>
          <a:stretch/>
        </p:blipFill>
        <p:spPr>
          <a:xfrm>
            <a:off x="1123408" y="1886892"/>
            <a:ext cx="6797918" cy="255070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EE91EED-8664-12AA-ED88-582F26D91583}"/>
              </a:ext>
            </a:extLst>
          </p:cNvPr>
          <p:cNvSpPr txBox="1">
            <a:spLocks/>
          </p:cNvSpPr>
          <p:nvPr/>
        </p:nvSpPr>
        <p:spPr>
          <a:xfrm>
            <a:off x="575199" y="839134"/>
            <a:ext cx="7892839" cy="665574"/>
          </a:xfrm>
          <a:prstGeom prst="rect">
            <a:avLst/>
          </a:prstGeom>
        </p:spPr>
        <p:txBody>
          <a:bodyPr vert="horz" lIns="91355" tIns="45678" rIns="91355" bIns="45678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rgbClr val="084154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pPr defTabSz="913554">
              <a:spcBef>
                <a:spcPts val="0"/>
              </a:spcBef>
              <a:buClr>
                <a:srgbClr val="000000"/>
              </a:buClr>
              <a:defRPr/>
            </a:pPr>
            <a:r>
              <a:rPr lang="en-US" sz="1500" b="0" kern="0" dirty="0">
                <a:latin typeface="District Pro Book" panose="02000506040000020004" pitchFamily="50" charset="0"/>
                <a:ea typeface="Inter"/>
                <a:cs typeface="Inter"/>
                <a:sym typeface="Inter"/>
              </a:rPr>
              <a:t>The capital absorption framework helps communities achieve ambitious goals by creating collaborations that move the focus from individual deals to entire pipelines, with systematic attention to improving the enabling environment.</a:t>
            </a:r>
            <a:endParaRPr lang="en-US" sz="1500" b="0" kern="0" dirty="0">
              <a:solidFill>
                <a:srgbClr val="000000"/>
              </a:solidFill>
              <a:latin typeface="District Pro Book" panose="02000506040000020004" pitchFamily="50" charset="0"/>
              <a:ea typeface="Inter"/>
              <a:cs typeface="Inter"/>
              <a:sym typeface="Inter"/>
            </a:endParaRPr>
          </a:p>
        </p:txBody>
      </p:sp>
      <p:sp>
        <p:nvSpPr>
          <p:cNvPr id="5" name="Google Shape;213;p31">
            <a:extLst>
              <a:ext uri="{FF2B5EF4-FFF2-40B4-BE49-F238E27FC236}">
                <a16:creationId xmlns:a16="http://schemas.microsoft.com/office/drawing/2014/main" id="{7B649A08-E656-06A8-213B-CFB7EDC58859}"/>
              </a:ext>
            </a:extLst>
          </p:cNvPr>
          <p:cNvSpPr txBox="1"/>
          <p:nvPr/>
        </p:nvSpPr>
        <p:spPr>
          <a:xfrm>
            <a:off x="8139778" y="4871824"/>
            <a:ext cx="928625" cy="253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12" tIns="34244" rIns="68512" bIns="34244" anchor="t" anchorCtr="0">
            <a:spAutoFit/>
          </a:bodyPr>
          <a:lstStyle/>
          <a:p>
            <a:pPr algn="r" defTabSz="456777">
              <a:lnSpc>
                <a:spcPct val="150000"/>
              </a:lnSpc>
            </a:pPr>
            <a:fld id="{00000000-1234-1234-1234-123412341234}" type="slidenum">
              <a:rPr lang="en" sz="800" b="1">
                <a:solidFill>
                  <a:srgbClr val="084154"/>
                </a:solidFill>
                <a:latin typeface="District Pro Book" panose="02000506040000020004" pitchFamily="50" charset="0"/>
                <a:ea typeface="Arial"/>
                <a:cs typeface="Arial"/>
                <a:sym typeface="Arial"/>
              </a:rPr>
              <a:pPr algn="r" defTabSz="456777">
                <a:lnSpc>
                  <a:spcPct val="150000"/>
                </a:lnSpc>
              </a:pPr>
              <a:t>16</a:t>
            </a:fld>
            <a:endParaRPr sz="800" b="1" dirty="0">
              <a:solidFill>
                <a:srgbClr val="084154"/>
              </a:solidFill>
              <a:latin typeface="District Pro Book" panose="02000506040000020004" pitchFamily="50" charset="0"/>
              <a:ea typeface="Arial"/>
              <a:cs typeface="Arial"/>
              <a:sym typeface="Arial"/>
            </a:endParaRPr>
          </a:p>
        </p:txBody>
      </p:sp>
      <p:sp>
        <p:nvSpPr>
          <p:cNvPr id="7" name="Google Shape;923;p64">
            <a:extLst>
              <a:ext uri="{FF2B5EF4-FFF2-40B4-BE49-F238E27FC236}">
                <a16:creationId xmlns:a16="http://schemas.microsoft.com/office/drawing/2014/main" id="{D49E1F2A-19C4-7D11-A64A-674A09802F15}"/>
              </a:ext>
            </a:extLst>
          </p:cNvPr>
          <p:cNvSpPr txBox="1"/>
          <p:nvPr/>
        </p:nvSpPr>
        <p:spPr>
          <a:xfrm>
            <a:off x="721724" y="4944984"/>
            <a:ext cx="3239700" cy="13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9516" defTabSz="685166">
              <a:buClr>
                <a:prstClr val="black"/>
              </a:buClr>
            </a:pPr>
            <a:r>
              <a:rPr lang="en-US" sz="899" dirty="0">
                <a:solidFill>
                  <a:srgbClr val="084154"/>
                </a:solidFill>
                <a:latin typeface="District Pro Book" panose="02000506040000020004" pitchFamily="50" charset="0"/>
                <a:ea typeface="Lucida Sans"/>
                <a:cs typeface="Lucida Sans"/>
                <a:sym typeface="Lucida Sans"/>
              </a:rPr>
              <a:t>© Copyright Center for Community Investment 2025</a:t>
            </a:r>
            <a:endParaRPr sz="899" dirty="0">
              <a:solidFill>
                <a:srgbClr val="084154"/>
              </a:solidFill>
              <a:latin typeface="District Pro Book" panose="02000506040000020004" pitchFamily="50" charset="0"/>
              <a:ea typeface="Lucida Sans"/>
              <a:cs typeface="Lucida Sans"/>
              <a:sym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309258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22"/>
          <p:cNvSpPr txBox="1">
            <a:spLocks noGrp="1"/>
          </p:cNvSpPr>
          <p:nvPr>
            <p:ph type="title"/>
          </p:nvPr>
        </p:nvSpPr>
        <p:spPr>
          <a:xfrm>
            <a:off x="311700" y="445437"/>
            <a:ext cx="8520600" cy="573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pic>
        <p:nvPicPr>
          <p:cNvPr id="828" name="Google Shape;82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2350"/>
            <a:ext cx="9144001" cy="5093524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Google Shape;829;p22"/>
          <p:cNvSpPr/>
          <p:nvPr/>
        </p:nvSpPr>
        <p:spPr>
          <a:xfrm>
            <a:off x="3175553" y="1463434"/>
            <a:ext cx="447260" cy="35780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 w="25400" cap="flat" cmpd="sng">
            <a:solidFill>
              <a:srgbClr val="3061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8F9F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p22"/>
          <p:cNvSpPr/>
          <p:nvPr/>
        </p:nvSpPr>
        <p:spPr>
          <a:xfrm>
            <a:off x="8105362" y="2785339"/>
            <a:ext cx="447260" cy="35780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 w="25400" cap="flat" cmpd="sng">
            <a:solidFill>
              <a:srgbClr val="3061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8F9F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1" name="Google Shape;831;p22"/>
          <p:cNvSpPr/>
          <p:nvPr/>
        </p:nvSpPr>
        <p:spPr>
          <a:xfrm>
            <a:off x="2179156" y="2693764"/>
            <a:ext cx="447260" cy="35780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 w="25400" cap="flat" cmpd="sng">
            <a:solidFill>
              <a:srgbClr val="3061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8F9F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p22"/>
          <p:cNvSpPr txBox="1"/>
          <p:nvPr/>
        </p:nvSpPr>
        <p:spPr>
          <a:xfrm>
            <a:off x="2288486" y="272398"/>
            <a:ext cx="662691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Mapping Barriers and Bottlenecks in the Process from Idea to Investment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p22"/>
          <p:cNvSpPr/>
          <p:nvPr/>
        </p:nvSpPr>
        <p:spPr>
          <a:xfrm>
            <a:off x="5434734" y="3924710"/>
            <a:ext cx="447260" cy="35780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 w="25400" cap="flat" cmpd="sng">
            <a:solidFill>
              <a:srgbClr val="3061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8F9F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p22"/>
          <p:cNvSpPr/>
          <p:nvPr/>
        </p:nvSpPr>
        <p:spPr>
          <a:xfrm>
            <a:off x="0" y="4722725"/>
            <a:ext cx="732600" cy="42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B0B7E-3A92-24B1-E652-3B48D4AF6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84154"/>
                </a:solidFill>
                <a:sym typeface="Noto Serif Gujarati"/>
              </a:rPr>
              <a:t>Shifting the Community  Investment System</a:t>
            </a:r>
          </a:p>
        </p:txBody>
      </p:sp>
      <p:graphicFrame>
        <p:nvGraphicFramePr>
          <p:cNvPr id="3" name="Google Shape;534;p51">
            <a:extLst>
              <a:ext uri="{FF2B5EF4-FFF2-40B4-BE49-F238E27FC236}">
                <a16:creationId xmlns:a16="http://schemas.microsoft.com/office/drawing/2014/main" id="{941E3A68-BD1F-4600-DA15-61AF0A1BD7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205072"/>
              </p:ext>
            </p:extLst>
          </p:nvPr>
        </p:nvGraphicFramePr>
        <p:xfrm>
          <a:off x="678656" y="1072757"/>
          <a:ext cx="7177562" cy="3164422"/>
        </p:xfrm>
        <a:graphic>
          <a:graphicData uri="http://schemas.openxmlformats.org/drawingml/2006/table">
            <a:tbl>
              <a:tblPr bandRow="1">
                <a:noFill/>
              </a:tblPr>
              <a:tblGrid>
                <a:gridCol w="937708">
                  <a:extLst>
                    <a:ext uri="{9D8B030D-6E8A-4147-A177-3AD203B41FA5}">
                      <a16:colId xmlns:a16="http://schemas.microsoft.com/office/drawing/2014/main" val="3673992239"/>
                    </a:ext>
                  </a:extLst>
                </a:gridCol>
                <a:gridCol w="24753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5085">
                  <a:extLst>
                    <a:ext uri="{9D8B030D-6E8A-4147-A177-3AD203B41FA5}">
                      <a16:colId xmlns:a16="http://schemas.microsoft.com/office/drawing/2014/main" val="3681094704"/>
                    </a:ext>
                  </a:extLst>
                </a:gridCol>
                <a:gridCol w="26194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7790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9F7EF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b="1" i="0" dirty="0">
                          <a:solidFill>
                            <a:srgbClr val="E9F7EF"/>
                          </a:solidFill>
                          <a:latin typeface="Inter"/>
                          <a:sym typeface="Inter"/>
                        </a:rPr>
                        <a:t>From</a:t>
                      </a:r>
                      <a:endParaRPr sz="1200" b="1" i="0" dirty="0">
                        <a:solidFill>
                          <a:srgbClr val="E9F7EF"/>
                        </a:solidFill>
                        <a:latin typeface="Inter"/>
                        <a:sym typeface="Inter"/>
                      </a:endParaRPr>
                    </a:p>
                  </a:txBody>
                  <a:tcPr marL="51425" marR="51425" marT="25725" marB="2572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8415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9F7EF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b="1" i="0" dirty="0">
                          <a:solidFill>
                            <a:srgbClr val="E9F7EF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From</a:t>
                      </a:r>
                      <a:endParaRPr sz="1200" b="1" i="0" dirty="0">
                        <a:solidFill>
                          <a:srgbClr val="E9F7EF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51425" marR="51425" marT="25725" marB="25725" anchor="ctr">
                    <a:lnL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8415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9F7EF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b="1" i="0" dirty="0">
                          <a:solidFill>
                            <a:srgbClr val="E9F7EF"/>
                          </a:solidFill>
                          <a:latin typeface="Inter"/>
                          <a:sym typeface="Inter"/>
                        </a:rPr>
                        <a:t>To</a:t>
                      </a:r>
                      <a:endParaRPr sz="1200" b="1" i="0" dirty="0">
                        <a:solidFill>
                          <a:srgbClr val="E9F7EF"/>
                        </a:solidFill>
                        <a:latin typeface="Inter"/>
                        <a:sym typeface="Inter"/>
                      </a:endParaRPr>
                    </a:p>
                  </a:txBody>
                  <a:tcPr marL="51425" marR="51425" marT="25725" marB="2572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8415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9F7EF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b="1" i="0" dirty="0">
                          <a:solidFill>
                            <a:srgbClr val="E9F7EF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To</a:t>
                      </a:r>
                      <a:endParaRPr sz="1200" b="1" i="0" dirty="0">
                        <a:solidFill>
                          <a:srgbClr val="E9F7EF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51425" marR="51425" marT="25725" marB="2572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841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595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 dirty="0">
                        <a:latin typeface="Inter" panose="02000503000000020004"/>
                      </a:endParaRPr>
                    </a:p>
                  </a:txBody>
                  <a:tcPr marL="68588" marR="68588" marT="34294" marB="34294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F1F1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Inter" panose="02000503000000020004"/>
                          <a:ea typeface="Merriweather Sans"/>
                          <a:cs typeface="Merriweather Sans"/>
                          <a:sym typeface="Merriweather Sans"/>
                        </a:rPr>
                        <a:t>What can be financed … </a:t>
                      </a:r>
                      <a:endParaRPr sz="600" dirty="0">
                        <a:latin typeface="Inter" panose="02000503000000020004"/>
                      </a:endParaRPr>
                    </a:p>
                  </a:txBody>
                  <a:tcPr marL="68588" marR="68588" marT="34294" marB="34294">
                    <a:lnL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F1F1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 dirty="0">
                        <a:latin typeface="Inter" panose="02000503000000020004"/>
                      </a:endParaRPr>
                    </a:p>
                  </a:txBody>
                  <a:tcPr marL="68588" marR="68588" marT="34294" marB="34294">
                    <a:lnL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F1F1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Inter" panose="02000503000000020004"/>
                          <a:ea typeface="Merriweather Sans"/>
                          <a:cs typeface="Merriweather Sans"/>
                          <a:sym typeface="Merriweather Sans"/>
                        </a:rPr>
                        <a:t>What community prioritizes</a:t>
                      </a:r>
                      <a:endParaRPr sz="600" dirty="0">
                        <a:latin typeface="Inter" panose="02000503000000020004"/>
                      </a:endParaRPr>
                    </a:p>
                  </a:txBody>
                  <a:tcPr marL="68588" marR="68588" marT="34294" marB="34294">
                    <a:lnL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F1F1">
                        <a:alpha val="4980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64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 dirty="0">
                        <a:latin typeface="Inter" panose="02000503000000020004"/>
                      </a:endParaRPr>
                    </a:p>
                  </a:txBody>
                  <a:tcPr marL="68588" marR="68588" marT="34294" marB="34294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F7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Inter" panose="02000503000000020004"/>
                          <a:ea typeface="Merriweather Sans"/>
                          <a:cs typeface="Merriweather Sans"/>
                          <a:sym typeface="Merriweather Sans"/>
                        </a:rPr>
                        <a:t>Transactional focus</a:t>
                      </a:r>
                      <a:endParaRPr sz="600" dirty="0">
                        <a:latin typeface="Inter" panose="02000503000000020004"/>
                      </a:endParaRPr>
                    </a:p>
                  </a:txBody>
                  <a:tcPr marL="68588" marR="68588" marT="34294" marB="34294">
                    <a:lnL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F7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 dirty="0">
                        <a:latin typeface="Inter" panose="02000503000000020004"/>
                      </a:endParaRPr>
                    </a:p>
                  </a:txBody>
                  <a:tcPr marL="68588" marR="68588" marT="34294" marB="34294">
                    <a:lnL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F7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Inter" panose="02000503000000020004"/>
                          <a:ea typeface="Merriweather Sans"/>
                          <a:cs typeface="Merriweather Sans"/>
                          <a:sym typeface="Merriweather Sans"/>
                        </a:rPr>
                        <a:t>System/Ecosystem focus</a:t>
                      </a:r>
                      <a:endParaRPr sz="600" dirty="0">
                        <a:latin typeface="Inter" panose="02000503000000020004"/>
                      </a:endParaRPr>
                    </a:p>
                  </a:txBody>
                  <a:tcPr marL="68588" marR="68588" marT="34294" marB="34294">
                    <a:lnL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F7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774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>
                        <a:latin typeface="Inter" panose="02000503000000020004"/>
                      </a:endParaRPr>
                    </a:p>
                  </a:txBody>
                  <a:tcPr marL="68588" marR="68588" marT="34294" marB="34294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F7E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Inter" panose="02000503000000020004"/>
                          <a:ea typeface="Merriweather Sans"/>
                          <a:cs typeface="Merriweather Sans"/>
                          <a:sym typeface="Merriweather Sans"/>
                        </a:rPr>
                        <a:t>Single projects</a:t>
                      </a:r>
                      <a:endParaRPr sz="900" dirty="0">
                        <a:latin typeface="Inter" panose="02000503000000020004"/>
                      </a:endParaRPr>
                    </a:p>
                  </a:txBody>
                  <a:tcPr marL="68588" marR="68588" marT="34294" marB="34294">
                    <a:lnL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F7E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 dirty="0">
                        <a:latin typeface="Inter" panose="02000503000000020004"/>
                      </a:endParaRPr>
                    </a:p>
                  </a:txBody>
                  <a:tcPr marL="68588" marR="68588" marT="34294" marB="34294">
                    <a:lnL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F7E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Inter" panose="02000503000000020004"/>
                          <a:ea typeface="Merriweather Sans"/>
                          <a:cs typeface="Merriweather Sans"/>
                          <a:sym typeface="Merriweather Sans"/>
                        </a:rPr>
                        <a:t>Pipelines and batches of projects</a:t>
                      </a:r>
                      <a:endParaRPr sz="600" dirty="0">
                        <a:latin typeface="Inter" panose="02000503000000020004"/>
                      </a:endParaRPr>
                    </a:p>
                  </a:txBody>
                  <a:tcPr marL="68588" marR="68588" marT="34294" marB="34294">
                    <a:lnL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F7EF">
                        <a:alpha val="4980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764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Merriweather Sans"/>
                        <a:buNone/>
                      </a:pPr>
                      <a:endParaRPr sz="600" dirty="0">
                        <a:latin typeface="Inter" panose="02000503000000020004"/>
                      </a:endParaRPr>
                    </a:p>
                  </a:txBody>
                  <a:tcPr marL="68588" marR="68588" marT="34294" marB="34294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F7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Merriweather Sans"/>
                        <a:buNone/>
                      </a:pPr>
                      <a:r>
                        <a:rPr lang="en-US" sz="1400" dirty="0">
                          <a:latin typeface="Inter" panose="02000503000000020004"/>
                          <a:ea typeface="Merriweather Sans"/>
                          <a:cs typeface="Merriweather Sans"/>
                          <a:sym typeface="Merriweather Sans"/>
                        </a:rPr>
                        <a:t>Gap filling</a:t>
                      </a:r>
                      <a:endParaRPr sz="600" dirty="0">
                        <a:latin typeface="Inter" panose="02000503000000020004"/>
                      </a:endParaRPr>
                    </a:p>
                  </a:txBody>
                  <a:tcPr marL="68588" marR="68588" marT="34294" marB="34294">
                    <a:lnL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F7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 dirty="0">
                        <a:latin typeface="Inter" panose="02000503000000020004"/>
                      </a:endParaRPr>
                    </a:p>
                  </a:txBody>
                  <a:tcPr marL="68588" marR="68588" marT="34294" marB="34294">
                    <a:lnL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F7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Inter" panose="02000503000000020004"/>
                          <a:ea typeface="Merriweather Sans"/>
                          <a:cs typeface="Merriweather Sans"/>
                          <a:sym typeface="Merriweather Sans"/>
                        </a:rPr>
                        <a:t>Ambitious and scaled</a:t>
                      </a:r>
                      <a:endParaRPr sz="600" dirty="0">
                        <a:latin typeface="Inter" panose="02000503000000020004"/>
                      </a:endParaRPr>
                    </a:p>
                  </a:txBody>
                  <a:tcPr marL="68588" marR="68588" marT="34294" marB="34294">
                    <a:lnL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F7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764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Merriweather Sans"/>
                        <a:buNone/>
                      </a:pPr>
                      <a:endParaRPr sz="600" dirty="0">
                        <a:latin typeface="Inter" panose="02000503000000020004"/>
                      </a:endParaRPr>
                    </a:p>
                  </a:txBody>
                  <a:tcPr marL="68588" marR="68588" marT="34294" marB="34294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F7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Merriweather Sans"/>
                        <a:buNone/>
                        <a:tabLst/>
                        <a:defRPr/>
                      </a:pPr>
                      <a:endParaRPr lang="en-US" sz="900" dirty="0">
                        <a:latin typeface="Inter" panose="02000503000000020004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Merriweather Sans"/>
                        <a:buNone/>
                      </a:pPr>
                      <a:r>
                        <a:rPr lang="en-US" sz="1400" dirty="0">
                          <a:latin typeface="Inter" panose="02000503000000020004"/>
                        </a:rPr>
                        <a:t>Technical, Siloed</a:t>
                      </a:r>
                    </a:p>
                  </a:txBody>
                  <a:tcPr marL="68588" marR="68588" marT="34294" marB="34294">
                    <a:lnL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F7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 dirty="0">
                        <a:latin typeface="Inter" panose="02000503000000020004"/>
                      </a:endParaRPr>
                    </a:p>
                  </a:txBody>
                  <a:tcPr marL="68588" marR="68588" marT="34294" marB="34294">
                    <a:lnL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F7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Inter" panose="02000503000000020004"/>
                        </a:rPr>
                        <a:t>Integrative, Adaptive, and technical</a:t>
                      </a:r>
                      <a:endParaRPr sz="1400" dirty="0">
                        <a:latin typeface="Inter" panose="02000503000000020004"/>
                      </a:endParaRPr>
                    </a:p>
                  </a:txBody>
                  <a:tcPr marL="68588" marR="68588" marT="34294" marB="34294">
                    <a:lnL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F7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9427204"/>
                  </a:ext>
                </a:extLst>
              </a:tr>
            </a:tbl>
          </a:graphicData>
        </a:graphic>
      </p:graphicFrame>
      <p:sp>
        <p:nvSpPr>
          <p:cNvPr id="4" name="Google Shape;213;p31">
            <a:extLst>
              <a:ext uri="{FF2B5EF4-FFF2-40B4-BE49-F238E27FC236}">
                <a16:creationId xmlns:a16="http://schemas.microsoft.com/office/drawing/2014/main" id="{91D05887-3163-A6B6-181D-7C3CA3834E38}"/>
              </a:ext>
            </a:extLst>
          </p:cNvPr>
          <p:cNvSpPr txBox="1"/>
          <p:nvPr/>
        </p:nvSpPr>
        <p:spPr>
          <a:xfrm>
            <a:off x="8143081" y="4873951"/>
            <a:ext cx="929485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800" b="1" i="0" u="none" strike="noStrike" kern="1200" cap="none" spc="0" normalizeH="0" baseline="0" noProof="0">
                <a:ln>
                  <a:noFill/>
                </a:ln>
                <a:solidFill>
                  <a:srgbClr val="084154"/>
                </a:solidFill>
                <a:effectLst/>
                <a:uLnTx/>
                <a:uFillTx/>
                <a:latin typeface="Inter" panose="02000503000000020004"/>
                <a:ea typeface="Arial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srgbClr val="084154"/>
              </a:solidFill>
              <a:effectLst/>
              <a:uLnTx/>
              <a:uFillTx/>
              <a:latin typeface="Inter" panose="02000503000000020004"/>
              <a:ea typeface="Arial"/>
              <a:cs typeface="Arial"/>
              <a:sym typeface="Arial"/>
            </a:endParaRPr>
          </a:p>
        </p:txBody>
      </p:sp>
      <p:sp>
        <p:nvSpPr>
          <p:cNvPr id="5" name="Google Shape;923;p64">
            <a:extLst>
              <a:ext uri="{FF2B5EF4-FFF2-40B4-BE49-F238E27FC236}">
                <a16:creationId xmlns:a16="http://schemas.microsoft.com/office/drawing/2014/main" id="{38500FB2-9A28-F081-1860-0812E145D31F}"/>
              </a:ext>
            </a:extLst>
          </p:cNvPr>
          <p:cNvSpPr txBox="1"/>
          <p:nvPr/>
        </p:nvSpPr>
        <p:spPr>
          <a:xfrm>
            <a:off x="718158" y="4947178"/>
            <a:ext cx="32427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9525" defTabSz="685800">
              <a:buClr>
                <a:prstClr val="black"/>
              </a:buClr>
            </a:pPr>
            <a:r>
              <a:rPr lang="en-US" sz="900" dirty="0">
                <a:solidFill>
                  <a:srgbClr val="084154"/>
                </a:solidFill>
                <a:latin typeface="Inter" panose="02000503000000020004"/>
                <a:ea typeface="Lucida Sans"/>
                <a:cs typeface="Lucida Sans"/>
                <a:sym typeface="Lucida Sans"/>
              </a:rPr>
              <a:t>© Copyright Center for Community Investment 2024</a:t>
            </a:r>
            <a:endParaRPr sz="900" dirty="0">
              <a:solidFill>
                <a:srgbClr val="084154"/>
              </a:solidFill>
              <a:latin typeface="Inter" panose="02000503000000020004"/>
              <a:ea typeface="Lucida Sans"/>
              <a:cs typeface="Lucida Sans"/>
              <a:sym typeface="Lucida Sans"/>
            </a:endParaRPr>
          </a:p>
        </p:txBody>
      </p:sp>
      <p:pic>
        <p:nvPicPr>
          <p:cNvPr id="6" name="Google Shape;865;p64">
            <a:extLst>
              <a:ext uri="{FF2B5EF4-FFF2-40B4-BE49-F238E27FC236}">
                <a16:creationId xmlns:a16="http://schemas.microsoft.com/office/drawing/2014/main" id="{B7ECC6A2-3F17-B049-7EAD-E88410C0FA9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1775" y="1575220"/>
            <a:ext cx="236456" cy="324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66;p64">
            <a:extLst>
              <a:ext uri="{FF2B5EF4-FFF2-40B4-BE49-F238E27FC236}">
                <a16:creationId xmlns:a16="http://schemas.microsoft.com/office/drawing/2014/main" id="{5FC46D7D-E62A-0B44-4AE1-EC4F486F183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3577" y="2083543"/>
            <a:ext cx="372852" cy="259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96;p64">
            <a:extLst>
              <a:ext uri="{FF2B5EF4-FFF2-40B4-BE49-F238E27FC236}">
                <a16:creationId xmlns:a16="http://schemas.microsoft.com/office/drawing/2014/main" id="{EE21BDE0-27CD-C761-3AAD-F7956CF02BB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3577" y="2612669"/>
            <a:ext cx="395012" cy="384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97;p64">
            <a:extLst>
              <a:ext uri="{FF2B5EF4-FFF2-40B4-BE49-F238E27FC236}">
                <a16:creationId xmlns:a16="http://schemas.microsoft.com/office/drawing/2014/main" id="{BEEC96E4-5613-4386-DABA-6229487BA6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9413" y="3287684"/>
            <a:ext cx="403340" cy="3174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899;p64">
            <a:extLst>
              <a:ext uri="{FF2B5EF4-FFF2-40B4-BE49-F238E27FC236}">
                <a16:creationId xmlns:a16="http://schemas.microsoft.com/office/drawing/2014/main" id="{0A533EC5-3C1A-2043-4F97-8A9F9309EC21}"/>
              </a:ext>
            </a:extLst>
          </p:cNvPr>
          <p:cNvGrpSpPr/>
          <p:nvPr/>
        </p:nvGrpSpPr>
        <p:grpSpPr>
          <a:xfrm>
            <a:off x="1062851" y="3863185"/>
            <a:ext cx="236463" cy="378566"/>
            <a:chOff x="17463" y="2894013"/>
            <a:chExt cx="668400" cy="1070075"/>
          </a:xfrm>
        </p:grpSpPr>
        <p:sp>
          <p:nvSpPr>
            <p:cNvPr id="11" name="Google Shape;900;p64">
              <a:extLst>
                <a:ext uri="{FF2B5EF4-FFF2-40B4-BE49-F238E27FC236}">
                  <a16:creationId xmlns:a16="http://schemas.microsoft.com/office/drawing/2014/main" id="{1B238FAC-C94B-A2CD-8B00-951EFA78AD95}"/>
                </a:ext>
              </a:extLst>
            </p:cNvPr>
            <p:cNvSpPr/>
            <p:nvPr/>
          </p:nvSpPr>
          <p:spPr>
            <a:xfrm>
              <a:off x="68263" y="3167063"/>
              <a:ext cx="566700" cy="796800"/>
            </a:xfrm>
            <a:prstGeom prst="rect">
              <a:avLst/>
            </a:prstGeom>
            <a:noFill/>
            <a:ln w="25400" cap="rnd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901;p64">
              <a:extLst>
                <a:ext uri="{FF2B5EF4-FFF2-40B4-BE49-F238E27FC236}">
                  <a16:creationId xmlns:a16="http://schemas.microsoft.com/office/drawing/2014/main" id="{DB6C20A8-A4A6-1865-1517-9AAAE3CB25DC}"/>
                </a:ext>
              </a:extLst>
            </p:cNvPr>
            <p:cNvSpPr/>
            <p:nvPr/>
          </p:nvSpPr>
          <p:spPr>
            <a:xfrm>
              <a:off x="68263" y="2894013"/>
              <a:ext cx="566738" cy="273050"/>
            </a:xfrm>
            <a:custGeom>
              <a:avLst/>
              <a:gdLst/>
              <a:ahLst/>
              <a:cxnLst/>
              <a:rect l="l" t="t" r="r" b="b"/>
              <a:pathLst>
                <a:path w="100" h="48" extrusionOk="0">
                  <a:moveTo>
                    <a:pt x="100" y="48"/>
                  </a:moveTo>
                  <a:cubicBezTo>
                    <a:pt x="0" y="48"/>
                    <a:pt x="0" y="48"/>
                    <a:pt x="0" y="48"/>
                  </a:cubicBezTo>
                  <a:cubicBezTo>
                    <a:pt x="0" y="21"/>
                    <a:pt x="22" y="0"/>
                    <a:pt x="50" y="0"/>
                  </a:cubicBezTo>
                  <a:cubicBezTo>
                    <a:pt x="78" y="0"/>
                    <a:pt x="100" y="21"/>
                    <a:pt x="100" y="48"/>
                  </a:cubicBezTo>
                  <a:close/>
                </a:path>
              </a:pathLst>
            </a:custGeom>
            <a:noFill/>
            <a:ln w="25400" cap="rnd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902;p64">
              <a:extLst>
                <a:ext uri="{FF2B5EF4-FFF2-40B4-BE49-F238E27FC236}">
                  <a16:creationId xmlns:a16="http://schemas.microsoft.com/office/drawing/2014/main" id="{FA05AB29-F473-F202-1554-65257CC4900E}"/>
                </a:ext>
              </a:extLst>
            </p:cNvPr>
            <p:cNvSpPr/>
            <p:nvPr/>
          </p:nvSpPr>
          <p:spPr>
            <a:xfrm>
              <a:off x="169863" y="2979738"/>
              <a:ext cx="163513" cy="101600"/>
            </a:xfrm>
            <a:custGeom>
              <a:avLst/>
              <a:gdLst/>
              <a:ahLst/>
              <a:cxnLst/>
              <a:rect l="l" t="t" r="r" b="b"/>
              <a:pathLst>
                <a:path w="29" h="18" extrusionOk="0">
                  <a:moveTo>
                    <a:pt x="0" y="18"/>
                  </a:moveTo>
                  <a:cubicBezTo>
                    <a:pt x="5" y="7"/>
                    <a:pt x="16" y="0"/>
                    <a:pt x="29" y="0"/>
                  </a:cubicBezTo>
                </a:path>
              </a:pathLst>
            </a:custGeom>
            <a:noFill/>
            <a:ln w="25400" cap="rnd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" name="Google Shape;903;p64">
              <a:extLst>
                <a:ext uri="{FF2B5EF4-FFF2-40B4-BE49-F238E27FC236}">
                  <a16:creationId xmlns:a16="http://schemas.microsoft.com/office/drawing/2014/main" id="{4FF3FFA3-7B6E-463D-86A4-484A50C6C5C0}"/>
                </a:ext>
              </a:extLst>
            </p:cNvPr>
            <p:cNvCxnSpPr/>
            <p:nvPr/>
          </p:nvCxnSpPr>
          <p:spPr>
            <a:xfrm>
              <a:off x="198438" y="3252788"/>
              <a:ext cx="0" cy="711300"/>
            </a:xfrm>
            <a:prstGeom prst="straightConnector1">
              <a:avLst/>
            </a:prstGeom>
            <a:noFill/>
            <a:ln w="25400" cap="rnd" cmpd="sng">
              <a:solidFill>
                <a:srgbClr val="26262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904;p64">
              <a:extLst>
                <a:ext uri="{FF2B5EF4-FFF2-40B4-BE49-F238E27FC236}">
                  <a16:creationId xmlns:a16="http://schemas.microsoft.com/office/drawing/2014/main" id="{9072768B-E02A-E36B-E0D5-43DA811B3E7E}"/>
                </a:ext>
              </a:extLst>
            </p:cNvPr>
            <p:cNvCxnSpPr/>
            <p:nvPr/>
          </p:nvCxnSpPr>
          <p:spPr>
            <a:xfrm>
              <a:off x="317500" y="3252788"/>
              <a:ext cx="0" cy="711300"/>
            </a:xfrm>
            <a:prstGeom prst="straightConnector1">
              <a:avLst/>
            </a:prstGeom>
            <a:noFill/>
            <a:ln w="25400" cap="rnd" cmpd="sng">
              <a:solidFill>
                <a:srgbClr val="26262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905;p64">
              <a:extLst>
                <a:ext uri="{FF2B5EF4-FFF2-40B4-BE49-F238E27FC236}">
                  <a16:creationId xmlns:a16="http://schemas.microsoft.com/office/drawing/2014/main" id="{08CF0A67-BAF4-2F42-3582-46C2B06657EC}"/>
                </a:ext>
              </a:extLst>
            </p:cNvPr>
            <p:cNvCxnSpPr/>
            <p:nvPr/>
          </p:nvCxnSpPr>
          <p:spPr>
            <a:xfrm>
              <a:off x="520700" y="3252788"/>
              <a:ext cx="0" cy="609600"/>
            </a:xfrm>
            <a:prstGeom prst="straightConnector1">
              <a:avLst/>
            </a:prstGeom>
            <a:noFill/>
            <a:ln w="25400" cap="rnd" cmpd="sng">
              <a:solidFill>
                <a:srgbClr val="26262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906;p64">
              <a:extLst>
                <a:ext uri="{FF2B5EF4-FFF2-40B4-BE49-F238E27FC236}">
                  <a16:creationId xmlns:a16="http://schemas.microsoft.com/office/drawing/2014/main" id="{0AE65B34-F713-B92A-B513-C976DE2E791C}"/>
                </a:ext>
              </a:extLst>
            </p:cNvPr>
            <p:cNvCxnSpPr/>
            <p:nvPr/>
          </p:nvCxnSpPr>
          <p:spPr>
            <a:xfrm>
              <a:off x="198438" y="3354388"/>
              <a:ext cx="119100" cy="0"/>
            </a:xfrm>
            <a:prstGeom prst="straightConnector1">
              <a:avLst/>
            </a:prstGeom>
            <a:noFill/>
            <a:ln w="25400" cap="rnd" cmpd="sng">
              <a:solidFill>
                <a:srgbClr val="26262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907;p64">
              <a:extLst>
                <a:ext uri="{FF2B5EF4-FFF2-40B4-BE49-F238E27FC236}">
                  <a16:creationId xmlns:a16="http://schemas.microsoft.com/office/drawing/2014/main" id="{ACC8A40D-1245-2FBE-4313-3ED69A7B914C}"/>
                </a:ext>
              </a:extLst>
            </p:cNvPr>
            <p:cNvCxnSpPr/>
            <p:nvPr/>
          </p:nvCxnSpPr>
          <p:spPr>
            <a:xfrm>
              <a:off x="198438" y="3479800"/>
              <a:ext cx="119100" cy="0"/>
            </a:xfrm>
            <a:prstGeom prst="straightConnector1">
              <a:avLst/>
            </a:prstGeom>
            <a:noFill/>
            <a:ln w="25400" cap="rnd" cmpd="sng">
              <a:solidFill>
                <a:srgbClr val="26262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908;p64">
              <a:extLst>
                <a:ext uri="{FF2B5EF4-FFF2-40B4-BE49-F238E27FC236}">
                  <a16:creationId xmlns:a16="http://schemas.microsoft.com/office/drawing/2014/main" id="{6CE48D6A-CFE8-2CE9-F067-FD76DC832065}"/>
                </a:ext>
              </a:extLst>
            </p:cNvPr>
            <p:cNvCxnSpPr/>
            <p:nvPr/>
          </p:nvCxnSpPr>
          <p:spPr>
            <a:xfrm>
              <a:off x="198438" y="3611563"/>
              <a:ext cx="119100" cy="0"/>
            </a:xfrm>
            <a:prstGeom prst="straightConnector1">
              <a:avLst/>
            </a:prstGeom>
            <a:noFill/>
            <a:ln w="25400" cap="rnd" cmpd="sng">
              <a:solidFill>
                <a:srgbClr val="26262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909;p64">
              <a:extLst>
                <a:ext uri="{FF2B5EF4-FFF2-40B4-BE49-F238E27FC236}">
                  <a16:creationId xmlns:a16="http://schemas.microsoft.com/office/drawing/2014/main" id="{6AEC8484-F90D-788B-0396-8455AFA6B27E}"/>
                </a:ext>
              </a:extLst>
            </p:cNvPr>
            <p:cNvCxnSpPr/>
            <p:nvPr/>
          </p:nvCxnSpPr>
          <p:spPr>
            <a:xfrm>
              <a:off x="198438" y="3736975"/>
              <a:ext cx="119100" cy="0"/>
            </a:xfrm>
            <a:prstGeom prst="straightConnector1">
              <a:avLst/>
            </a:prstGeom>
            <a:noFill/>
            <a:ln w="25400" cap="rnd" cmpd="sng">
              <a:solidFill>
                <a:srgbClr val="26262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910;p64">
              <a:extLst>
                <a:ext uri="{FF2B5EF4-FFF2-40B4-BE49-F238E27FC236}">
                  <a16:creationId xmlns:a16="http://schemas.microsoft.com/office/drawing/2014/main" id="{935A5AB1-E527-4AA1-0D31-1B544FBF23F7}"/>
                </a:ext>
              </a:extLst>
            </p:cNvPr>
            <p:cNvCxnSpPr/>
            <p:nvPr/>
          </p:nvCxnSpPr>
          <p:spPr>
            <a:xfrm>
              <a:off x="198438" y="3862388"/>
              <a:ext cx="119100" cy="0"/>
            </a:xfrm>
            <a:prstGeom prst="straightConnector1">
              <a:avLst/>
            </a:prstGeom>
            <a:noFill/>
            <a:ln w="25400" cap="rnd" cmpd="sng">
              <a:solidFill>
                <a:srgbClr val="26262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911;p64">
              <a:extLst>
                <a:ext uri="{FF2B5EF4-FFF2-40B4-BE49-F238E27FC236}">
                  <a16:creationId xmlns:a16="http://schemas.microsoft.com/office/drawing/2014/main" id="{B3DA6A67-33D4-5D82-01EE-37C00EBCBFEC}"/>
                </a:ext>
              </a:extLst>
            </p:cNvPr>
            <p:cNvCxnSpPr/>
            <p:nvPr/>
          </p:nvCxnSpPr>
          <p:spPr>
            <a:xfrm>
              <a:off x="17463" y="3963988"/>
              <a:ext cx="668400" cy="0"/>
            </a:xfrm>
            <a:prstGeom prst="straightConnector1">
              <a:avLst/>
            </a:prstGeom>
            <a:noFill/>
            <a:ln w="25400" cap="rnd" cmpd="sng">
              <a:solidFill>
                <a:srgbClr val="26262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3" name="Google Shape;867;p64">
            <a:extLst>
              <a:ext uri="{FF2B5EF4-FFF2-40B4-BE49-F238E27FC236}">
                <a16:creationId xmlns:a16="http://schemas.microsoft.com/office/drawing/2014/main" id="{CD873D6F-A1A9-DDBB-0794-155621EBD05F}"/>
              </a:ext>
            </a:extLst>
          </p:cNvPr>
          <p:cNvGrpSpPr/>
          <p:nvPr/>
        </p:nvGrpSpPr>
        <p:grpSpPr>
          <a:xfrm>
            <a:off x="4471469" y="1575220"/>
            <a:ext cx="354860" cy="271697"/>
            <a:chOff x="5254625" y="3030538"/>
            <a:chExt cx="1144525" cy="876300"/>
          </a:xfrm>
        </p:grpSpPr>
        <p:sp>
          <p:nvSpPr>
            <p:cNvPr id="24" name="Google Shape;868;p64">
              <a:extLst>
                <a:ext uri="{FF2B5EF4-FFF2-40B4-BE49-F238E27FC236}">
                  <a16:creationId xmlns:a16="http://schemas.microsoft.com/office/drawing/2014/main" id="{91A7F4FA-37D0-3851-26C6-0BA11D3DF37C}"/>
                </a:ext>
              </a:extLst>
            </p:cNvPr>
            <p:cNvSpPr/>
            <p:nvPr/>
          </p:nvSpPr>
          <p:spPr>
            <a:xfrm>
              <a:off x="5962650" y="3730625"/>
              <a:ext cx="436500" cy="171300"/>
            </a:xfrm>
            <a:prstGeom prst="rect">
              <a:avLst/>
            </a:prstGeom>
            <a:noFill/>
            <a:ln w="25400" cap="rnd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869;p64">
              <a:extLst>
                <a:ext uri="{FF2B5EF4-FFF2-40B4-BE49-F238E27FC236}">
                  <a16:creationId xmlns:a16="http://schemas.microsoft.com/office/drawing/2014/main" id="{F53ABE94-82B3-F24E-D84B-CD9862663A3C}"/>
                </a:ext>
              </a:extLst>
            </p:cNvPr>
            <p:cNvSpPr/>
            <p:nvPr/>
          </p:nvSpPr>
          <p:spPr>
            <a:xfrm>
              <a:off x="5962650" y="3378200"/>
              <a:ext cx="436500" cy="169800"/>
            </a:xfrm>
            <a:prstGeom prst="rect">
              <a:avLst/>
            </a:prstGeom>
            <a:noFill/>
            <a:ln w="25400" cap="rnd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870;p64">
              <a:extLst>
                <a:ext uri="{FF2B5EF4-FFF2-40B4-BE49-F238E27FC236}">
                  <a16:creationId xmlns:a16="http://schemas.microsoft.com/office/drawing/2014/main" id="{46E43880-BC6E-3B3F-C449-61CD9D3BB2C1}"/>
                </a:ext>
              </a:extLst>
            </p:cNvPr>
            <p:cNvSpPr/>
            <p:nvPr/>
          </p:nvSpPr>
          <p:spPr>
            <a:xfrm>
              <a:off x="5962650" y="3030538"/>
              <a:ext cx="436500" cy="165000"/>
            </a:xfrm>
            <a:prstGeom prst="rect">
              <a:avLst/>
            </a:prstGeom>
            <a:noFill/>
            <a:ln w="25400" cap="rnd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871;p64">
              <a:extLst>
                <a:ext uri="{FF2B5EF4-FFF2-40B4-BE49-F238E27FC236}">
                  <a16:creationId xmlns:a16="http://schemas.microsoft.com/office/drawing/2014/main" id="{EBAC03F4-3E17-79EE-4129-9DA213A2386A}"/>
                </a:ext>
              </a:extLst>
            </p:cNvPr>
            <p:cNvSpPr/>
            <p:nvPr/>
          </p:nvSpPr>
          <p:spPr>
            <a:xfrm>
              <a:off x="5254625" y="3105150"/>
              <a:ext cx="588963" cy="717550"/>
            </a:xfrm>
            <a:custGeom>
              <a:avLst/>
              <a:gdLst/>
              <a:ahLst/>
              <a:cxnLst/>
              <a:rect l="l" t="t" r="r" b="b"/>
              <a:pathLst>
                <a:path w="104" h="126" extrusionOk="0">
                  <a:moveTo>
                    <a:pt x="104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28" y="0"/>
                    <a:pt x="0" y="29"/>
                    <a:pt x="0" y="63"/>
                  </a:cubicBezTo>
                  <a:cubicBezTo>
                    <a:pt x="0" y="98"/>
                    <a:pt x="28" y="126"/>
                    <a:pt x="63" y="126"/>
                  </a:cubicBezTo>
                  <a:cubicBezTo>
                    <a:pt x="97" y="126"/>
                    <a:pt x="97" y="126"/>
                    <a:pt x="97" y="126"/>
                  </a:cubicBezTo>
                </a:path>
              </a:pathLst>
            </a:custGeom>
            <a:noFill/>
            <a:ln w="25400" cap="rnd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872;p64">
              <a:extLst>
                <a:ext uri="{FF2B5EF4-FFF2-40B4-BE49-F238E27FC236}">
                  <a16:creationId xmlns:a16="http://schemas.microsoft.com/office/drawing/2014/main" id="{299457AB-18F1-F42F-C75A-9F0D2799E27C}"/>
                </a:ext>
              </a:extLst>
            </p:cNvPr>
            <p:cNvSpPr/>
            <p:nvPr/>
          </p:nvSpPr>
          <p:spPr>
            <a:xfrm>
              <a:off x="5759450" y="3736975"/>
              <a:ext cx="84138" cy="169863"/>
            </a:xfrm>
            <a:custGeom>
              <a:avLst/>
              <a:gdLst/>
              <a:ahLst/>
              <a:cxnLst/>
              <a:rect l="l" t="t" r="r" b="b"/>
              <a:pathLst>
                <a:path w="53" h="107" extrusionOk="0">
                  <a:moveTo>
                    <a:pt x="0" y="0"/>
                  </a:moveTo>
                  <a:lnTo>
                    <a:pt x="53" y="54"/>
                  </a:lnTo>
                  <a:lnTo>
                    <a:pt x="0" y="107"/>
                  </a:lnTo>
                </a:path>
              </a:pathLst>
            </a:custGeom>
            <a:noFill/>
            <a:ln w="25400" cap="rnd" cmpd="sng">
              <a:solidFill>
                <a:srgbClr val="26262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68569" tIns="34275" rIns="68569" bIns="34275" anchor="t" anchorCtr="0">
              <a:no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oogle Shape;873;p64">
            <a:extLst>
              <a:ext uri="{FF2B5EF4-FFF2-40B4-BE49-F238E27FC236}">
                <a16:creationId xmlns:a16="http://schemas.microsoft.com/office/drawing/2014/main" id="{C842BA9D-65E1-B397-EC7C-BB11FAA9D8A8}"/>
              </a:ext>
            </a:extLst>
          </p:cNvPr>
          <p:cNvGrpSpPr/>
          <p:nvPr/>
        </p:nvGrpSpPr>
        <p:grpSpPr>
          <a:xfrm>
            <a:off x="4514702" y="2108548"/>
            <a:ext cx="363472" cy="366152"/>
            <a:chOff x="7305675" y="2898775"/>
            <a:chExt cx="1052625" cy="1060388"/>
          </a:xfrm>
        </p:grpSpPr>
        <p:sp>
          <p:nvSpPr>
            <p:cNvPr id="30" name="Google Shape;874;p64">
              <a:extLst>
                <a:ext uri="{FF2B5EF4-FFF2-40B4-BE49-F238E27FC236}">
                  <a16:creationId xmlns:a16="http://schemas.microsoft.com/office/drawing/2014/main" id="{08BC306E-6019-3BE7-4E0E-F8714B467523}"/>
                </a:ext>
              </a:extLst>
            </p:cNvPr>
            <p:cNvSpPr/>
            <p:nvPr/>
          </p:nvSpPr>
          <p:spPr>
            <a:xfrm>
              <a:off x="7707313" y="2898775"/>
              <a:ext cx="243000" cy="246000"/>
            </a:xfrm>
            <a:prstGeom prst="ellipse">
              <a:avLst/>
            </a:prstGeom>
            <a:noFill/>
            <a:ln w="25400" cap="rnd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875;p64">
              <a:extLst>
                <a:ext uri="{FF2B5EF4-FFF2-40B4-BE49-F238E27FC236}">
                  <a16:creationId xmlns:a16="http://schemas.microsoft.com/office/drawing/2014/main" id="{B3208433-D961-8C66-4134-A809F576FCCF}"/>
                </a:ext>
              </a:extLst>
            </p:cNvPr>
            <p:cNvSpPr/>
            <p:nvPr/>
          </p:nvSpPr>
          <p:spPr>
            <a:xfrm>
              <a:off x="7412038" y="3008313"/>
              <a:ext cx="266700" cy="266700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38" y="8"/>
                  </a:moveTo>
                  <a:cubicBezTo>
                    <a:pt x="47" y="16"/>
                    <a:pt x="47" y="30"/>
                    <a:pt x="38" y="38"/>
                  </a:cubicBezTo>
                  <a:cubicBezTo>
                    <a:pt x="30" y="47"/>
                    <a:pt x="16" y="47"/>
                    <a:pt x="8" y="38"/>
                  </a:cubicBezTo>
                  <a:cubicBezTo>
                    <a:pt x="0" y="30"/>
                    <a:pt x="0" y="16"/>
                    <a:pt x="8" y="8"/>
                  </a:cubicBezTo>
                  <a:cubicBezTo>
                    <a:pt x="16" y="0"/>
                    <a:pt x="30" y="0"/>
                    <a:pt x="38" y="8"/>
                  </a:cubicBezTo>
                  <a:close/>
                </a:path>
              </a:pathLst>
            </a:custGeom>
            <a:noFill/>
            <a:ln w="25400" cap="rnd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876;p64">
              <a:extLst>
                <a:ext uri="{FF2B5EF4-FFF2-40B4-BE49-F238E27FC236}">
                  <a16:creationId xmlns:a16="http://schemas.microsoft.com/office/drawing/2014/main" id="{C712444D-F5B7-EE5A-49DF-4EEC51E791BA}"/>
                </a:ext>
              </a:extLst>
            </p:cNvPr>
            <p:cNvSpPr/>
            <p:nvPr/>
          </p:nvSpPr>
          <p:spPr>
            <a:xfrm>
              <a:off x="7305675" y="3309938"/>
              <a:ext cx="236400" cy="238200"/>
            </a:xfrm>
            <a:prstGeom prst="ellipse">
              <a:avLst/>
            </a:prstGeom>
            <a:noFill/>
            <a:ln w="25400" cap="rnd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877;p64">
              <a:extLst>
                <a:ext uri="{FF2B5EF4-FFF2-40B4-BE49-F238E27FC236}">
                  <a16:creationId xmlns:a16="http://schemas.microsoft.com/office/drawing/2014/main" id="{02D0FD7C-D7CD-523A-F775-E559129FCA6A}"/>
                </a:ext>
              </a:extLst>
            </p:cNvPr>
            <p:cNvSpPr/>
            <p:nvPr/>
          </p:nvSpPr>
          <p:spPr>
            <a:xfrm>
              <a:off x="7412038" y="3582988"/>
              <a:ext cx="266700" cy="26828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8" y="9"/>
                  </a:moveTo>
                  <a:cubicBezTo>
                    <a:pt x="16" y="0"/>
                    <a:pt x="30" y="0"/>
                    <a:pt x="38" y="9"/>
                  </a:cubicBezTo>
                  <a:cubicBezTo>
                    <a:pt x="47" y="17"/>
                    <a:pt x="47" y="31"/>
                    <a:pt x="38" y="39"/>
                  </a:cubicBezTo>
                  <a:cubicBezTo>
                    <a:pt x="30" y="47"/>
                    <a:pt x="16" y="47"/>
                    <a:pt x="8" y="39"/>
                  </a:cubicBezTo>
                  <a:cubicBezTo>
                    <a:pt x="0" y="31"/>
                    <a:pt x="0" y="17"/>
                    <a:pt x="8" y="9"/>
                  </a:cubicBezTo>
                  <a:close/>
                </a:path>
              </a:pathLst>
            </a:custGeom>
            <a:noFill/>
            <a:ln w="25400" cap="rnd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878;p64">
              <a:extLst>
                <a:ext uri="{FF2B5EF4-FFF2-40B4-BE49-F238E27FC236}">
                  <a16:creationId xmlns:a16="http://schemas.microsoft.com/office/drawing/2014/main" id="{85E7265A-7085-17B9-3FDF-AC5EE0B5A92D}"/>
                </a:ext>
              </a:extLst>
            </p:cNvPr>
            <p:cNvSpPr/>
            <p:nvPr/>
          </p:nvSpPr>
          <p:spPr>
            <a:xfrm>
              <a:off x="7707313" y="3713163"/>
              <a:ext cx="243000" cy="246000"/>
            </a:xfrm>
            <a:prstGeom prst="ellipse">
              <a:avLst/>
            </a:prstGeom>
            <a:noFill/>
            <a:ln w="25400" cap="rnd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879;p64">
              <a:extLst>
                <a:ext uri="{FF2B5EF4-FFF2-40B4-BE49-F238E27FC236}">
                  <a16:creationId xmlns:a16="http://schemas.microsoft.com/office/drawing/2014/main" id="{989F4A9F-E84B-62CD-4FBE-E3423FD915A2}"/>
                </a:ext>
              </a:extLst>
            </p:cNvPr>
            <p:cNvSpPr/>
            <p:nvPr/>
          </p:nvSpPr>
          <p:spPr>
            <a:xfrm>
              <a:off x="7985125" y="3582988"/>
              <a:ext cx="265113" cy="26828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9" y="39"/>
                  </a:moveTo>
                  <a:cubicBezTo>
                    <a:pt x="0" y="31"/>
                    <a:pt x="0" y="17"/>
                    <a:pt x="9" y="9"/>
                  </a:cubicBezTo>
                  <a:cubicBezTo>
                    <a:pt x="17" y="0"/>
                    <a:pt x="31" y="0"/>
                    <a:pt x="39" y="9"/>
                  </a:cubicBezTo>
                  <a:cubicBezTo>
                    <a:pt x="47" y="17"/>
                    <a:pt x="47" y="31"/>
                    <a:pt x="39" y="39"/>
                  </a:cubicBezTo>
                  <a:cubicBezTo>
                    <a:pt x="31" y="47"/>
                    <a:pt x="17" y="47"/>
                    <a:pt x="9" y="39"/>
                  </a:cubicBezTo>
                  <a:close/>
                </a:path>
              </a:pathLst>
            </a:custGeom>
            <a:noFill/>
            <a:ln w="25400" cap="rnd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880;p64">
              <a:extLst>
                <a:ext uri="{FF2B5EF4-FFF2-40B4-BE49-F238E27FC236}">
                  <a16:creationId xmlns:a16="http://schemas.microsoft.com/office/drawing/2014/main" id="{619DED71-AE3A-535C-917E-C739D244BB5D}"/>
                </a:ext>
              </a:extLst>
            </p:cNvPr>
            <p:cNvSpPr/>
            <p:nvPr/>
          </p:nvSpPr>
          <p:spPr>
            <a:xfrm>
              <a:off x="8115300" y="3309938"/>
              <a:ext cx="243000" cy="238200"/>
            </a:xfrm>
            <a:prstGeom prst="ellipse">
              <a:avLst/>
            </a:prstGeom>
            <a:noFill/>
            <a:ln w="25400" cap="rnd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881;p64">
              <a:extLst>
                <a:ext uri="{FF2B5EF4-FFF2-40B4-BE49-F238E27FC236}">
                  <a16:creationId xmlns:a16="http://schemas.microsoft.com/office/drawing/2014/main" id="{A1DC3ECA-B558-715B-7E3C-66FE1F8E84B4}"/>
                </a:ext>
              </a:extLst>
            </p:cNvPr>
            <p:cNvSpPr/>
            <p:nvPr/>
          </p:nvSpPr>
          <p:spPr>
            <a:xfrm>
              <a:off x="7985125" y="3008313"/>
              <a:ext cx="265113" cy="266700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39" y="38"/>
                  </a:moveTo>
                  <a:cubicBezTo>
                    <a:pt x="31" y="47"/>
                    <a:pt x="17" y="47"/>
                    <a:pt x="9" y="38"/>
                  </a:cubicBezTo>
                  <a:cubicBezTo>
                    <a:pt x="0" y="30"/>
                    <a:pt x="0" y="16"/>
                    <a:pt x="9" y="8"/>
                  </a:cubicBezTo>
                  <a:cubicBezTo>
                    <a:pt x="17" y="0"/>
                    <a:pt x="31" y="0"/>
                    <a:pt x="39" y="8"/>
                  </a:cubicBezTo>
                  <a:cubicBezTo>
                    <a:pt x="47" y="16"/>
                    <a:pt x="47" y="30"/>
                    <a:pt x="39" y="38"/>
                  </a:cubicBezTo>
                  <a:close/>
                </a:path>
              </a:pathLst>
            </a:custGeom>
            <a:noFill/>
            <a:ln w="25400" cap="rnd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882;p64">
              <a:extLst>
                <a:ext uri="{FF2B5EF4-FFF2-40B4-BE49-F238E27FC236}">
                  <a16:creationId xmlns:a16="http://schemas.microsoft.com/office/drawing/2014/main" id="{F53DB42C-6573-0D7A-6BBC-4449B27A654A}"/>
                </a:ext>
              </a:extLst>
            </p:cNvPr>
            <p:cNvSpPr/>
            <p:nvPr/>
          </p:nvSpPr>
          <p:spPr>
            <a:xfrm>
              <a:off x="7718425" y="3292475"/>
              <a:ext cx="227013" cy="273050"/>
            </a:xfrm>
            <a:custGeom>
              <a:avLst/>
              <a:gdLst/>
              <a:ahLst/>
              <a:cxnLst/>
              <a:rect l="l" t="t" r="r" b="b"/>
              <a:pathLst>
                <a:path w="143" h="172" extrusionOk="0">
                  <a:moveTo>
                    <a:pt x="0" y="115"/>
                  </a:moveTo>
                  <a:lnTo>
                    <a:pt x="61" y="172"/>
                  </a:lnTo>
                  <a:lnTo>
                    <a:pt x="143" y="0"/>
                  </a:lnTo>
                </a:path>
              </a:pathLst>
            </a:custGeom>
            <a:noFill/>
            <a:ln w="25400" cap="rnd" cmpd="sng">
              <a:solidFill>
                <a:srgbClr val="26262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68569" tIns="34275" rIns="68569" bIns="34275" anchor="t" anchorCtr="0">
              <a:no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883;p64">
              <a:extLst>
                <a:ext uri="{FF2B5EF4-FFF2-40B4-BE49-F238E27FC236}">
                  <a16:creationId xmlns:a16="http://schemas.microsoft.com/office/drawing/2014/main" id="{9C92FDD4-968D-F89B-67D4-AFB21954DE1E}"/>
                </a:ext>
              </a:extLst>
            </p:cNvPr>
            <p:cNvSpPr/>
            <p:nvPr/>
          </p:nvSpPr>
          <p:spPr>
            <a:xfrm>
              <a:off x="7950200" y="3024188"/>
              <a:ext cx="79375" cy="34925"/>
            </a:xfrm>
            <a:custGeom>
              <a:avLst/>
              <a:gdLst/>
              <a:ahLst/>
              <a:cxnLst/>
              <a:rect l="l" t="t" r="r" b="b"/>
              <a:pathLst>
                <a:path w="14" h="6" extrusionOk="0">
                  <a:moveTo>
                    <a:pt x="14" y="6"/>
                  </a:moveTo>
                  <a:cubicBezTo>
                    <a:pt x="9" y="4"/>
                    <a:pt x="5" y="2"/>
                    <a:pt x="0" y="0"/>
                  </a:cubicBezTo>
                </a:path>
              </a:pathLst>
            </a:custGeom>
            <a:noFill/>
            <a:ln w="25400" cap="rnd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884;p64">
              <a:extLst>
                <a:ext uri="{FF2B5EF4-FFF2-40B4-BE49-F238E27FC236}">
                  <a16:creationId xmlns:a16="http://schemas.microsoft.com/office/drawing/2014/main" id="{41C4CD30-476A-4609-5C07-C5E4EAF628A8}"/>
                </a:ext>
              </a:extLst>
            </p:cNvPr>
            <p:cNvSpPr/>
            <p:nvPr/>
          </p:nvSpPr>
          <p:spPr>
            <a:xfrm>
              <a:off x="8199438" y="3228975"/>
              <a:ext cx="28575" cy="80963"/>
            </a:xfrm>
            <a:custGeom>
              <a:avLst/>
              <a:gdLst/>
              <a:ahLst/>
              <a:cxnLst/>
              <a:rect l="l" t="t" r="r" b="b"/>
              <a:pathLst>
                <a:path w="5" h="14" extrusionOk="0">
                  <a:moveTo>
                    <a:pt x="5" y="14"/>
                  </a:moveTo>
                  <a:cubicBezTo>
                    <a:pt x="4" y="9"/>
                    <a:pt x="2" y="4"/>
                    <a:pt x="0" y="0"/>
                  </a:cubicBezTo>
                </a:path>
              </a:pathLst>
            </a:custGeom>
            <a:noFill/>
            <a:ln w="25400" cap="rnd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885;p64">
              <a:extLst>
                <a:ext uri="{FF2B5EF4-FFF2-40B4-BE49-F238E27FC236}">
                  <a16:creationId xmlns:a16="http://schemas.microsoft.com/office/drawing/2014/main" id="{33619EC7-6BDB-5C74-63E4-8C63F88806EA}"/>
                </a:ext>
              </a:extLst>
            </p:cNvPr>
            <p:cNvSpPr/>
            <p:nvPr/>
          </p:nvSpPr>
          <p:spPr>
            <a:xfrm>
              <a:off x="8214714" y="3551804"/>
              <a:ext cx="28575" cy="80963"/>
            </a:xfrm>
            <a:custGeom>
              <a:avLst/>
              <a:gdLst/>
              <a:ahLst/>
              <a:cxnLst/>
              <a:rect l="l" t="t" r="r" b="b"/>
              <a:pathLst>
                <a:path w="5" h="14" extrusionOk="0">
                  <a:moveTo>
                    <a:pt x="0" y="14"/>
                  </a:moveTo>
                  <a:cubicBezTo>
                    <a:pt x="2" y="10"/>
                    <a:pt x="4" y="5"/>
                    <a:pt x="5" y="0"/>
                  </a:cubicBezTo>
                </a:path>
              </a:pathLst>
            </a:custGeom>
            <a:noFill/>
            <a:ln w="25400" cap="rnd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886;p64">
              <a:extLst>
                <a:ext uri="{FF2B5EF4-FFF2-40B4-BE49-F238E27FC236}">
                  <a16:creationId xmlns:a16="http://schemas.microsoft.com/office/drawing/2014/main" id="{10A0DE28-E352-E7CF-CEEA-368563A5C6B4}"/>
                </a:ext>
              </a:extLst>
            </p:cNvPr>
            <p:cNvSpPr/>
            <p:nvPr/>
          </p:nvSpPr>
          <p:spPr>
            <a:xfrm>
              <a:off x="7950200" y="3798888"/>
              <a:ext cx="79375" cy="34925"/>
            </a:xfrm>
            <a:custGeom>
              <a:avLst/>
              <a:gdLst/>
              <a:ahLst/>
              <a:cxnLst/>
              <a:rect l="l" t="t" r="r" b="b"/>
              <a:pathLst>
                <a:path w="14" h="6" extrusionOk="0">
                  <a:moveTo>
                    <a:pt x="0" y="6"/>
                  </a:moveTo>
                  <a:cubicBezTo>
                    <a:pt x="5" y="4"/>
                    <a:pt x="9" y="2"/>
                    <a:pt x="14" y="0"/>
                  </a:cubicBezTo>
                </a:path>
              </a:pathLst>
            </a:custGeom>
            <a:noFill/>
            <a:ln w="25400" cap="rnd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887;p64">
              <a:extLst>
                <a:ext uri="{FF2B5EF4-FFF2-40B4-BE49-F238E27FC236}">
                  <a16:creationId xmlns:a16="http://schemas.microsoft.com/office/drawing/2014/main" id="{07901379-3CE2-19C7-A5D7-7CBB6F968509}"/>
                </a:ext>
              </a:extLst>
            </p:cNvPr>
            <p:cNvSpPr/>
            <p:nvPr/>
          </p:nvSpPr>
          <p:spPr>
            <a:xfrm>
              <a:off x="7627938" y="3825874"/>
              <a:ext cx="79375" cy="34925"/>
            </a:xfrm>
            <a:custGeom>
              <a:avLst/>
              <a:gdLst/>
              <a:ahLst/>
              <a:cxnLst/>
              <a:rect l="l" t="t" r="r" b="b"/>
              <a:pathLst>
                <a:path w="14" h="6" extrusionOk="0">
                  <a:moveTo>
                    <a:pt x="0" y="0"/>
                  </a:moveTo>
                  <a:cubicBezTo>
                    <a:pt x="4" y="2"/>
                    <a:pt x="9" y="4"/>
                    <a:pt x="14" y="6"/>
                  </a:cubicBezTo>
                </a:path>
              </a:pathLst>
            </a:custGeom>
            <a:noFill/>
            <a:ln w="25400" cap="rnd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888;p64">
              <a:extLst>
                <a:ext uri="{FF2B5EF4-FFF2-40B4-BE49-F238E27FC236}">
                  <a16:creationId xmlns:a16="http://schemas.microsoft.com/office/drawing/2014/main" id="{0E110F50-2D4A-4977-7CF8-10953EC5A6C6}"/>
                </a:ext>
              </a:extLst>
            </p:cNvPr>
            <p:cNvSpPr/>
            <p:nvPr/>
          </p:nvSpPr>
          <p:spPr>
            <a:xfrm>
              <a:off x="7429500" y="3548063"/>
              <a:ext cx="33338" cy="80963"/>
            </a:xfrm>
            <a:custGeom>
              <a:avLst/>
              <a:gdLst/>
              <a:ahLst/>
              <a:cxnLst/>
              <a:rect l="l" t="t" r="r" b="b"/>
              <a:pathLst>
                <a:path w="6" h="14" extrusionOk="0">
                  <a:moveTo>
                    <a:pt x="0" y="0"/>
                  </a:moveTo>
                  <a:cubicBezTo>
                    <a:pt x="2" y="5"/>
                    <a:pt x="4" y="10"/>
                    <a:pt x="6" y="14"/>
                  </a:cubicBezTo>
                </a:path>
              </a:pathLst>
            </a:custGeom>
            <a:noFill/>
            <a:ln w="25400" cap="rnd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889;p64">
              <a:extLst>
                <a:ext uri="{FF2B5EF4-FFF2-40B4-BE49-F238E27FC236}">
                  <a16:creationId xmlns:a16="http://schemas.microsoft.com/office/drawing/2014/main" id="{D3ED796E-13FF-D4BF-5A69-8012EE8FE252}"/>
                </a:ext>
              </a:extLst>
            </p:cNvPr>
            <p:cNvSpPr/>
            <p:nvPr/>
          </p:nvSpPr>
          <p:spPr>
            <a:xfrm>
              <a:off x="7429500" y="3228975"/>
              <a:ext cx="33338" cy="80963"/>
            </a:xfrm>
            <a:custGeom>
              <a:avLst/>
              <a:gdLst/>
              <a:ahLst/>
              <a:cxnLst/>
              <a:rect l="l" t="t" r="r" b="b"/>
              <a:pathLst>
                <a:path w="6" h="14" extrusionOk="0">
                  <a:moveTo>
                    <a:pt x="6" y="0"/>
                  </a:moveTo>
                  <a:cubicBezTo>
                    <a:pt x="4" y="4"/>
                    <a:pt x="2" y="9"/>
                    <a:pt x="0" y="14"/>
                  </a:cubicBezTo>
                </a:path>
              </a:pathLst>
            </a:custGeom>
            <a:noFill/>
            <a:ln w="25400" cap="rnd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890;p64">
              <a:extLst>
                <a:ext uri="{FF2B5EF4-FFF2-40B4-BE49-F238E27FC236}">
                  <a16:creationId xmlns:a16="http://schemas.microsoft.com/office/drawing/2014/main" id="{7DE0EEA9-9FEC-5FA5-30A2-F3CCBD8B2114}"/>
                </a:ext>
              </a:extLst>
            </p:cNvPr>
            <p:cNvSpPr/>
            <p:nvPr/>
          </p:nvSpPr>
          <p:spPr>
            <a:xfrm>
              <a:off x="7627936" y="3004342"/>
              <a:ext cx="79375" cy="34925"/>
            </a:xfrm>
            <a:custGeom>
              <a:avLst/>
              <a:gdLst/>
              <a:ahLst/>
              <a:cxnLst/>
              <a:rect l="l" t="t" r="r" b="b"/>
              <a:pathLst>
                <a:path w="14" h="6" extrusionOk="0">
                  <a:moveTo>
                    <a:pt x="14" y="0"/>
                  </a:moveTo>
                  <a:cubicBezTo>
                    <a:pt x="9" y="2"/>
                    <a:pt x="4" y="4"/>
                    <a:pt x="0" y="6"/>
                  </a:cubicBezTo>
                </a:path>
              </a:pathLst>
            </a:custGeom>
            <a:noFill/>
            <a:ln w="25400" cap="rnd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" name="Google Shape;891;p64">
            <a:extLst>
              <a:ext uri="{FF2B5EF4-FFF2-40B4-BE49-F238E27FC236}">
                <a16:creationId xmlns:a16="http://schemas.microsoft.com/office/drawing/2014/main" id="{6E5764AF-16B8-D8F4-0190-B0D6BB8B2865}"/>
              </a:ext>
            </a:extLst>
          </p:cNvPr>
          <p:cNvGrpSpPr/>
          <p:nvPr/>
        </p:nvGrpSpPr>
        <p:grpSpPr>
          <a:xfrm>
            <a:off x="4539339" y="2707320"/>
            <a:ext cx="331752" cy="314428"/>
            <a:chOff x="3544888" y="2967038"/>
            <a:chExt cx="974737" cy="923837"/>
          </a:xfrm>
        </p:grpSpPr>
        <p:sp>
          <p:nvSpPr>
            <p:cNvPr id="48" name="Google Shape;892;p64">
              <a:extLst>
                <a:ext uri="{FF2B5EF4-FFF2-40B4-BE49-F238E27FC236}">
                  <a16:creationId xmlns:a16="http://schemas.microsoft.com/office/drawing/2014/main" id="{FF3E8BF4-0EB2-FC28-C13E-DACC86CE8C95}"/>
                </a:ext>
              </a:extLst>
            </p:cNvPr>
            <p:cNvSpPr/>
            <p:nvPr/>
          </p:nvSpPr>
          <p:spPr>
            <a:xfrm>
              <a:off x="3544888" y="3622675"/>
              <a:ext cx="101700" cy="268200"/>
            </a:xfrm>
            <a:prstGeom prst="rect">
              <a:avLst/>
            </a:prstGeom>
            <a:noFill/>
            <a:ln w="25400" cap="rnd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893;p64">
              <a:extLst>
                <a:ext uri="{FF2B5EF4-FFF2-40B4-BE49-F238E27FC236}">
                  <a16:creationId xmlns:a16="http://schemas.microsoft.com/office/drawing/2014/main" id="{7E226199-5EEE-A222-7839-DEECBF2681C3}"/>
                </a:ext>
              </a:extLst>
            </p:cNvPr>
            <p:cNvSpPr/>
            <p:nvPr/>
          </p:nvSpPr>
          <p:spPr>
            <a:xfrm>
              <a:off x="4416425" y="2967038"/>
              <a:ext cx="103200" cy="268200"/>
            </a:xfrm>
            <a:prstGeom prst="rect">
              <a:avLst/>
            </a:prstGeom>
            <a:noFill/>
            <a:ln w="25400" cap="rnd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894;p64">
              <a:extLst>
                <a:ext uri="{FF2B5EF4-FFF2-40B4-BE49-F238E27FC236}">
                  <a16:creationId xmlns:a16="http://schemas.microsoft.com/office/drawing/2014/main" id="{C6C95875-0F65-ABCB-6524-4BAD5759EE41}"/>
                </a:ext>
              </a:extLst>
            </p:cNvPr>
            <p:cNvSpPr/>
            <p:nvPr/>
          </p:nvSpPr>
          <p:spPr>
            <a:xfrm>
              <a:off x="3646488" y="2995613"/>
              <a:ext cx="769938" cy="655638"/>
            </a:xfrm>
            <a:custGeom>
              <a:avLst/>
              <a:gdLst/>
              <a:ahLst/>
              <a:cxnLst/>
              <a:rect l="l" t="t" r="r" b="b"/>
              <a:pathLst>
                <a:path w="136" h="115" extrusionOk="0">
                  <a:moveTo>
                    <a:pt x="0" y="115"/>
                  </a:moveTo>
                  <a:cubicBezTo>
                    <a:pt x="24" y="115"/>
                    <a:pt x="24" y="115"/>
                    <a:pt x="24" y="115"/>
                  </a:cubicBezTo>
                  <a:cubicBezTo>
                    <a:pt x="38" y="115"/>
                    <a:pt x="49" y="103"/>
                    <a:pt x="49" y="90"/>
                  </a:cubicBezTo>
                  <a:cubicBezTo>
                    <a:pt x="49" y="62"/>
                    <a:pt x="49" y="62"/>
                    <a:pt x="49" y="62"/>
                  </a:cubicBezTo>
                  <a:cubicBezTo>
                    <a:pt x="49" y="28"/>
                    <a:pt x="77" y="0"/>
                    <a:pt x="112" y="0"/>
                  </a:cubicBezTo>
                  <a:cubicBezTo>
                    <a:pt x="136" y="0"/>
                    <a:pt x="136" y="0"/>
                    <a:pt x="136" y="0"/>
                  </a:cubicBezTo>
                </a:path>
              </a:pathLst>
            </a:custGeom>
            <a:noFill/>
            <a:ln w="25400" cap="rnd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895;p64">
              <a:extLst>
                <a:ext uri="{FF2B5EF4-FFF2-40B4-BE49-F238E27FC236}">
                  <a16:creationId xmlns:a16="http://schemas.microsoft.com/office/drawing/2014/main" id="{71ADC28D-C250-EBD5-B71C-1CDB0E73B3D8}"/>
                </a:ext>
              </a:extLst>
            </p:cNvPr>
            <p:cNvSpPr/>
            <p:nvPr/>
          </p:nvSpPr>
          <p:spPr>
            <a:xfrm>
              <a:off x="3646488" y="3206750"/>
              <a:ext cx="769938" cy="655638"/>
            </a:xfrm>
            <a:custGeom>
              <a:avLst/>
              <a:gdLst/>
              <a:ahLst/>
              <a:cxnLst/>
              <a:rect l="l" t="t" r="r" b="b"/>
              <a:pathLst>
                <a:path w="136" h="115" extrusionOk="0">
                  <a:moveTo>
                    <a:pt x="136" y="0"/>
                  </a:moveTo>
                  <a:cubicBezTo>
                    <a:pt x="112" y="0"/>
                    <a:pt x="112" y="0"/>
                    <a:pt x="112" y="0"/>
                  </a:cubicBezTo>
                  <a:cubicBezTo>
                    <a:pt x="98" y="0"/>
                    <a:pt x="87" y="12"/>
                    <a:pt x="87" y="25"/>
                  </a:cubicBezTo>
                  <a:cubicBezTo>
                    <a:pt x="87" y="53"/>
                    <a:pt x="87" y="53"/>
                    <a:pt x="87" y="53"/>
                  </a:cubicBezTo>
                  <a:cubicBezTo>
                    <a:pt x="87" y="87"/>
                    <a:pt x="59" y="115"/>
                    <a:pt x="24" y="115"/>
                  </a:cubicBezTo>
                  <a:cubicBezTo>
                    <a:pt x="0" y="115"/>
                    <a:pt x="0" y="115"/>
                    <a:pt x="0" y="115"/>
                  </a:cubicBezTo>
                </a:path>
              </a:pathLst>
            </a:custGeom>
            <a:noFill/>
            <a:ln w="25400" cap="rnd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2" name="Google Shape;898;p64">
            <a:extLst>
              <a:ext uri="{FF2B5EF4-FFF2-40B4-BE49-F238E27FC236}">
                <a16:creationId xmlns:a16="http://schemas.microsoft.com/office/drawing/2014/main" id="{7B5B2CF6-9350-0021-BDD3-5FCDD708DAF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96344" y="3159961"/>
            <a:ext cx="381830" cy="3805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" name="Google Shape;912;p64">
            <a:extLst>
              <a:ext uri="{FF2B5EF4-FFF2-40B4-BE49-F238E27FC236}">
                <a16:creationId xmlns:a16="http://schemas.microsoft.com/office/drawing/2014/main" id="{1BE5E059-876E-890E-8A55-4EA4D59DAC90}"/>
              </a:ext>
            </a:extLst>
          </p:cNvPr>
          <p:cNvGrpSpPr/>
          <p:nvPr/>
        </p:nvGrpSpPr>
        <p:grpSpPr>
          <a:xfrm>
            <a:off x="4491815" y="3825716"/>
            <a:ext cx="395525" cy="350907"/>
            <a:chOff x="9247188" y="2967038"/>
            <a:chExt cx="1041404" cy="923925"/>
          </a:xfrm>
        </p:grpSpPr>
        <p:sp>
          <p:nvSpPr>
            <p:cNvPr id="54" name="Google Shape;913;p64">
              <a:extLst>
                <a:ext uri="{FF2B5EF4-FFF2-40B4-BE49-F238E27FC236}">
                  <a16:creationId xmlns:a16="http://schemas.microsoft.com/office/drawing/2014/main" id="{5A2EDB96-4DFC-C05A-6434-84DAFFC78540}"/>
                </a:ext>
              </a:extLst>
            </p:cNvPr>
            <p:cNvSpPr/>
            <p:nvPr/>
          </p:nvSpPr>
          <p:spPr>
            <a:xfrm>
              <a:off x="9399588" y="3298825"/>
              <a:ext cx="731838" cy="592138"/>
            </a:xfrm>
            <a:custGeom>
              <a:avLst/>
              <a:gdLst/>
              <a:ahLst/>
              <a:cxnLst/>
              <a:rect l="l" t="t" r="r" b="b"/>
              <a:pathLst>
                <a:path w="461" h="373" extrusionOk="0">
                  <a:moveTo>
                    <a:pt x="461" y="373"/>
                  </a:moveTo>
                  <a:lnTo>
                    <a:pt x="0" y="373"/>
                  </a:lnTo>
                  <a:lnTo>
                    <a:pt x="86" y="0"/>
                  </a:lnTo>
                  <a:lnTo>
                    <a:pt x="379" y="0"/>
                  </a:lnTo>
                  <a:lnTo>
                    <a:pt x="461" y="373"/>
                  </a:lnTo>
                  <a:close/>
                </a:path>
              </a:pathLst>
            </a:custGeom>
            <a:noFill/>
            <a:ln w="25400" cap="rnd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914;p64">
              <a:extLst>
                <a:ext uri="{FF2B5EF4-FFF2-40B4-BE49-F238E27FC236}">
                  <a16:creationId xmlns:a16="http://schemas.microsoft.com/office/drawing/2014/main" id="{4B92C53E-9323-3564-41C7-6BEC636E7D53}"/>
                </a:ext>
              </a:extLst>
            </p:cNvPr>
            <p:cNvSpPr/>
            <p:nvPr/>
          </p:nvSpPr>
          <p:spPr>
            <a:xfrm>
              <a:off x="10056817" y="3519488"/>
              <a:ext cx="231775" cy="188913"/>
            </a:xfrm>
            <a:custGeom>
              <a:avLst/>
              <a:gdLst/>
              <a:ahLst/>
              <a:cxnLst/>
              <a:rect l="l" t="t" r="r" b="b"/>
              <a:pathLst>
                <a:path w="41" h="33" extrusionOk="0">
                  <a:moveTo>
                    <a:pt x="0" y="6"/>
                  </a:moveTo>
                  <a:cubicBezTo>
                    <a:pt x="2" y="2"/>
                    <a:pt x="5" y="0"/>
                    <a:pt x="1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6" y="0"/>
                    <a:pt x="41" y="4"/>
                    <a:pt x="41" y="10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6" y="33"/>
                    <a:pt x="6" y="33"/>
                    <a:pt x="6" y="33"/>
                  </a:cubicBezTo>
                </a:path>
              </a:pathLst>
            </a:custGeom>
            <a:noFill/>
            <a:ln w="25400" cap="rnd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915;p64">
              <a:extLst>
                <a:ext uri="{FF2B5EF4-FFF2-40B4-BE49-F238E27FC236}">
                  <a16:creationId xmlns:a16="http://schemas.microsoft.com/office/drawing/2014/main" id="{09F9BBF7-C5CB-0285-2C64-943578360C16}"/>
                </a:ext>
              </a:extLst>
            </p:cNvPr>
            <p:cNvSpPr/>
            <p:nvPr/>
          </p:nvSpPr>
          <p:spPr>
            <a:xfrm>
              <a:off x="10085388" y="3298825"/>
              <a:ext cx="169800" cy="169800"/>
            </a:xfrm>
            <a:prstGeom prst="ellipse">
              <a:avLst/>
            </a:prstGeom>
            <a:noFill/>
            <a:ln w="25400" cap="rnd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916;p64">
              <a:extLst>
                <a:ext uri="{FF2B5EF4-FFF2-40B4-BE49-F238E27FC236}">
                  <a16:creationId xmlns:a16="http://schemas.microsoft.com/office/drawing/2014/main" id="{AAD59443-5738-1A8F-0811-C0E1A495AE1A}"/>
                </a:ext>
              </a:extLst>
            </p:cNvPr>
            <p:cNvSpPr/>
            <p:nvPr/>
          </p:nvSpPr>
          <p:spPr>
            <a:xfrm>
              <a:off x="9247188" y="3519488"/>
              <a:ext cx="227013" cy="188913"/>
            </a:xfrm>
            <a:custGeom>
              <a:avLst/>
              <a:gdLst/>
              <a:ahLst/>
              <a:cxnLst/>
              <a:rect l="l" t="t" r="r" b="b"/>
              <a:pathLst>
                <a:path w="40" h="33" extrusionOk="0">
                  <a:moveTo>
                    <a:pt x="40" y="6"/>
                  </a:moveTo>
                  <a:cubicBezTo>
                    <a:pt x="39" y="2"/>
                    <a:pt x="35" y="0"/>
                    <a:pt x="31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34" y="33"/>
                    <a:pt x="34" y="33"/>
                    <a:pt x="34" y="33"/>
                  </a:cubicBezTo>
                </a:path>
              </a:pathLst>
            </a:custGeom>
            <a:noFill/>
            <a:ln w="25400" cap="rnd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917;p64">
              <a:extLst>
                <a:ext uri="{FF2B5EF4-FFF2-40B4-BE49-F238E27FC236}">
                  <a16:creationId xmlns:a16="http://schemas.microsoft.com/office/drawing/2014/main" id="{7504693B-895A-8F89-2421-DD8CF14EC676}"/>
                </a:ext>
              </a:extLst>
            </p:cNvPr>
            <p:cNvSpPr/>
            <p:nvPr/>
          </p:nvSpPr>
          <p:spPr>
            <a:xfrm>
              <a:off x="9282113" y="3298825"/>
              <a:ext cx="169800" cy="169800"/>
            </a:xfrm>
            <a:prstGeom prst="ellipse">
              <a:avLst/>
            </a:prstGeom>
            <a:noFill/>
            <a:ln w="25400" cap="rnd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918;p64">
              <a:extLst>
                <a:ext uri="{FF2B5EF4-FFF2-40B4-BE49-F238E27FC236}">
                  <a16:creationId xmlns:a16="http://schemas.microsoft.com/office/drawing/2014/main" id="{CEFD4B88-D6A2-6EB0-FFE3-394DC4F882CE}"/>
                </a:ext>
              </a:extLst>
            </p:cNvPr>
            <p:cNvSpPr/>
            <p:nvPr/>
          </p:nvSpPr>
          <p:spPr>
            <a:xfrm>
              <a:off x="9672638" y="3475038"/>
              <a:ext cx="192000" cy="187200"/>
            </a:xfrm>
            <a:prstGeom prst="ellipse">
              <a:avLst/>
            </a:prstGeom>
            <a:noFill/>
            <a:ln w="25400" cap="rnd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919;p64">
              <a:extLst>
                <a:ext uri="{FF2B5EF4-FFF2-40B4-BE49-F238E27FC236}">
                  <a16:creationId xmlns:a16="http://schemas.microsoft.com/office/drawing/2014/main" id="{E2A0184D-F61A-F1D2-4B26-8A5C3FF70ABD}"/>
                </a:ext>
              </a:extLst>
            </p:cNvPr>
            <p:cNvSpPr/>
            <p:nvPr/>
          </p:nvSpPr>
          <p:spPr>
            <a:xfrm>
              <a:off x="9598025" y="3708400"/>
              <a:ext cx="339725" cy="182563"/>
            </a:xfrm>
            <a:custGeom>
              <a:avLst/>
              <a:gdLst/>
              <a:ahLst/>
              <a:cxnLst/>
              <a:rect l="l" t="t" r="r" b="b"/>
              <a:pathLst>
                <a:path w="60" h="32" extrusionOk="0">
                  <a:moveTo>
                    <a:pt x="0" y="32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9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52" y="0"/>
                    <a:pt x="60" y="8"/>
                    <a:pt x="60" y="18"/>
                  </a:cubicBezTo>
                  <a:cubicBezTo>
                    <a:pt x="60" y="32"/>
                    <a:pt x="60" y="32"/>
                    <a:pt x="60" y="32"/>
                  </a:cubicBezTo>
                </a:path>
              </a:pathLst>
            </a:custGeom>
            <a:noFill/>
            <a:ln w="25400" cap="rnd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920;p64">
              <a:extLst>
                <a:ext uri="{FF2B5EF4-FFF2-40B4-BE49-F238E27FC236}">
                  <a16:creationId xmlns:a16="http://schemas.microsoft.com/office/drawing/2014/main" id="{A7EBFFF3-F5AA-BFA8-05B9-4BD6B55EFC6D}"/>
                </a:ext>
              </a:extLst>
            </p:cNvPr>
            <p:cNvSpPr/>
            <p:nvPr/>
          </p:nvSpPr>
          <p:spPr>
            <a:xfrm>
              <a:off x="9694863" y="2967038"/>
              <a:ext cx="147600" cy="149100"/>
            </a:xfrm>
            <a:prstGeom prst="ellipse">
              <a:avLst/>
            </a:prstGeom>
            <a:noFill/>
            <a:ln w="25400" cap="rnd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921;p64">
              <a:extLst>
                <a:ext uri="{FF2B5EF4-FFF2-40B4-BE49-F238E27FC236}">
                  <a16:creationId xmlns:a16="http://schemas.microsoft.com/office/drawing/2014/main" id="{0984EA29-94E4-D54C-8BDB-225423A0C6B9}"/>
                </a:ext>
              </a:extLst>
            </p:cNvPr>
            <p:cNvSpPr/>
            <p:nvPr/>
          </p:nvSpPr>
          <p:spPr>
            <a:xfrm>
              <a:off x="9637713" y="3155950"/>
              <a:ext cx="260350" cy="142875"/>
            </a:xfrm>
            <a:custGeom>
              <a:avLst/>
              <a:gdLst/>
              <a:ahLst/>
              <a:cxnLst/>
              <a:rect l="l" t="t" r="r" b="b"/>
              <a:pathLst>
                <a:path w="46" h="25" extrusionOk="0">
                  <a:moveTo>
                    <a:pt x="0" y="25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1" y="0"/>
                    <a:pt x="46" y="5"/>
                    <a:pt x="46" y="11"/>
                  </a:cubicBezTo>
                  <a:cubicBezTo>
                    <a:pt x="46" y="25"/>
                    <a:pt x="46" y="25"/>
                    <a:pt x="46" y="25"/>
                  </a:cubicBezTo>
                </a:path>
              </a:pathLst>
            </a:custGeom>
            <a:noFill/>
            <a:ln w="25400" cap="rnd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8397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910CD9BA-530C-9165-DD56-0521082B6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07" y="320105"/>
            <a:ext cx="7886700" cy="441896"/>
          </a:xfrm>
        </p:spPr>
        <p:txBody>
          <a:bodyPr>
            <a:noAutofit/>
          </a:bodyPr>
          <a:lstStyle/>
          <a:p>
            <a:r>
              <a:rPr lang="en-US" sz="1400"/>
              <a:t>Making Investment Work: The Capital Absorption Framework in Coachella Valley</a:t>
            </a:r>
          </a:p>
        </p:txBody>
      </p:sp>
      <p:pic>
        <p:nvPicPr>
          <p:cNvPr id="8" name="Online Media 7" title="Making Investment Work: The Capital Absorption Framework in Coachella Valley">
            <a:hlinkClick r:id="" action="ppaction://media"/>
            <a:extLst>
              <a:ext uri="{FF2B5EF4-FFF2-40B4-BE49-F238E27FC236}">
                <a16:creationId xmlns:a16="http://schemas.microsoft.com/office/drawing/2014/main" id="{27497BC4-29A4-380D-1CAE-9DBC2550021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61846" y="992875"/>
            <a:ext cx="6519334" cy="3683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355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DA86E-1F4F-D185-8408-8A146FF0A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86347"/>
            <a:ext cx="7886700" cy="1775568"/>
          </a:xfrm>
        </p:spPr>
        <p:txBody>
          <a:bodyPr/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84154"/>
                </a:solidFill>
                <a:sym typeface="Noto Serif Gujarati"/>
              </a:rPr>
              <a:t>The scale of transformation needed in communities can’t be achieved through grants or policy alone.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354ABB5-E9DE-710D-49E0-A0F9724DD17B}"/>
              </a:ext>
            </a:extLst>
          </p:cNvPr>
          <p:cNvSpPr txBox="1">
            <a:spLocks/>
          </p:cNvSpPr>
          <p:nvPr/>
        </p:nvSpPr>
        <p:spPr>
          <a:xfrm>
            <a:off x="298580" y="383719"/>
            <a:ext cx="6088260" cy="4413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rgbClr val="084154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pPr marL="10160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4154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USING INVESTMENT TO ACHIEVE SOCIAL ENDS</a:t>
            </a:r>
          </a:p>
        </p:txBody>
      </p:sp>
      <p:sp>
        <p:nvSpPr>
          <p:cNvPr id="3" name="Google Shape;213;p31">
            <a:extLst>
              <a:ext uri="{FF2B5EF4-FFF2-40B4-BE49-F238E27FC236}">
                <a16:creationId xmlns:a16="http://schemas.microsoft.com/office/drawing/2014/main" id="{B47563AC-33F0-694A-EFFC-EEAC6611D5C8}"/>
              </a:ext>
            </a:extLst>
          </p:cNvPr>
          <p:cNvSpPr txBox="1"/>
          <p:nvPr/>
        </p:nvSpPr>
        <p:spPr>
          <a:xfrm>
            <a:off x="8143081" y="4873951"/>
            <a:ext cx="929485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" panose="02000503000000020004"/>
                <a:ea typeface="Arial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r" panose="02000503000000020004"/>
              <a:ea typeface="Arial"/>
              <a:cs typeface="Arial"/>
              <a:sym typeface="Arial"/>
            </a:endParaRPr>
          </a:p>
        </p:txBody>
      </p:sp>
      <p:sp>
        <p:nvSpPr>
          <p:cNvPr id="4" name="Google Shape;923;p64">
            <a:extLst>
              <a:ext uri="{FF2B5EF4-FFF2-40B4-BE49-F238E27FC236}">
                <a16:creationId xmlns:a16="http://schemas.microsoft.com/office/drawing/2014/main" id="{A9D45AB7-EF69-9AAC-CEE1-241C86EBFF01}"/>
              </a:ext>
            </a:extLst>
          </p:cNvPr>
          <p:cNvSpPr txBox="1"/>
          <p:nvPr/>
        </p:nvSpPr>
        <p:spPr>
          <a:xfrm>
            <a:off x="718158" y="4947178"/>
            <a:ext cx="32427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9525" defTabSz="685800">
              <a:buClr>
                <a:prstClr val="black"/>
              </a:buClr>
            </a:pPr>
            <a:r>
              <a:rPr lang="en-US" sz="900" dirty="0">
                <a:solidFill>
                  <a:srgbClr val="084154"/>
                </a:solidFill>
                <a:latin typeface="Inter" panose="02000503000000020004"/>
                <a:ea typeface="Lucida Sans"/>
                <a:cs typeface="Lucida Sans"/>
                <a:sym typeface="Lucida Sans"/>
              </a:rPr>
              <a:t>© Copyright Center for Community Investment 2024</a:t>
            </a:r>
            <a:endParaRPr sz="900" dirty="0">
              <a:solidFill>
                <a:srgbClr val="084154"/>
              </a:solidFill>
              <a:latin typeface="Inter" panose="02000503000000020004"/>
              <a:ea typeface="Lucida Sans"/>
              <a:cs typeface="Lucida Sans"/>
              <a:sym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12889724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49B58F6-6EA7-EE48-A376-E18D395EC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100" dirty="0">
                <a:solidFill>
                  <a:srgbClr val="D9EBE1"/>
                </a:solidFill>
              </a:rPr>
              <a:t>Shared Priority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6DC4B3-682B-A846-BE4B-84C1C24811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82878" y="525773"/>
            <a:ext cx="4089398" cy="3884845"/>
          </a:xfrm>
        </p:spPr>
        <p:txBody>
          <a:bodyPr vert="horz" lIns="91355" tIns="45678" rIns="91355" bIns="45678" rtlCol="0" anchor="t">
            <a:normAutofit/>
          </a:bodyPr>
          <a:lstStyle/>
          <a:p>
            <a:pPr marR="5075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500" dirty="0">
                <a:solidFill>
                  <a:schemeClr val="dk1"/>
                </a:solidFill>
                <a:ea typeface="Inter"/>
                <a:cs typeface="Inter"/>
                <a:sym typeface="Inter"/>
              </a:rPr>
              <a:t>A </a:t>
            </a:r>
            <a:r>
              <a:rPr lang="en-US" sz="1500" b="1" dirty="0">
                <a:solidFill>
                  <a:schemeClr val="dk1"/>
                </a:solidFill>
                <a:ea typeface="Inter"/>
                <a:cs typeface="Inter"/>
                <a:sym typeface="Inter"/>
              </a:rPr>
              <a:t>Shared Priority</a:t>
            </a:r>
            <a:r>
              <a:rPr lang="en-US" sz="1500" dirty="0">
                <a:solidFill>
                  <a:schemeClr val="dk1"/>
                </a:solidFill>
                <a:ea typeface="Inter"/>
                <a:cs typeface="Inter"/>
                <a:sym typeface="Inter"/>
              </a:rPr>
              <a:t> is the North Star that guides collaborative work on community investment.</a:t>
            </a:r>
          </a:p>
          <a:p>
            <a:pPr marR="5075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</a:pPr>
            <a:r>
              <a:rPr lang="en-US" sz="1500" dirty="0">
                <a:solidFill>
                  <a:schemeClr val="dk1"/>
                </a:solidFill>
                <a:ea typeface="Inter"/>
                <a:cs typeface="Inter"/>
                <a:sym typeface="Inter"/>
              </a:rPr>
              <a:t>It has two parts: </a:t>
            </a:r>
          </a:p>
          <a:p>
            <a:pPr marL="456777" marR="5075" indent="-317207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dk1"/>
                </a:solidFill>
                <a:ea typeface="Inter"/>
                <a:cs typeface="Inter"/>
                <a:sym typeface="Inter"/>
              </a:rPr>
              <a:t>Aspiration</a:t>
            </a:r>
          </a:p>
          <a:p>
            <a:pPr marL="456777" marR="5075" indent="-317207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dk1"/>
                </a:solidFill>
                <a:ea typeface="Inter"/>
                <a:cs typeface="Inter"/>
                <a:sym typeface="Inter"/>
              </a:rPr>
              <a:t>Specific Result</a:t>
            </a:r>
            <a:endParaRPr lang="en-US" sz="1500" dirty="0">
              <a:solidFill>
                <a:schemeClr val="dk1"/>
              </a:solidFill>
            </a:endParaRPr>
          </a:p>
          <a:p>
            <a:pPr marR="5075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000000"/>
              </a:buClr>
              <a:buSzPts val="1400"/>
            </a:pPr>
            <a:r>
              <a:rPr lang="en-US" sz="1500" dirty="0">
                <a:solidFill>
                  <a:schemeClr val="accent1">
                    <a:lumMod val="50000"/>
                  </a:schemeClr>
                </a:solidFill>
              </a:rPr>
              <a:t>It should be </a:t>
            </a:r>
            <a:r>
              <a:rPr lang="en-US" sz="1500" b="1" dirty="0">
                <a:solidFill>
                  <a:schemeClr val="accent1">
                    <a:lumMod val="50000"/>
                  </a:schemeClr>
                </a:solidFill>
              </a:rPr>
              <a:t>broad enough to matter </a:t>
            </a:r>
            <a:r>
              <a:rPr lang="en-US" sz="1500" dirty="0">
                <a:solidFill>
                  <a:schemeClr val="accent1">
                    <a:lumMod val="50000"/>
                  </a:schemeClr>
                </a:solidFill>
              </a:rPr>
              <a:t>and </a:t>
            </a:r>
            <a:r>
              <a:rPr lang="en-US" sz="1500" b="1" dirty="0">
                <a:solidFill>
                  <a:schemeClr val="accent1">
                    <a:lumMod val="50000"/>
                  </a:schemeClr>
                </a:solidFill>
              </a:rPr>
              <a:t>specific enough to guide decision-making</a:t>
            </a:r>
            <a:r>
              <a:rPr lang="en-US" sz="15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R="5075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000000"/>
              </a:buClr>
              <a:buSzPts val="1400"/>
            </a:pPr>
            <a:endParaRPr lang="en-US" sz="1500" b="1" dirty="0">
              <a:solidFill>
                <a:srgbClr val="DD6344"/>
              </a:solidFill>
            </a:endParaRPr>
          </a:p>
          <a:p>
            <a:pPr marR="5075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000000"/>
              </a:buClr>
              <a:buSzPts val="1400"/>
            </a:pPr>
            <a:r>
              <a:rPr lang="en-US" sz="1500" b="1" dirty="0">
                <a:solidFill>
                  <a:srgbClr val="DD6344"/>
                </a:solidFill>
              </a:rPr>
              <a:t>The Martian test:</a:t>
            </a:r>
            <a:r>
              <a:rPr lang="en-US" sz="1500" dirty="0">
                <a:solidFill>
                  <a:srgbClr val="DD6344"/>
                </a:solidFill>
              </a:rPr>
              <a:t> </a:t>
            </a:r>
            <a:r>
              <a:rPr lang="en-US" sz="1500" dirty="0">
                <a:solidFill>
                  <a:schemeClr val="dk1"/>
                </a:solidFill>
              </a:rPr>
              <a:t>If a Martian landed and asked how to invest $10 million to further the most important thing to the community, would they get a consistent response?</a:t>
            </a:r>
          </a:p>
          <a:p>
            <a:pPr marL="456777" marR="5075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</a:pPr>
            <a:endParaRPr lang="en-US" sz="1500" dirty="0">
              <a:solidFill>
                <a:srgbClr val="000000"/>
              </a:solidFill>
            </a:endParaRPr>
          </a:p>
          <a:p>
            <a:pPr marL="456777" marR="5075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</a:pPr>
            <a:endParaRPr lang="en-US" sz="15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Aft>
                <a:spcPts val="450"/>
              </a:spcAft>
            </a:pPr>
            <a:endParaRPr lang="en-US" sz="15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BB269E-5409-44D9-FCED-5F5A8216BB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b="1">
                <a:solidFill>
                  <a:srgbClr val="59B691"/>
                </a:solidFill>
              </a:rPr>
              <a:t>The Capital Absorption Framework</a:t>
            </a:r>
          </a:p>
        </p:txBody>
      </p:sp>
      <p:pic>
        <p:nvPicPr>
          <p:cNvPr id="9" name="Google Shape;654;p51" descr="A picture containing stationary, envelope, sign&#10;&#10;Description automatically generated">
            <a:extLst>
              <a:ext uri="{FF2B5EF4-FFF2-40B4-BE49-F238E27FC236}">
                <a16:creationId xmlns:a16="http://schemas.microsoft.com/office/drawing/2014/main" id="{83F323CA-9D39-DC74-3747-FAE9487F98F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35512">
            <a:off x="172672" y="3149396"/>
            <a:ext cx="1164147" cy="1164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655;p51">
            <a:extLst>
              <a:ext uri="{FF2B5EF4-FFF2-40B4-BE49-F238E27FC236}">
                <a16:creationId xmlns:a16="http://schemas.microsoft.com/office/drawing/2014/main" id="{ECADDCEC-BA59-7FEE-A5D0-722105297AA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9866" y="2468196"/>
            <a:ext cx="1183180" cy="11831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123F4F8-2772-BC54-D4A2-401EF64654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2907" y="4856001"/>
            <a:ext cx="2055497" cy="273844"/>
          </a:xfrm>
          <a:prstGeom prst="rect">
            <a:avLst/>
          </a:prstGeom>
        </p:spPr>
        <p:txBody>
          <a:bodyPr vert="horz" lIns="91355" tIns="45678" rIns="91355" bIns="45678" rtlCol="0" anchor="ctr"/>
          <a:lstStyle>
            <a:lvl1pPr algn="r">
              <a:defRPr sz="899" b="0" i="0">
                <a:solidFill>
                  <a:srgbClr val="084154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defTabSz="685800"/>
            <a:fld id="{11BE4D6E-89F3-914A-B389-7425F43E88D8}" type="slidenum">
              <a:rPr lang="en-US">
                <a:latin typeface="District Pro Book" panose="02000506040000020004" pitchFamily="50" charset="0"/>
              </a:rPr>
              <a:pPr defTabSz="685800"/>
              <a:t>20</a:t>
            </a:fld>
            <a:endParaRPr lang="en-US" dirty="0">
              <a:latin typeface="District Pro Book" panose="02000506040000020004" pitchFamily="50" charset="0"/>
            </a:endParaRPr>
          </a:p>
        </p:txBody>
      </p:sp>
      <p:sp>
        <p:nvSpPr>
          <p:cNvPr id="3" name="Google Shape;1639;g247379d431c_0_521">
            <a:extLst>
              <a:ext uri="{FF2B5EF4-FFF2-40B4-BE49-F238E27FC236}">
                <a16:creationId xmlns:a16="http://schemas.microsoft.com/office/drawing/2014/main" id="{E65356C0-FC57-57A7-5F96-DA871CE40039}"/>
              </a:ext>
            </a:extLst>
          </p:cNvPr>
          <p:cNvSpPr txBox="1"/>
          <p:nvPr/>
        </p:nvSpPr>
        <p:spPr>
          <a:xfrm>
            <a:off x="333324" y="4848795"/>
            <a:ext cx="3288151" cy="276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9525" defTabSz="685800">
              <a:buClr>
                <a:prstClr val="black"/>
              </a:buClr>
              <a:buSzPts val="1200"/>
            </a:pPr>
            <a:r>
              <a:rPr lang="en-US" sz="900" dirty="0">
                <a:solidFill>
                  <a:srgbClr val="D9EBE1"/>
                </a:solidFill>
                <a:latin typeface="District Pro Book" panose="02000506040000020004" pitchFamily="50" charset="0"/>
                <a:ea typeface="Inter"/>
                <a:cs typeface="Inter"/>
                <a:sym typeface="Inter"/>
              </a:rPr>
              <a:t>© Copyright Center for Community Investment 2025</a:t>
            </a:r>
            <a:endParaRPr sz="900" dirty="0">
              <a:solidFill>
                <a:srgbClr val="D9EBE1"/>
              </a:solidFill>
              <a:latin typeface="District Pro Book" panose="02000506040000020004" pitchFamily="50" charset="0"/>
              <a:ea typeface="Inter"/>
              <a:cs typeface="Inter"/>
              <a:sym typeface="Inter"/>
            </a:endParaRPr>
          </a:p>
        </p:txBody>
      </p:sp>
      <p:pic>
        <p:nvPicPr>
          <p:cNvPr id="5" name="Graphic 4" descr="Space Saucer with solid fill">
            <a:extLst>
              <a:ext uri="{FF2B5EF4-FFF2-40B4-BE49-F238E27FC236}">
                <a16:creationId xmlns:a16="http://schemas.microsoft.com/office/drawing/2014/main" id="{F85F0B52-CBE9-068B-C340-A814A47486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58722" y="3497064"/>
            <a:ext cx="913554" cy="91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573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p160"/>
          <p:cNvSpPr txBox="1"/>
          <p:nvPr/>
        </p:nvSpPr>
        <p:spPr>
          <a:xfrm>
            <a:off x="1446671" y="155269"/>
            <a:ext cx="6395625" cy="7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defTabSz="685800">
              <a:lnSpc>
                <a:spcPct val="90000"/>
              </a:lnSpc>
              <a:buClr>
                <a:prstClr val="black"/>
              </a:buClr>
              <a:buSzPts val="2800"/>
            </a:pPr>
            <a:endParaRPr sz="2100" b="1" dirty="0">
              <a:solidFill>
                <a:srgbClr val="0B4154"/>
              </a:solidFill>
              <a:latin typeface="Alverata" panose="02030503060504020004" pitchFamily="18" charset="0"/>
              <a:ea typeface="Noto Serif Gujarati"/>
              <a:cs typeface="Noto Serif Gujarati"/>
              <a:sym typeface="Noto Serif Gujarati"/>
            </a:endParaRPr>
          </a:p>
          <a:p>
            <a:pPr defTabSz="685800">
              <a:lnSpc>
                <a:spcPct val="90000"/>
              </a:lnSpc>
              <a:buClr>
                <a:prstClr val="black"/>
              </a:buClr>
              <a:buSzPts val="2800"/>
            </a:pPr>
            <a:endParaRPr sz="2100" b="1" dirty="0">
              <a:solidFill>
                <a:srgbClr val="0B4154"/>
              </a:solidFill>
              <a:latin typeface="District Pro Book" panose="02000506040000020004" pitchFamily="50" charset="0"/>
              <a:ea typeface="Inter"/>
              <a:cs typeface="Inter"/>
              <a:sym typeface="Inter"/>
            </a:endParaRPr>
          </a:p>
        </p:txBody>
      </p:sp>
      <p:sp>
        <p:nvSpPr>
          <p:cNvPr id="1405" name="Google Shape;1405;p16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" sz="1950" dirty="0">
                <a:ea typeface="Noto Serif Gujarati"/>
                <a:cs typeface="Noto Serif Gujarati"/>
                <a:sym typeface="Noto Serif Gujarati"/>
              </a:rPr>
              <a:t>The Denominator Exercise</a:t>
            </a:r>
            <a:endParaRPr sz="1950" dirty="0">
              <a:ea typeface="Noto Serif Gujarati"/>
              <a:cs typeface="Noto Serif Gujarati"/>
              <a:sym typeface="Noto Serif Gujarati"/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endParaRPr sz="1950" dirty="0">
              <a:ea typeface="Noto Serif Gujarati"/>
              <a:cs typeface="Noto Serif Gujarati"/>
              <a:sym typeface="Noto Serif Gujarati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4776"/>
            <a:r>
              <a:rPr lang="en-US" b="1" dirty="0">
                <a:ea typeface="Inter"/>
                <a:cs typeface="Inter"/>
                <a:sym typeface="Inter"/>
              </a:rPr>
              <a:t>Set the ambition of your shared priority with this little math exercise:</a:t>
            </a:r>
            <a:endParaRPr lang="en-US" dirty="0">
              <a:ea typeface="Inter"/>
              <a:cs typeface="Inter"/>
              <a:sym typeface="Inter"/>
            </a:endParaRPr>
          </a:p>
          <a:p>
            <a:pPr>
              <a:lnSpc>
                <a:spcPct val="115000"/>
              </a:lnSpc>
              <a:buSzPct val="100000"/>
            </a:pPr>
            <a:r>
              <a:rPr lang="en-US" dirty="0">
                <a:ea typeface="Inter"/>
                <a:cs typeface="Inter"/>
                <a:sym typeface="Inter"/>
              </a:rPr>
              <a:t>	What is the total need/number needed to solve the problem you wish to address (denominator): </a:t>
            </a:r>
          </a:p>
          <a:p>
            <a:pPr marL="104776"/>
            <a:endParaRPr lang="en-US" dirty="0">
              <a:ea typeface="Inter"/>
              <a:cs typeface="Inter"/>
              <a:sym typeface="Inter"/>
            </a:endParaRPr>
          </a:p>
          <a:p>
            <a:pPr marL="104776"/>
            <a:r>
              <a:rPr lang="en-US" dirty="0">
                <a:ea typeface="Inter"/>
                <a:cs typeface="Inter"/>
                <a:sym typeface="Inter"/>
              </a:rPr>
              <a:t>B=__________________________</a:t>
            </a:r>
          </a:p>
          <a:p>
            <a:pPr marL="104776"/>
            <a:endParaRPr lang="en-US" dirty="0">
              <a:ea typeface="Inter"/>
              <a:cs typeface="Inter"/>
              <a:sym typeface="Inter"/>
            </a:endParaRPr>
          </a:p>
          <a:p>
            <a:pPr>
              <a:buSzPct val="100000"/>
            </a:pPr>
            <a:r>
              <a:rPr lang="en-US" dirty="0">
                <a:ea typeface="Inter"/>
                <a:cs typeface="Inter"/>
                <a:sym typeface="Inter"/>
              </a:rPr>
              <a:t>	What difference will your effort make over the life of your collaboration (numerator): </a:t>
            </a:r>
          </a:p>
          <a:p>
            <a:pPr marL="104776"/>
            <a:endParaRPr lang="en-US" dirty="0">
              <a:ea typeface="Inter"/>
              <a:cs typeface="Inter"/>
              <a:sym typeface="Inter"/>
            </a:endParaRPr>
          </a:p>
          <a:p>
            <a:pPr marL="104776"/>
            <a:r>
              <a:rPr lang="en-US" dirty="0">
                <a:ea typeface="Inter"/>
                <a:cs typeface="Inter"/>
                <a:sym typeface="Inter"/>
              </a:rPr>
              <a:t>A=_________________________</a:t>
            </a:r>
          </a:p>
          <a:p>
            <a:pPr marL="104776"/>
            <a:endParaRPr lang="en-US" dirty="0">
              <a:ea typeface="Inter"/>
              <a:cs typeface="Inter"/>
              <a:sym typeface="Inter"/>
            </a:endParaRPr>
          </a:p>
          <a:p>
            <a:pPr marL="104776"/>
            <a:endParaRPr lang="en-US" dirty="0">
              <a:ea typeface="Inter"/>
              <a:cs typeface="Inter"/>
              <a:sym typeface="Inter"/>
            </a:endParaRPr>
          </a:p>
          <a:p>
            <a:pPr marL="104776"/>
            <a:endParaRPr lang="en-US" dirty="0">
              <a:ea typeface="Inter"/>
              <a:cs typeface="Inter"/>
              <a:sym typeface="Inter"/>
            </a:endParaRPr>
          </a:p>
          <a:p>
            <a:pPr marL="104776"/>
            <a:r>
              <a:rPr lang="en-US" dirty="0">
                <a:ea typeface="Inter"/>
                <a:cs typeface="Inter"/>
                <a:sym typeface="Inter"/>
              </a:rPr>
              <a:t>How do you feel about the portion of your aspiration that you are in a position to address?</a:t>
            </a:r>
          </a:p>
          <a:p>
            <a:pPr marL="104776"/>
            <a:endParaRPr lang="en-US" dirty="0">
              <a:ea typeface="Inter"/>
              <a:cs typeface="Inter"/>
              <a:sym typeface="Inter"/>
            </a:endParaRPr>
          </a:p>
          <a:p>
            <a:endParaRPr lang="en-US" dirty="0"/>
          </a:p>
        </p:txBody>
      </p:sp>
      <p:sp>
        <p:nvSpPr>
          <p:cNvPr id="1408" name="Google Shape;1408;p160"/>
          <p:cNvSpPr/>
          <p:nvPr/>
        </p:nvSpPr>
        <p:spPr>
          <a:xfrm>
            <a:off x="1634297" y="3350308"/>
            <a:ext cx="5748525" cy="648873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 defTabSz="685800"/>
            <a:endParaRPr sz="1350" dirty="0">
              <a:solidFill>
                <a:prstClr val="black"/>
              </a:solidFill>
              <a:latin typeface="District Pro Book" panose="02000506040000020004" pitchFamily="50" charset="0"/>
              <a:ea typeface="Inter"/>
              <a:cs typeface="Inter"/>
              <a:sym typeface="Inter"/>
            </a:endParaRPr>
          </a:p>
        </p:txBody>
      </p:sp>
      <p:sp>
        <p:nvSpPr>
          <p:cNvPr id="1409" name="Google Shape;1409;p160"/>
          <p:cNvSpPr txBox="1"/>
          <p:nvPr/>
        </p:nvSpPr>
        <p:spPr>
          <a:xfrm>
            <a:off x="1732003" y="3422365"/>
            <a:ext cx="5604525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342902" defTabSz="685800">
              <a:lnSpc>
                <a:spcPct val="90000"/>
              </a:lnSpc>
              <a:spcBef>
                <a:spcPts val="750"/>
              </a:spcBef>
            </a:pPr>
            <a:r>
              <a:rPr lang="en" sz="1350" dirty="0">
                <a:solidFill>
                  <a:srgbClr val="084154"/>
                </a:solidFill>
                <a:latin typeface="District Pro Book" panose="02000506040000020004" pitchFamily="50" charset="0"/>
                <a:ea typeface="Inter"/>
                <a:cs typeface="Inter"/>
                <a:sym typeface="Inter"/>
              </a:rPr>
              <a:t>Your fraction:</a:t>
            </a:r>
            <a:r>
              <a:rPr lang="en" sz="1275" dirty="0">
                <a:solidFill>
                  <a:srgbClr val="084154"/>
                </a:solidFill>
                <a:latin typeface="District Pro Book" panose="02000506040000020004" pitchFamily="50" charset="0"/>
                <a:ea typeface="Inter"/>
                <a:cs typeface="Inter"/>
                <a:sym typeface="Inter"/>
              </a:rPr>
              <a:t>          A_________________ / B__________________</a:t>
            </a:r>
            <a:endParaRPr sz="675" dirty="0">
              <a:solidFill>
                <a:srgbClr val="084154"/>
              </a:solidFill>
              <a:latin typeface="District Pro Book" panose="02000506040000020004" pitchFamily="50" charset="0"/>
              <a:ea typeface="Inter"/>
              <a:cs typeface="Inter"/>
              <a:sym typeface="Inter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6464D3B0-8588-0494-9E5F-983FB438A4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5167" y="4848387"/>
            <a:ext cx="2057400" cy="273844"/>
          </a:xfrm>
        </p:spPr>
        <p:txBody>
          <a:bodyPr/>
          <a:lstStyle/>
          <a:p>
            <a:pPr defTabSz="685800"/>
            <a:fld id="{00000000-1234-1234-1234-123412341234}" type="slidenum">
              <a:rPr lang="en-US"/>
              <a:pPr defTabSz="685800"/>
              <a:t>21</a:t>
            </a:fld>
            <a:endParaRPr lang="en-US" dirty="0"/>
          </a:p>
        </p:txBody>
      </p:sp>
      <p:sp>
        <p:nvSpPr>
          <p:cNvPr id="4" name="Google Shape;923;p64">
            <a:extLst>
              <a:ext uri="{FF2B5EF4-FFF2-40B4-BE49-F238E27FC236}">
                <a16:creationId xmlns:a16="http://schemas.microsoft.com/office/drawing/2014/main" id="{ED4BA11F-D6AB-5E34-1A6B-881494DA2537}"/>
              </a:ext>
            </a:extLst>
          </p:cNvPr>
          <p:cNvSpPr txBox="1"/>
          <p:nvPr/>
        </p:nvSpPr>
        <p:spPr>
          <a:xfrm>
            <a:off x="721724" y="4944984"/>
            <a:ext cx="3239700" cy="13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9516" defTabSz="685166">
              <a:buClr>
                <a:prstClr val="black"/>
              </a:buClr>
            </a:pPr>
            <a:r>
              <a:rPr lang="en-US" sz="899" dirty="0">
                <a:solidFill>
                  <a:srgbClr val="084154"/>
                </a:solidFill>
                <a:latin typeface="District Pro Book" panose="02000506040000020004" pitchFamily="50" charset="0"/>
                <a:ea typeface="Lucida Sans"/>
                <a:cs typeface="Lucida Sans"/>
                <a:sym typeface="Lucida Sans"/>
              </a:rPr>
              <a:t>© Copyright Center for Community Investment 2025</a:t>
            </a:r>
            <a:endParaRPr sz="899" dirty="0">
              <a:solidFill>
                <a:srgbClr val="084154"/>
              </a:solidFill>
              <a:latin typeface="District Pro Book" panose="02000506040000020004" pitchFamily="50" charset="0"/>
              <a:ea typeface="Lucida Sans"/>
              <a:cs typeface="Lucida Sans"/>
              <a:sym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3723699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D09691-566C-8EB2-12F6-3197B4C7BA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  <a:spcAft>
                <a:spcPts val="1199"/>
              </a:spcAft>
            </a:pPr>
            <a:r>
              <a:rPr lang="en-US" sz="1500" dirty="0"/>
              <a:t>By focusing on a pipeline of deals instead of one deal at a time, a community can:</a:t>
            </a:r>
            <a:endParaRPr lang="en-US" sz="1500" b="1" dirty="0"/>
          </a:p>
          <a:p>
            <a:pPr marL="456777" indent="-310862">
              <a:lnSpc>
                <a:spcPct val="100000"/>
              </a:lnSpc>
              <a:spcBef>
                <a:spcPts val="0"/>
              </a:spcBef>
              <a:spcAft>
                <a:spcPts val="1199"/>
              </a:spcAft>
              <a:buClr>
                <a:srgbClr val="084154"/>
              </a:buClr>
              <a:buSzPts val="1300"/>
              <a:buFont typeface="Inter"/>
              <a:buAutoNum type="arabicPeriod"/>
            </a:pPr>
            <a:r>
              <a:rPr lang="en-US" sz="1500" dirty="0"/>
              <a:t>See all the potential opportunities to advance their shared priority </a:t>
            </a:r>
          </a:p>
          <a:p>
            <a:pPr marL="456777" indent="-310862">
              <a:lnSpc>
                <a:spcPct val="100000"/>
              </a:lnSpc>
              <a:spcBef>
                <a:spcPts val="0"/>
              </a:spcBef>
              <a:spcAft>
                <a:spcPts val="1199"/>
              </a:spcAft>
              <a:buClr>
                <a:srgbClr val="084154"/>
              </a:buClr>
              <a:buSzPts val="1300"/>
              <a:buFont typeface="Inter"/>
              <a:buAutoNum type="arabicPeriod"/>
            </a:pPr>
            <a:r>
              <a:rPr lang="en-US" sz="1500" dirty="0"/>
              <a:t>Reduce costs, increase efficiency and flexibility</a:t>
            </a:r>
          </a:p>
          <a:p>
            <a:pPr marL="456777" indent="-310862">
              <a:lnSpc>
                <a:spcPct val="100000"/>
              </a:lnSpc>
              <a:spcBef>
                <a:spcPts val="0"/>
              </a:spcBef>
              <a:spcAft>
                <a:spcPts val="1199"/>
              </a:spcAft>
              <a:buClr>
                <a:srgbClr val="084154"/>
              </a:buClr>
              <a:buSzPts val="1300"/>
              <a:buFont typeface="Inter"/>
              <a:buAutoNum type="arabicPeriod"/>
            </a:pPr>
            <a:r>
              <a:rPr lang="en-US" sz="1500" dirty="0"/>
              <a:t>Understand the enabling environment and Identify chokepoints where the system is stuck</a:t>
            </a:r>
          </a:p>
          <a:p>
            <a:pPr marL="456777" indent="-310862">
              <a:lnSpc>
                <a:spcPct val="100000"/>
              </a:lnSpc>
              <a:spcBef>
                <a:spcPts val="0"/>
              </a:spcBef>
              <a:spcAft>
                <a:spcPts val="1199"/>
              </a:spcAft>
              <a:buClr>
                <a:srgbClr val="084154"/>
              </a:buClr>
              <a:buSzPts val="1300"/>
              <a:buFont typeface="Inter"/>
              <a:buAutoNum type="arabicPeriod"/>
            </a:pPr>
            <a:r>
              <a:rPr lang="en-US" sz="1500" dirty="0"/>
              <a:t>Attract and align more stakeholders to expand the community investment system</a:t>
            </a:r>
          </a:p>
          <a:p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A81B58B8-2A36-D742-A7E4-423BB91C50D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2140" t="7436" r="-2140" b="17498"/>
          <a:stretch/>
        </p:blipFill>
        <p:spPr>
          <a:xfrm>
            <a:off x="4584689" y="1663659"/>
            <a:ext cx="3869917" cy="246469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CE40086-5037-F5C5-219B-CF6AFEA80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Pipeline</a:t>
            </a:r>
          </a:p>
        </p:txBody>
      </p:sp>
      <p:sp>
        <p:nvSpPr>
          <p:cNvPr id="2" name="Google Shape;923;p64">
            <a:extLst>
              <a:ext uri="{FF2B5EF4-FFF2-40B4-BE49-F238E27FC236}">
                <a16:creationId xmlns:a16="http://schemas.microsoft.com/office/drawing/2014/main" id="{849B63A8-4CD8-3059-DE2C-583E985D5A5D}"/>
              </a:ext>
            </a:extLst>
          </p:cNvPr>
          <p:cNvSpPr txBox="1"/>
          <p:nvPr/>
        </p:nvSpPr>
        <p:spPr>
          <a:xfrm>
            <a:off x="721724" y="4944984"/>
            <a:ext cx="3239700" cy="13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9516" defTabSz="685166">
              <a:buClr>
                <a:prstClr val="black"/>
              </a:buClr>
            </a:pPr>
            <a:r>
              <a:rPr lang="en-US" sz="899" dirty="0">
                <a:solidFill>
                  <a:srgbClr val="084154"/>
                </a:solidFill>
                <a:latin typeface="District Pro Book" panose="02000506040000020004" pitchFamily="50" charset="0"/>
                <a:ea typeface="Lucida Sans"/>
                <a:cs typeface="Lucida Sans"/>
                <a:sym typeface="Lucida Sans"/>
              </a:rPr>
              <a:t>© Copyright Center for Community Investment 2025</a:t>
            </a:r>
            <a:endParaRPr sz="899" dirty="0">
              <a:solidFill>
                <a:srgbClr val="084154"/>
              </a:solidFill>
              <a:latin typeface="District Pro Book" panose="02000506040000020004" pitchFamily="50" charset="0"/>
              <a:ea typeface="Lucida Sans"/>
              <a:cs typeface="Lucida Sans"/>
              <a:sym typeface="Lucida Sans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716D788-3D26-A800-8E52-AEAEB0B29E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2907" y="4856001"/>
            <a:ext cx="2055497" cy="273844"/>
          </a:xfrm>
          <a:prstGeom prst="rect">
            <a:avLst/>
          </a:prstGeom>
        </p:spPr>
        <p:txBody>
          <a:bodyPr vert="horz" lIns="91355" tIns="45678" rIns="91355" bIns="45678" rtlCol="0" anchor="ctr"/>
          <a:lstStyle>
            <a:lvl1pPr algn="r">
              <a:defRPr sz="899" b="0" i="0">
                <a:solidFill>
                  <a:srgbClr val="084154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defTabSz="456777"/>
            <a:fld id="{11BE4D6E-89F3-914A-B389-7425F43E88D8}" type="slidenum">
              <a:rPr lang="en-US">
                <a:latin typeface="District Pro Book" panose="02000506040000020004" pitchFamily="50" charset="0"/>
              </a:rPr>
              <a:pPr defTabSz="456777"/>
              <a:t>22</a:t>
            </a:fld>
            <a:endParaRPr lang="en-US" dirty="0">
              <a:latin typeface="District Pro Book" panose="02000506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3151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D09691-566C-8EB2-12F6-3197B4C7BA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1200" dirty="0"/>
              <a:t>Seven elements that shape the context to facilitate the realization of the shared priorities:</a:t>
            </a:r>
          </a:p>
          <a:p>
            <a:pPr marL="457200" marR="0" lvl="0" indent="-311150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84154"/>
              </a:buClr>
              <a:buSzPts val="1300"/>
              <a:buFont typeface="Inter"/>
              <a:buAutoNum type="arabicPeriod"/>
            </a:pPr>
            <a:r>
              <a:rPr lang="en-US" sz="1200" dirty="0"/>
              <a:t>Influencing and implementing policies and regulations</a:t>
            </a:r>
          </a:p>
          <a:p>
            <a:pPr marL="457200" marR="0" lvl="0" indent="-311150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84154"/>
              </a:buClr>
              <a:buSzPts val="1300"/>
              <a:buFont typeface="Inter"/>
              <a:buAutoNum type="arabicPeriod"/>
            </a:pPr>
            <a:r>
              <a:rPr lang="en-US" sz="1200" dirty="0"/>
              <a:t>Adjusting institutional practices</a:t>
            </a:r>
          </a:p>
          <a:p>
            <a:pPr marL="457200" marR="0" lvl="0" indent="-311150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84154"/>
              </a:buClr>
              <a:buSzPts val="1300"/>
              <a:buFont typeface="Inter"/>
              <a:buAutoNum type="arabicPeriod"/>
            </a:pPr>
            <a:r>
              <a:rPr lang="en-US" sz="1200" dirty="0"/>
              <a:t>Identifying/aligning additional funding and other resources</a:t>
            </a:r>
          </a:p>
          <a:p>
            <a:pPr marL="457200" marR="0" lvl="0" indent="-311150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84154"/>
              </a:buClr>
              <a:buSzPts val="1300"/>
              <a:buFont typeface="Inter"/>
              <a:buAutoNum type="arabicPeriod"/>
            </a:pPr>
            <a:r>
              <a:rPr lang="en-US" sz="1200" dirty="0"/>
              <a:t>Ensuring the availability of needed skills and capacities</a:t>
            </a:r>
          </a:p>
          <a:p>
            <a:pPr marL="457200" marR="0" lvl="0" indent="-311150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84154"/>
              </a:buClr>
              <a:buSzPts val="1300"/>
              <a:buFont typeface="Inter"/>
              <a:buAutoNum type="arabicPeriod"/>
            </a:pPr>
            <a:r>
              <a:rPr lang="en-US" sz="1200" dirty="0"/>
              <a:t>Fostering formal and informal relationships</a:t>
            </a:r>
          </a:p>
          <a:p>
            <a:pPr marL="457200" marR="0" lvl="0" indent="-311150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84154"/>
              </a:buClr>
              <a:buSzPts val="1300"/>
              <a:buFont typeface="Inter"/>
              <a:buAutoNum type="arabicPeriod"/>
            </a:pPr>
            <a:r>
              <a:rPr lang="en-US" sz="1200" dirty="0"/>
              <a:t>Building forums and platforms for ongoing collaboration</a:t>
            </a:r>
          </a:p>
          <a:p>
            <a:pPr marL="457200" marR="0" lvl="0" indent="-311150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84154"/>
              </a:buClr>
              <a:buSzPts val="1300"/>
              <a:buFont typeface="Inter"/>
              <a:buAutoNum type="arabicPeriod"/>
            </a:pPr>
            <a:r>
              <a:rPr lang="en-US" sz="1200" dirty="0"/>
              <a:t>Shifting narratives 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A81B58B8-2A36-D742-A7E4-423BB91C50D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2471" b="12471"/>
          <a:stretch/>
        </p:blipFill>
        <p:spPr>
          <a:xfrm>
            <a:off x="5972174" y="1662815"/>
            <a:ext cx="2486026" cy="246697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CE40086-5037-F5C5-219B-CF6AFEA80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Enabling Environment</a:t>
            </a:r>
          </a:p>
        </p:txBody>
      </p:sp>
      <p:sp>
        <p:nvSpPr>
          <p:cNvPr id="2" name="Google Shape;923;p64">
            <a:extLst>
              <a:ext uri="{FF2B5EF4-FFF2-40B4-BE49-F238E27FC236}">
                <a16:creationId xmlns:a16="http://schemas.microsoft.com/office/drawing/2014/main" id="{8816380A-066A-3A9C-0B91-A8D13B84A422}"/>
              </a:ext>
            </a:extLst>
          </p:cNvPr>
          <p:cNvSpPr txBox="1"/>
          <p:nvPr/>
        </p:nvSpPr>
        <p:spPr>
          <a:xfrm>
            <a:off x="718158" y="4947178"/>
            <a:ext cx="32427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9525" defTabSz="685800">
              <a:buClr>
                <a:prstClr val="black"/>
              </a:buClr>
            </a:pPr>
            <a:r>
              <a:rPr lang="en-US" sz="900" dirty="0">
                <a:solidFill>
                  <a:srgbClr val="084154"/>
                </a:solidFill>
                <a:latin typeface="Inter" panose="02000503000000020004"/>
                <a:ea typeface="Lucida Sans"/>
                <a:cs typeface="Lucida Sans"/>
                <a:sym typeface="Lucida Sans"/>
              </a:rPr>
              <a:t>© Copyright Center for Community Investment 2024</a:t>
            </a:r>
            <a:endParaRPr sz="900" dirty="0">
              <a:solidFill>
                <a:srgbClr val="084154"/>
              </a:solidFill>
              <a:latin typeface="Inter" panose="02000503000000020004"/>
              <a:ea typeface="Lucida Sans"/>
              <a:cs typeface="Lucida Sans"/>
              <a:sym typeface="Lucida Sans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BDB872A-8704-57CF-9910-FAC240BD81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5167" y="4858113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rgbClr val="084154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11BE4D6E-89F3-914A-B389-7425F43E88D8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7096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>
          <a:extLst>
            <a:ext uri="{FF2B5EF4-FFF2-40B4-BE49-F238E27FC236}">
              <a16:creationId xmlns:a16="http://schemas.microsoft.com/office/drawing/2014/main" id="{39E8BFFE-FEF9-5F08-F450-6E8344D4A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">
            <a:extLst>
              <a:ext uri="{FF2B5EF4-FFF2-40B4-BE49-F238E27FC236}">
                <a16:creationId xmlns:a16="http://schemas.microsoft.com/office/drawing/2014/main" id="{E510848B-71C2-EDF0-C7E6-F576200249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0403" y="255991"/>
            <a:ext cx="6111263" cy="561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 fontScale="90000"/>
          </a:bodyPr>
          <a:lstStyle/>
          <a:p>
            <a:pPr>
              <a:lnSpc>
                <a:spcPct val="100000"/>
              </a:lnSpc>
              <a:buSzPts val="3200"/>
            </a:pPr>
            <a:r>
              <a:rPr lang="en" dirty="0"/>
              <a:t>Deals in the Community Investment System</a:t>
            </a:r>
            <a:endParaRPr dirty="0"/>
          </a:p>
        </p:txBody>
      </p:sp>
      <p:sp>
        <p:nvSpPr>
          <p:cNvPr id="181" name="Google Shape;181;p2">
            <a:extLst>
              <a:ext uri="{FF2B5EF4-FFF2-40B4-BE49-F238E27FC236}">
                <a16:creationId xmlns:a16="http://schemas.microsoft.com/office/drawing/2014/main" id="{4C788875-2893-2C4C-E2FB-88BDA61876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0403" y="1224481"/>
            <a:ext cx="6889776" cy="3407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 fontScale="3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SzPct val="100000"/>
            </a:pPr>
            <a:endParaRPr lang="en" sz="1800" dirty="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ct val="100000"/>
            </a:pPr>
            <a:endParaRPr lang="en" sz="1800" dirty="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ct val="100000"/>
            </a:pPr>
            <a:endParaRPr lang="en" sz="1800" dirty="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ct val="100000"/>
            </a:pPr>
            <a:endParaRPr lang="en" sz="1800" dirty="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ct val="100000"/>
            </a:pPr>
            <a:endParaRPr lang="en" sz="1800" dirty="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ct val="100000"/>
            </a:pPr>
            <a:endParaRPr lang="en" sz="1800" dirty="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ct val="100000"/>
            </a:pPr>
            <a:endParaRPr lang="en" sz="1800" dirty="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ct val="100000"/>
            </a:pPr>
            <a:endParaRPr lang="en" sz="1800" dirty="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ct val="100000"/>
            </a:pPr>
            <a:endParaRPr lang="en" sz="1800" dirty="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ct val="100000"/>
            </a:pPr>
            <a:endParaRPr lang="en" sz="1800" dirty="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ct val="100000"/>
            </a:pPr>
            <a:endParaRPr lang="en" sz="1800" dirty="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ct val="100000"/>
            </a:pPr>
            <a:endParaRPr lang="en" sz="5250" dirty="0">
              <a:latin typeface="Arial"/>
              <a:ea typeface="Arial"/>
              <a:cs typeface="Arial"/>
              <a:sym typeface="Arial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SzPct val="100000"/>
            </a:pPr>
            <a:r>
              <a:rPr lang="en" sz="5250" dirty="0">
                <a:latin typeface="Arial"/>
                <a:ea typeface="Arial"/>
                <a:cs typeface="Arial"/>
                <a:sym typeface="Arial"/>
              </a:rPr>
              <a:t>Deals are central to the community investment system: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SzPct val="100000"/>
            </a:pPr>
            <a:endParaRPr lang="en" sz="5250" dirty="0">
              <a:latin typeface="Arial"/>
              <a:ea typeface="Arial"/>
              <a:cs typeface="Arial"/>
              <a:sym typeface="Arial"/>
            </a:endParaRPr>
          </a:p>
          <a:p>
            <a:pPr marL="1200150" lvl="2" indent="-514350">
              <a:lnSpc>
                <a:spcPct val="12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sz="4200" dirty="0">
                <a:latin typeface="Arial"/>
                <a:ea typeface="Arial"/>
                <a:cs typeface="Arial"/>
                <a:sym typeface="Arial"/>
              </a:rPr>
              <a:t>They are </a:t>
            </a:r>
            <a:r>
              <a:rPr lang="en" sz="4200" b="1" dirty="0">
                <a:latin typeface="Arial"/>
                <a:ea typeface="Arial"/>
                <a:cs typeface="Arial"/>
                <a:sym typeface="Arial"/>
              </a:rPr>
              <a:t>units of progress </a:t>
            </a:r>
            <a:r>
              <a:rPr lang="en" sz="4200" dirty="0">
                <a:latin typeface="Arial"/>
                <a:ea typeface="Arial"/>
                <a:cs typeface="Arial"/>
                <a:sym typeface="Arial"/>
              </a:rPr>
              <a:t>towards the shared priority</a:t>
            </a:r>
          </a:p>
          <a:p>
            <a:pPr marL="1200150" lvl="2" indent="-514350">
              <a:lnSpc>
                <a:spcPct val="12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sz="4200" dirty="0">
                <a:latin typeface="Arial"/>
                <a:ea typeface="Arial"/>
                <a:cs typeface="Arial"/>
                <a:sym typeface="Arial"/>
              </a:rPr>
              <a:t>They are </a:t>
            </a:r>
            <a:r>
              <a:rPr lang="en" sz="4200" b="1" dirty="0">
                <a:latin typeface="Arial"/>
                <a:ea typeface="Arial"/>
                <a:cs typeface="Arial"/>
                <a:sym typeface="Arial"/>
              </a:rPr>
              <a:t>shaped by the context </a:t>
            </a:r>
            <a:r>
              <a:rPr lang="en" sz="4200" dirty="0">
                <a:latin typeface="Arial"/>
                <a:ea typeface="Arial"/>
                <a:cs typeface="Arial"/>
                <a:sym typeface="Arial"/>
              </a:rPr>
              <a:t>in which they take place. </a:t>
            </a:r>
          </a:p>
          <a:p>
            <a:pPr marL="1714500" lvl="5" indent="0">
              <a:lnSpc>
                <a:spcPct val="120000"/>
              </a:lnSpc>
              <a:spcBef>
                <a:spcPts val="0"/>
              </a:spcBef>
              <a:buSzPct val="100000"/>
              <a:buNone/>
            </a:pPr>
            <a:r>
              <a:rPr lang="en" sz="4013" dirty="0">
                <a:latin typeface="Arial"/>
                <a:ea typeface="Arial"/>
                <a:cs typeface="Arial"/>
                <a:sym typeface="Arial"/>
              </a:rPr>
              <a:t>Looking at deals helps us understand the dynamics at work in the enabling environment</a:t>
            </a:r>
          </a:p>
          <a:p>
            <a:pPr marL="1200150" lvl="2" indent="-514350">
              <a:lnSpc>
                <a:spcPct val="12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sz="4200" dirty="0">
                <a:latin typeface="Arial"/>
                <a:ea typeface="Arial"/>
                <a:cs typeface="Arial"/>
                <a:sym typeface="Arial"/>
              </a:rPr>
              <a:t>They can be </a:t>
            </a:r>
            <a:r>
              <a:rPr lang="en" sz="4200" b="1" dirty="0">
                <a:latin typeface="Arial"/>
                <a:ea typeface="Arial"/>
                <a:cs typeface="Arial"/>
                <a:sym typeface="Arial"/>
              </a:rPr>
              <a:t>interventions in the enabling environment</a:t>
            </a:r>
            <a:r>
              <a:rPr lang="en" sz="4200" dirty="0">
                <a:latin typeface="Arial"/>
                <a:ea typeface="Arial"/>
                <a:cs typeface="Arial"/>
                <a:sym typeface="Arial"/>
              </a:rPr>
              <a:t>, in which we test or change new ways of working.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endParaRPr lang="en" sz="4200" dirty="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ct val="100000"/>
            </a:pPr>
            <a:endParaRPr lang="en" sz="4200" dirty="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1463"/>
              </a:spcBef>
              <a:buSzPct val="100000"/>
            </a:pPr>
            <a:endParaRPr sz="15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">
            <a:extLst>
              <a:ext uri="{FF2B5EF4-FFF2-40B4-BE49-F238E27FC236}">
                <a16:creationId xmlns:a16="http://schemas.microsoft.com/office/drawing/2014/main" id="{2FC58F40-E508-A39F-F966-559BF7C0F398}"/>
              </a:ext>
            </a:extLst>
          </p:cNvPr>
          <p:cNvSpPr txBox="1"/>
          <p:nvPr/>
        </p:nvSpPr>
        <p:spPr>
          <a:xfrm>
            <a:off x="6222492" y="4869993"/>
            <a:ext cx="3505200" cy="190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buClr>
                <a:srgbClr val="000000"/>
              </a:buClr>
            </a:pPr>
            <a:r>
              <a:rPr lang="en" sz="788" kern="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© Copyright Center for Community Investment 2025</a:t>
            </a:r>
            <a:endParaRPr sz="788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F47274-5CE7-ECF7-639F-5336332D1E3B}"/>
              </a:ext>
            </a:extLst>
          </p:cNvPr>
          <p:cNvSpPr/>
          <p:nvPr/>
        </p:nvSpPr>
        <p:spPr>
          <a:xfrm>
            <a:off x="3348287" y="1438552"/>
            <a:ext cx="1095882" cy="685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</a:pPr>
            <a:r>
              <a:rPr lang="en-US" sz="1050" kern="0" dirty="0">
                <a:solidFill>
                  <a:srgbClr val="FFFFFF"/>
                </a:solidFill>
                <a:latin typeface="Arial"/>
                <a:sym typeface="Arial"/>
              </a:rPr>
              <a:t>Deals/Pipeline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B74A573B-810E-7B99-7FAD-E24E59461C60}"/>
              </a:ext>
            </a:extLst>
          </p:cNvPr>
          <p:cNvSpPr/>
          <p:nvPr/>
        </p:nvSpPr>
        <p:spPr>
          <a:xfrm>
            <a:off x="4909711" y="1438552"/>
            <a:ext cx="733806" cy="36347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</a:pPr>
            <a:endParaRPr lang="en-US" sz="105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B3188507-0EF6-0212-387F-FD3D4266781B}"/>
              </a:ext>
            </a:extLst>
          </p:cNvPr>
          <p:cNvSpPr/>
          <p:nvPr/>
        </p:nvSpPr>
        <p:spPr>
          <a:xfrm>
            <a:off x="4862165" y="1760878"/>
            <a:ext cx="733806" cy="363474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</a:pPr>
            <a:endParaRPr lang="en-US" sz="105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AF3000-4F05-151E-D565-E8AAA3E32709}"/>
              </a:ext>
            </a:extLst>
          </p:cNvPr>
          <p:cNvSpPr/>
          <p:nvPr/>
        </p:nvSpPr>
        <p:spPr>
          <a:xfrm>
            <a:off x="549059" y="1438552"/>
            <a:ext cx="1201988" cy="6858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</a:pPr>
            <a:r>
              <a:rPr lang="en-US" sz="1200" kern="0" dirty="0">
                <a:solidFill>
                  <a:srgbClr val="FFFFFF"/>
                </a:solidFill>
                <a:latin typeface="Arial"/>
                <a:sym typeface="Arial"/>
              </a:rPr>
              <a:t>Shared Priority</a:t>
            </a:r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9B9B41CE-DB98-24B6-7B2A-8099298D65E3}"/>
              </a:ext>
            </a:extLst>
          </p:cNvPr>
          <p:cNvSpPr/>
          <p:nvPr/>
        </p:nvSpPr>
        <p:spPr>
          <a:xfrm>
            <a:off x="2066456" y="1802026"/>
            <a:ext cx="733806" cy="363474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</a:pPr>
            <a:endParaRPr lang="en-US" sz="105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3EB14BA4-7D71-49D7-2173-9376379B2C96}"/>
              </a:ext>
            </a:extLst>
          </p:cNvPr>
          <p:cNvSpPr/>
          <p:nvPr/>
        </p:nvSpPr>
        <p:spPr>
          <a:xfrm>
            <a:off x="2110838" y="1438552"/>
            <a:ext cx="733806" cy="36347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</a:pPr>
            <a:endParaRPr lang="en-US" sz="105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4E0C464-7969-3D9B-EFDC-651FC4A8B757}"/>
              </a:ext>
            </a:extLst>
          </p:cNvPr>
          <p:cNvSpPr/>
          <p:nvPr/>
        </p:nvSpPr>
        <p:spPr>
          <a:xfrm>
            <a:off x="5945887" y="1479700"/>
            <a:ext cx="1325405" cy="6858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</a:pPr>
            <a:r>
              <a:rPr lang="en-US" sz="1200" kern="0" dirty="0">
                <a:solidFill>
                  <a:srgbClr val="FFFFFF"/>
                </a:solidFill>
                <a:latin typeface="Arial"/>
                <a:sym typeface="Arial"/>
              </a:rPr>
              <a:t>Enabling Environment</a:t>
            </a:r>
          </a:p>
        </p:txBody>
      </p:sp>
    </p:spTree>
    <p:extLst>
      <p:ext uri="{BB962C8B-B14F-4D97-AF65-F5344CB8AC3E}">
        <p14:creationId xmlns:p14="http://schemas.microsoft.com/office/powerpoint/2010/main" val="2052664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"/>
          <p:cNvSpPr txBox="1">
            <a:spLocks noGrp="1"/>
          </p:cNvSpPr>
          <p:nvPr>
            <p:ph type="title"/>
          </p:nvPr>
        </p:nvSpPr>
        <p:spPr>
          <a:xfrm>
            <a:off x="470977" y="319852"/>
            <a:ext cx="6111263" cy="561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/>
          </a:bodyPr>
          <a:lstStyle/>
          <a:p>
            <a:pPr>
              <a:lnSpc>
                <a:spcPct val="100000"/>
              </a:lnSpc>
              <a:buSzPts val="3200"/>
            </a:pPr>
            <a:r>
              <a:rPr lang="en" dirty="0"/>
              <a:t>What Makes a Deal or Project Catalytic?</a:t>
            </a:r>
            <a:endParaRPr dirty="0"/>
          </a:p>
        </p:txBody>
      </p:sp>
      <p:sp>
        <p:nvSpPr>
          <p:cNvPr id="181" name="Google Shape;181;p2"/>
          <p:cNvSpPr txBox="1">
            <a:spLocks noGrp="1"/>
          </p:cNvSpPr>
          <p:nvPr>
            <p:ph type="body" idx="1"/>
          </p:nvPr>
        </p:nvSpPr>
        <p:spPr>
          <a:xfrm>
            <a:off x="470977" y="1185493"/>
            <a:ext cx="5915025" cy="3407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SzPct val="100000"/>
            </a:pPr>
            <a:r>
              <a:rPr lang="en" sz="1800" dirty="0">
                <a:latin typeface="Arial"/>
                <a:ea typeface="Arial"/>
                <a:cs typeface="Arial"/>
                <a:sym typeface="Arial"/>
              </a:rPr>
              <a:t>A deal or project is </a:t>
            </a:r>
            <a:r>
              <a:rPr lang="en" sz="1800" u="sng" dirty="0">
                <a:latin typeface="Arial"/>
                <a:ea typeface="Arial"/>
                <a:cs typeface="Arial"/>
                <a:sym typeface="Arial"/>
              </a:rPr>
              <a:t>catalytic</a:t>
            </a:r>
            <a:r>
              <a:rPr lang="en" sz="1800" dirty="0">
                <a:latin typeface="Arial"/>
                <a:ea typeface="Arial"/>
                <a:cs typeface="Arial"/>
                <a:sym typeface="Arial"/>
              </a:rPr>
              <a:t> if it changes how the community investment system functions or shows what is possible (the “four-minute mile effect”), rather than simply generating benefits for the people or place directly affected by the project.</a:t>
            </a:r>
            <a:endParaRPr dirty="0"/>
          </a:p>
          <a:p>
            <a:pPr marL="0" indent="0">
              <a:lnSpc>
                <a:spcPct val="120000"/>
              </a:lnSpc>
              <a:spcBef>
                <a:spcPts val="1463"/>
              </a:spcBef>
              <a:buSzPct val="100000"/>
            </a:pPr>
            <a:r>
              <a:rPr lang="en" sz="1800" dirty="0">
                <a:latin typeface="Arial"/>
                <a:ea typeface="Arial"/>
                <a:cs typeface="Arial"/>
                <a:sym typeface="Arial"/>
              </a:rPr>
              <a:t>Catalytic deals or funds may:</a:t>
            </a:r>
            <a:endParaRPr dirty="0"/>
          </a:p>
          <a:p>
            <a:pPr indent="-342900">
              <a:lnSpc>
                <a:spcPct val="120000"/>
              </a:lnSpc>
              <a:spcBef>
                <a:spcPts val="1463"/>
              </a:spcBef>
              <a:buSzPct val="100000"/>
              <a:buFont typeface="Arial"/>
              <a:buAutoNum type="arabicPeriod"/>
            </a:pPr>
            <a:r>
              <a:rPr lang="en" sz="1800" dirty="0">
                <a:latin typeface="Arial"/>
                <a:ea typeface="Arial"/>
                <a:cs typeface="Arial"/>
                <a:sym typeface="Arial"/>
              </a:rPr>
              <a:t>Bring </a:t>
            </a:r>
            <a:r>
              <a:rPr lang="en" sz="1800" b="1" dirty="0">
                <a:latin typeface="Arial"/>
                <a:ea typeface="Arial"/>
                <a:cs typeface="Arial"/>
                <a:sym typeface="Arial"/>
              </a:rPr>
              <a:t>new actors</a:t>
            </a:r>
            <a:r>
              <a:rPr lang="en" sz="1800" dirty="0">
                <a:latin typeface="Arial"/>
                <a:ea typeface="Arial"/>
                <a:cs typeface="Arial"/>
                <a:sym typeface="Arial"/>
              </a:rPr>
              <a:t> into the system 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indent="-342900">
              <a:lnSpc>
                <a:spcPct val="120000"/>
              </a:lnSpc>
              <a:spcBef>
                <a:spcPts val="1463"/>
              </a:spcBef>
              <a:buSzPct val="100000"/>
              <a:buFont typeface="Arial"/>
              <a:buAutoNum type="arabicPeriod"/>
            </a:pPr>
            <a:r>
              <a:rPr lang="en" sz="1800" dirty="0">
                <a:latin typeface="Arial"/>
                <a:ea typeface="Arial"/>
                <a:cs typeface="Arial"/>
                <a:sym typeface="Arial"/>
              </a:rPr>
              <a:t>Bring </a:t>
            </a:r>
            <a:r>
              <a:rPr lang="en" sz="1800" b="1" dirty="0">
                <a:latin typeface="Arial"/>
                <a:ea typeface="Arial"/>
                <a:cs typeface="Arial"/>
                <a:sym typeface="Arial"/>
              </a:rPr>
              <a:t>new types of resources</a:t>
            </a:r>
            <a:r>
              <a:rPr lang="en" sz="1800" dirty="0">
                <a:latin typeface="Arial"/>
                <a:ea typeface="Arial"/>
                <a:cs typeface="Arial"/>
                <a:sym typeface="Arial"/>
              </a:rPr>
              <a:t> into the system</a:t>
            </a:r>
            <a:endParaRPr dirty="0"/>
          </a:p>
          <a:p>
            <a:pPr indent="-342900">
              <a:lnSpc>
                <a:spcPct val="120000"/>
              </a:lnSpc>
              <a:spcBef>
                <a:spcPts val="1463"/>
              </a:spcBef>
              <a:buSzPct val="100000"/>
              <a:buFont typeface="Arial"/>
              <a:buAutoNum type="arabicPeriod"/>
            </a:pPr>
            <a:r>
              <a:rPr lang="en" sz="1800" dirty="0">
                <a:latin typeface="Arial"/>
                <a:ea typeface="Arial"/>
                <a:cs typeface="Arial"/>
                <a:sym typeface="Arial"/>
              </a:rPr>
              <a:t>Involve an existing stakeholder in a </a:t>
            </a:r>
            <a:r>
              <a:rPr lang="en" sz="1800" b="1" dirty="0">
                <a:latin typeface="Arial"/>
                <a:ea typeface="Arial"/>
                <a:cs typeface="Arial"/>
                <a:sym typeface="Arial"/>
              </a:rPr>
              <a:t>new role</a:t>
            </a:r>
            <a:r>
              <a:rPr lang="en" sz="1800" dirty="0">
                <a:latin typeface="Arial"/>
                <a:ea typeface="Arial"/>
                <a:cs typeface="Arial"/>
                <a:sym typeface="Arial"/>
              </a:rPr>
              <a:t> (e.g. health system goes from grant-maker to investor or master lessor)</a:t>
            </a:r>
            <a:endParaRPr dirty="0"/>
          </a:p>
          <a:p>
            <a:pPr indent="-342900">
              <a:lnSpc>
                <a:spcPct val="120000"/>
              </a:lnSpc>
              <a:spcBef>
                <a:spcPts val="1463"/>
              </a:spcBef>
              <a:buSzPct val="100000"/>
              <a:buFont typeface="Arial"/>
              <a:buAutoNum type="arabicPeriod"/>
            </a:pPr>
            <a:r>
              <a:rPr lang="en" sz="1800" dirty="0">
                <a:latin typeface="Arial"/>
                <a:ea typeface="Arial"/>
                <a:cs typeface="Arial"/>
                <a:sym typeface="Arial"/>
              </a:rPr>
              <a:t>Create durable </a:t>
            </a:r>
            <a:r>
              <a:rPr lang="en" sz="1800" b="1" dirty="0">
                <a:latin typeface="Arial"/>
                <a:ea typeface="Arial"/>
                <a:cs typeface="Arial"/>
                <a:sym typeface="Arial"/>
              </a:rPr>
              <a:t>new relationships</a:t>
            </a:r>
            <a:r>
              <a:rPr lang="en" sz="1800" dirty="0">
                <a:latin typeface="Arial"/>
                <a:ea typeface="Arial"/>
                <a:cs typeface="Arial"/>
                <a:sym typeface="Arial"/>
              </a:rPr>
              <a:t> (new level of </a:t>
            </a:r>
            <a:r>
              <a:rPr lang="en" sz="1800" b="1" dirty="0">
                <a:latin typeface="Arial"/>
                <a:ea typeface="Arial"/>
                <a:cs typeface="Arial"/>
                <a:sym typeface="Arial"/>
              </a:rPr>
              <a:t>scale</a:t>
            </a:r>
            <a:r>
              <a:rPr lang="en" sz="1800" dirty="0">
                <a:latin typeface="Arial"/>
                <a:ea typeface="Arial"/>
                <a:cs typeface="Arial"/>
                <a:sym typeface="Arial"/>
              </a:rPr>
              <a:t>;</a:t>
            </a:r>
            <a:r>
              <a:rPr lang="en" sz="18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800" dirty="0">
                <a:latin typeface="Arial"/>
                <a:ea typeface="Arial"/>
                <a:cs typeface="Arial"/>
                <a:sym typeface="Arial"/>
              </a:rPr>
              <a:t>new type of </a:t>
            </a:r>
            <a:r>
              <a:rPr lang="en" sz="1800" b="1" dirty="0">
                <a:latin typeface="Arial"/>
                <a:ea typeface="Arial"/>
                <a:cs typeface="Arial"/>
                <a:sym typeface="Arial"/>
              </a:rPr>
              <a:t>product</a:t>
            </a:r>
            <a:r>
              <a:rPr lang="en" sz="1800" dirty="0">
                <a:latin typeface="Arial"/>
                <a:ea typeface="Arial"/>
                <a:cs typeface="Arial"/>
                <a:sym typeface="Arial"/>
              </a:rPr>
              <a:t>;</a:t>
            </a:r>
            <a:r>
              <a:rPr lang="en" sz="1800" b="1" dirty="0">
                <a:latin typeface="Arial"/>
                <a:ea typeface="Arial"/>
                <a:cs typeface="Arial"/>
                <a:sym typeface="Arial"/>
              </a:rPr>
              <a:t> geography </a:t>
            </a:r>
            <a:r>
              <a:rPr lang="en" sz="1800" dirty="0">
                <a:latin typeface="Arial"/>
                <a:ea typeface="Arial"/>
                <a:cs typeface="Arial"/>
                <a:sym typeface="Arial"/>
              </a:rPr>
              <a:t>that was not considered feasible)</a:t>
            </a:r>
            <a:endParaRPr dirty="0"/>
          </a:p>
          <a:p>
            <a:pPr marL="0" indent="0">
              <a:lnSpc>
                <a:spcPct val="120000"/>
              </a:lnSpc>
              <a:spcBef>
                <a:spcPts val="1463"/>
              </a:spcBef>
              <a:buSzPct val="100000"/>
            </a:pPr>
            <a:r>
              <a:rPr lang="en" sz="1800" b="1" dirty="0">
                <a:latin typeface="Arial"/>
                <a:ea typeface="Arial"/>
                <a:cs typeface="Arial"/>
                <a:sym typeface="Arial"/>
              </a:rPr>
              <a:t>The capital absorption framework shifts the focus from one-time heroic efforts to changing “business as usual.” </a:t>
            </a:r>
          </a:p>
          <a:p>
            <a:pPr marL="0" indent="0">
              <a:spcBef>
                <a:spcPts val="1463"/>
              </a:spcBef>
              <a:buSzPct val="100000"/>
            </a:pPr>
            <a:endParaRPr sz="15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"/>
          <p:cNvSpPr txBox="1"/>
          <p:nvPr/>
        </p:nvSpPr>
        <p:spPr>
          <a:xfrm>
            <a:off x="646422" y="4896991"/>
            <a:ext cx="3505200" cy="190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/>
            <a:r>
              <a:rPr lang="en" sz="78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© Copyright Center for Community Investment 2025</a:t>
            </a:r>
            <a:endParaRPr sz="788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26"/>
          <p:cNvSpPr txBox="1">
            <a:spLocks noGrp="1"/>
          </p:cNvSpPr>
          <p:nvPr>
            <p:ph type="title"/>
          </p:nvPr>
        </p:nvSpPr>
        <p:spPr>
          <a:xfrm>
            <a:off x="524459" y="185913"/>
            <a:ext cx="7912800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2400"/>
              <a:buFont typeface="Arial"/>
              <a:buNone/>
            </a:pPr>
            <a:r>
              <a:rPr lang="en-US" b="1">
                <a:solidFill>
                  <a:srgbClr val="084154"/>
                </a:solidFill>
                <a:latin typeface="Arial"/>
                <a:ea typeface="Arial"/>
                <a:cs typeface="Arial"/>
                <a:sym typeface="Arial"/>
              </a:rPr>
              <a:t>Actors in your Ecosystem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p26"/>
          <p:cNvSpPr txBox="1"/>
          <p:nvPr/>
        </p:nvSpPr>
        <p:spPr>
          <a:xfrm>
            <a:off x="8143081" y="4873951"/>
            <a:ext cx="929485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800"/>
              <a:buFont typeface="Inter"/>
              <a:buNone/>
            </a:pPr>
            <a:fld id="{00000000-1234-1234-1234-123412341234}" type="slidenum">
              <a:rPr lang="en-US" sz="800" b="1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rPr>
              <a:t>26</a:t>
            </a:fld>
            <a:endParaRPr sz="800" b="1" i="0" u="none" strike="noStrike" cap="none">
              <a:solidFill>
                <a:srgbClr val="084154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847" name="Google Shape;84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873" y="625779"/>
            <a:ext cx="6977479" cy="40877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27"/>
          <p:cNvSpPr/>
          <p:nvPr/>
        </p:nvSpPr>
        <p:spPr>
          <a:xfrm>
            <a:off x="3279648" y="1398299"/>
            <a:ext cx="2600086" cy="173155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3" name="Google Shape;853;p27"/>
          <p:cNvSpPr/>
          <p:nvPr/>
        </p:nvSpPr>
        <p:spPr>
          <a:xfrm>
            <a:off x="5917835" y="1385468"/>
            <a:ext cx="2441330" cy="144674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4" name="Google Shape;854;p27"/>
          <p:cNvSpPr/>
          <p:nvPr/>
        </p:nvSpPr>
        <p:spPr>
          <a:xfrm>
            <a:off x="3344536" y="3465687"/>
            <a:ext cx="2441330" cy="105297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5" name="Google Shape;855;p27"/>
          <p:cNvSpPr/>
          <p:nvPr/>
        </p:nvSpPr>
        <p:spPr>
          <a:xfrm>
            <a:off x="547225" y="1365601"/>
            <a:ext cx="2641800" cy="34269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6" name="Google Shape;856;p27"/>
          <p:cNvSpPr txBox="1">
            <a:spLocks noGrp="1"/>
          </p:cNvSpPr>
          <p:nvPr>
            <p:ph type="body" idx="1"/>
          </p:nvPr>
        </p:nvSpPr>
        <p:spPr>
          <a:xfrm>
            <a:off x="608076" y="1428609"/>
            <a:ext cx="2549652" cy="3247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6510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100"/>
              <a:buFont typeface="Arial"/>
              <a:buChar char="•"/>
            </a:pPr>
            <a:r>
              <a:rPr lang="en-US" sz="1100"/>
              <a:t>Public sector (local, state, national)</a:t>
            </a:r>
            <a:endParaRPr sz="1100"/>
          </a:p>
          <a:p>
            <a:pPr marL="171450" lvl="0" indent="-165100" algn="l" rtl="0">
              <a:lnSpc>
                <a:spcPct val="116666"/>
              </a:lnSpc>
              <a:spcBef>
                <a:spcPts val="750"/>
              </a:spcBef>
              <a:spcAft>
                <a:spcPts val="0"/>
              </a:spcAft>
              <a:buClr>
                <a:srgbClr val="084154"/>
              </a:buClr>
              <a:buSzPts val="1100"/>
              <a:buFont typeface="Arial"/>
              <a:buChar char="•"/>
            </a:pPr>
            <a:r>
              <a:rPr lang="en-US" sz="1100" b="1"/>
              <a:t>Banks</a:t>
            </a:r>
            <a:endParaRPr sz="1100"/>
          </a:p>
          <a:p>
            <a:pPr marL="171450" lvl="0" indent="-165100" algn="l" rtl="0">
              <a:lnSpc>
                <a:spcPct val="116666"/>
              </a:lnSpc>
              <a:spcBef>
                <a:spcPts val="750"/>
              </a:spcBef>
              <a:spcAft>
                <a:spcPts val="0"/>
              </a:spcAft>
              <a:buClr>
                <a:srgbClr val="084154"/>
              </a:buClr>
              <a:buSzPts val="1100"/>
              <a:buFont typeface="Arial"/>
              <a:buChar char="•"/>
            </a:pPr>
            <a:r>
              <a:rPr lang="en-US" sz="1100"/>
              <a:t>Insurance companies</a:t>
            </a:r>
            <a:endParaRPr sz="1100"/>
          </a:p>
          <a:p>
            <a:pPr marL="171450" lvl="0" indent="-165100" algn="l" rtl="0">
              <a:lnSpc>
                <a:spcPct val="116666"/>
              </a:lnSpc>
              <a:spcBef>
                <a:spcPts val="750"/>
              </a:spcBef>
              <a:spcAft>
                <a:spcPts val="0"/>
              </a:spcAft>
              <a:buClr>
                <a:srgbClr val="084154"/>
              </a:buClr>
              <a:buSzPts val="1100"/>
              <a:buFont typeface="Arial"/>
              <a:buChar char="•"/>
            </a:pPr>
            <a:r>
              <a:rPr lang="en-US" sz="1100" b="1"/>
              <a:t>Foundations</a:t>
            </a:r>
            <a:endParaRPr sz="1100"/>
          </a:p>
          <a:p>
            <a:pPr marL="171450" lvl="0" indent="-165100" algn="l" rtl="0">
              <a:lnSpc>
                <a:spcPct val="116666"/>
              </a:lnSpc>
              <a:spcBef>
                <a:spcPts val="750"/>
              </a:spcBef>
              <a:spcAft>
                <a:spcPts val="0"/>
              </a:spcAft>
              <a:buClr>
                <a:srgbClr val="084154"/>
              </a:buClr>
              <a:buSzPts val="1100"/>
              <a:buFont typeface="Arial"/>
              <a:buChar char="•"/>
            </a:pPr>
            <a:r>
              <a:rPr lang="en-US" sz="1100"/>
              <a:t>Institutional investors (church, public pension funds, wealth managers)</a:t>
            </a:r>
            <a:endParaRPr sz="1100"/>
          </a:p>
          <a:p>
            <a:pPr marL="171450" lvl="0" indent="-165100" algn="l" rtl="0">
              <a:lnSpc>
                <a:spcPct val="116666"/>
              </a:lnSpc>
              <a:spcBef>
                <a:spcPts val="750"/>
              </a:spcBef>
              <a:spcAft>
                <a:spcPts val="0"/>
              </a:spcAft>
              <a:buClr>
                <a:srgbClr val="084154"/>
              </a:buClr>
              <a:buSzPts val="1100"/>
              <a:buFont typeface="Arial"/>
              <a:buChar char="•"/>
            </a:pPr>
            <a:r>
              <a:rPr lang="en-US" sz="1100"/>
              <a:t>High-net worth individuals and family offices</a:t>
            </a:r>
            <a:endParaRPr sz="1100"/>
          </a:p>
          <a:p>
            <a:pPr marL="171450" lvl="0" indent="-165100" algn="l" rtl="0">
              <a:lnSpc>
                <a:spcPct val="116666"/>
              </a:lnSpc>
              <a:spcBef>
                <a:spcPts val="750"/>
              </a:spcBef>
              <a:spcAft>
                <a:spcPts val="0"/>
              </a:spcAft>
              <a:buClr>
                <a:srgbClr val="084154"/>
              </a:buClr>
              <a:buSzPts val="1100"/>
              <a:buFont typeface="Arial"/>
              <a:buChar char="•"/>
            </a:pPr>
            <a:r>
              <a:rPr lang="en-US" sz="1100"/>
              <a:t>Retail investors (Donor-Advised Funds, Calvert, etc.) </a:t>
            </a:r>
            <a:endParaRPr sz="1100"/>
          </a:p>
          <a:p>
            <a:pPr marL="0" lvl="0" indent="0" algn="l" rtl="0">
              <a:lnSpc>
                <a:spcPct val="116666"/>
              </a:lnSpc>
              <a:spcBef>
                <a:spcPts val="750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</a:pPr>
            <a:endParaRPr/>
          </a:p>
          <a:p>
            <a:pPr marL="0" lvl="0" indent="0" algn="l" rtl="0">
              <a:lnSpc>
                <a:spcPct val="116666"/>
              </a:lnSpc>
              <a:spcBef>
                <a:spcPts val="750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</a:pPr>
            <a:endParaRPr/>
          </a:p>
          <a:p>
            <a:pPr marL="0" lvl="0" indent="0" algn="l" rtl="0">
              <a:lnSpc>
                <a:spcPct val="116666"/>
              </a:lnSpc>
              <a:spcBef>
                <a:spcPts val="750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</a:pPr>
            <a:endParaRPr/>
          </a:p>
          <a:p>
            <a:pPr marL="0" lvl="0" indent="0" algn="l" rtl="0">
              <a:lnSpc>
                <a:spcPct val="116666"/>
              </a:lnSpc>
              <a:spcBef>
                <a:spcPts val="750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</a:pPr>
            <a:endParaRPr/>
          </a:p>
          <a:p>
            <a:pPr marL="0" lvl="0" indent="0" algn="l" rtl="0">
              <a:lnSpc>
                <a:spcPct val="116666"/>
              </a:lnSpc>
              <a:spcBef>
                <a:spcPts val="750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</a:pPr>
            <a:endParaRPr/>
          </a:p>
          <a:p>
            <a:pPr marL="0" lvl="0" indent="0" algn="l" rtl="0">
              <a:lnSpc>
                <a:spcPct val="116666"/>
              </a:lnSpc>
              <a:spcBef>
                <a:spcPts val="750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</a:pPr>
            <a:endParaRPr/>
          </a:p>
        </p:txBody>
      </p:sp>
      <p:sp>
        <p:nvSpPr>
          <p:cNvPr id="857" name="Google Shape;857;p27"/>
          <p:cNvSpPr txBox="1">
            <a:spLocks noGrp="1"/>
          </p:cNvSpPr>
          <p:nvPr>
            <p:ph type="body" idx="2"/>
          </p:nvPr>
        </p:nvSpPr>
        <p:spPr>
          <a:xfrm>
            <a:off x="3339075" y="1428600"/>
            <a:ext cx="2600100" cy="3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</a:pPr>
            <a:r>
              <a:rPr lang="en-US" sz="1100" i="1"/>
              <a:t>Connect Suppliers of capital with users of capital</a:t>
            </a:r>
            <a:endParaRPr sz="1100"/>
          </a:p>
          <a:p>
            <a:pPr marL="171450" lvl="0" indent="-165100" algn="l" rtl="0">
              <a:lnSpc>
                <a:spcPct val="116666"/>
              </a:lnSpc>
              <a:spcBef>
                <a:spcPts val="750"/>
              </a:spcBef>
              <a:spcAft>
                <a:spcPts val="0"/>
              </a:spcAft>
              <a:buClr>
                <a:srgbClr val="084154"/>
              </a:buClr>
              <a:buSzPts val="1100"/>
              <a:buFont typeface="Arial"/>
              <a:buChar char="•"/>
            </a:pPr>
            <a:r>
              <a:rPr lang="en-US" sz="1100" b="1"/>
              <a:t>Community Development Financial Intermediaries (CDFIs)</a:t>
            </a:r>
            <a:endParaRPr sz="1100"/>
          </a:p>
          <a:p>
            <a:pPr marL="171450" lvl="0" indent="-165100" algn="l" rtl="0">
              <a:lnSpc>
                <a:spcPct val="116666"/>
              </a:lnSpc>
              <a:spcBef>
                <a:spcPts val="750"/>
              </a:spcBef>
              <a:spcAft>
                <a:spcPts val="0"/>
              </a:spcAft>
              <a:buClr>
                <a:srgbClr val="084154"/>
              </a:buClr>
              <a:buSzPts val="1100"/>
              <a:buFont typeface="Arial"/>
              <a:buChar char="•"/>
            </a:pPr>
            <a:r>
              <a:rPr lang="en-US" sz="1100"/>
              <a:t>Development Finance Agencies (DFAs)</a:t>
            </a:r>
            <a:endParaRPr sz="1100"/>
          </a:p>
          <a:p>
            <a:pPr marL="171450" lvl="0" indent="-165100" algn="l" rtl="0">
              <a:lnSpc>
                <a:spcPct val="116666"/>
              </a:lnSpc>
              <a:spcBef>
                <a:spcPts val="750"/>
              </a:spcBef>
              <a:spcAft>
                <a:spcPts val="0"/>
              </a:spcAft>
              <a:buClr>
                <a:srgbClr val="084154"/>
              </a:buClr>
              <a:buSzPts val="1100"/>
              <a:buFont typeface="Arial"/>
              <a:buChar char="•"/>
            </a:pPr>
            <a:r>
              <a:rPr lang="en-US" sz="1100"/>
              <a:t>Tax credit syndicators</a:t>
            </a:r>
            <a:br>
              <a:rPr lang="en-US" sz="1100"/>
            </a:br>
            <a:br>
              <a:rPr lang="en-US" sz="1100"/>
            </a:br>
            <a:endParaRPr/>
          </a:p>
          <a:p>
            <a:pPr marL="171450" lvl="0" indent="-165100" algn="l" rtl="0">
              <a:lnSpc>
                <a:spcPct val="116666"/>
              </a:lnSpc>
              <a:spcBef>
                <a:spcPts val="750"/>
              </a:spcBef>
              <a:spcAft>
                <a:spcPts val="0"/>
              </a:spcAft>
              <a:buClr>
                <a:srgbClr val="084154"/>
              </a:buClr>
              <a:buSzPts val="1100"/>
              <a:buFont typeface="Arial"/>
              <a:buChar char="•"/>
            </a:pPr>
            <a:r>
              <a:rPr lang="en-US" sz="1100"/>
              <a:t>Federal agencies</a:t>
            </a:r>
            <a:endParaRPr sz="1100"/>
          </a:p>
          <a:p>
            <a:pPr marL="171450" lvl="0" indent="-165100" algn="l" rtl="0">
              <a:lnSpc>
                <a:spcPct val="116666"/>
              </a:lnSpc>
              <a:spcBef>
                <a:spcPts val="750"/>
              </a:spcBef>
              <a:spcAft>
                <a:spcPts val="0"/>
              </a:spcAft>
              <a:buClr>
                <a:srgbClr val="084154"/>
              </a:buClr>
              <a:buSzPts val="1100"/>
              <a:buFont typeface="Arial"/>
              <a:buChar char="•"/>
            </a:pPr>
            <a:r>
              <a:rPr lang="en-US" sz="1100"/>
              <a:t>CDFI Fund (federal)</a:t>
            </a:r>
            <a:endParaRPr sz="1100"/>
          </a:p>
          <a:p>
            <a:pPr marL="171450" lvl="0" indent="-165100" algn="l" rtl="0">
              <a:lnSpc>
                <a:spcPct val="116666"/>
              </a:lnSpc>
              <a:spcBef>
                <a:spcPts val="750"/>
              </a:spcBef>
              <a:spcAft>
                <a:spcPts val="0"/>
              </a:spcAft>
              <a:buClr>
                <a:srgbClr val="084154"/>
              </a:buClr>
              <a:buSzPts val="1100"/>
              <a:buFont typeface="Arial"/>
              <a:buChar char="•"/>
            </a:pPr>
            <a:r>
              <a:rPr lang="en-US" sz="1100"/>
              <a:t>State &amp; Local agencies  </a:t>
            </a:r>
            <a:endParaRPr/>
          </a:p>
          <a:p>
            <a:pPr marL="0" lvl="0" indent="0" algn="l" rtl="0">
              <a:lnSpc>
                <a:spcPct val="116666"/>
              </a:lnSpc>
              <a:spcBef>
                <a:spcPts val="750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</a:pPr>
            <a:endParaRPr/>
          </a:p>
        </p:txBody>
      </p:sp>
      <p:sp>
        <p:nvSpPr>
          <p:cNvPr id="858" name="Google Shape;858;p27"/>
          <p:cNvSpPr txBox="1">
            <a:spLocks noGrp="1"/>
          </p:cNvSpPr>
          <p:nvPr>
            <p:ph type="body" idx="3"/>
          </p:nvPr>
        </p:nvSpPr>
        <p:spPr>
          <a:xfrm>
            <a:off x="6024372" y="1428609"/>
            <a:ext cx="2549700" cy="32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16510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100"/>
              <a:buFont typeface="Arial"/>
              <a:buChar char="•"/>
            </a:pPr>
            <a:r>
              <a:rPr lang="en-US" sz="1100"/>
              <a:t>CDCs</a:t>
            </a:r>
            <a:endParaRPr sz="1100"/>
          </a:p>
          <a:p>
            <a:pPr marL="171450" lvl="0" indent="-165100" algn="l" rtl="0">
              <a:lnSpc>
                <a:spcPct val="116666"/>
              </a:lnSpc>
              <a:spcBef>
                <a:spcPts val="750"/>
              </a:spcBef>
              <a:spcAft>
                <a:spcPts val="0"/>
              </a:spcAft>
              <a:buClr>
                <a:srgbClr val="084154"/>
              </a:buClr>
              <a:buSzPts val="1100"/>
              <a:buFont typeface="Arial"/>
              <a:buChar char="•"/>
            </a:pPr>
            <a:r>
              <a:rPr lang="en-US" sz="1100"/>
              <a:t>Mission-oriented for-profit and nonprofit developers</a:t>
            </a:r>
            <a:endParaRPr sz="1100"/>
          </a:p>
          <a:p>
            <a:pPr marL="171450" lvl="0" indent="-165100" algn="l" rtl="0">
              <a:lnSpc>
                <a:spcPct val="116666"/>
              </a:lnSpc>
              <a:spcBef>
                <a:spcPts val="750"/>
              </a:spcBef>
              <a:spcAft>
                <a:spcPts val="0"/>
              </a:spcAft>
              <a:buClr>
                <a:srgbClr val="084154"/>
              </a:buClr>
              <a:buSzPts val="1100"/>
              <a:buFont typeface="Arial"/>
              <a:buChar char="•"/>
            </a:pPr>
            <a:r>
              <a:rPr lang="en-US" sz="1100"/>
              <a:t>Small businesses</a:t>
            </a:r>
            <a:endParaRPr sz="1100"/>
          </a:p>
          <a:p>
            <a:pPr marL="171450" lvl="0" indent="-165100" algn="l" rtl="0">
              <a:lnSpc>
                <a:spcPct val="116666"/>
              </a:lnSpc>
              <a:spcBef>
                <a:spcPts val="750"/>
              </a:spcBef>
              <a:spcAft>
                <a:spcPts val="0"/>
              </a:spcAft>
              <a:buClr>
                <a:srgbClr val="084154"/>
              </a:buClr>
              <a:buSzPts val="1100"/>
              <a:buFont typeface="Arial"/>
              <a:buChar char="•"/>
            </a:pPr>
            <a:r>
              <a:rPr lang="en-US" sz="1100"/>
              <a:t>Nonprofit organizations</a:t>
            </a:r>
            <a:endParaRPr sz="1100"/>
          </a:p>
          <a:p>
            <a:pPr marL="0" lvl="0" indent="0" algn="l" rtl="0">
              <a:lnSpc>
                <a:spcPct val="116666"/>
              </a:lnSpc>
              <a:spcBef>
                <a:spcPts val="750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</a:pPr>
            <a:endParaRPr/>
          </a:p>
        </p:txBody>
      </p:sp>
      <p:sp>
        <p:nvSpPr>
          <p:cNvPr id="859" name="Google Shape;859;p27"/>
          <p:cNvSpPr txBox="1">
            <a:spLocks noGrp="1"/>
          </p:cNvSpPr>
          <p:nvPr>
            <p:ph type="title"/>
          </p:nvPr>
        </p:nvSpPr>
        <p:spPr>
          <a:xfrm>
            <a:off x="589407" y="320105"/>
            <a:ext cx="7886700" cy="441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2400"/>
              <a:buFont typeface="Arial"/>
              <a:buNone/>
            </a:pPr>
            <a:r>
              <a:rPr lang="en-US"/>
              <a:t>Community Investment: Key Players</a:t>
            </a:r>
            <a:endParaRPr/>
          </a:p>
        </p:txBody>
      </p:sp>
      <p:sp>
        <p:nvSpPr>
          <p:cNvPr id="860" name="Google Shape;860;p27"/>
          <p:cNvSpPr/>
          <p:nvPr/>
        </p:nvSpPr>
        <p:spPr>
          <a:xfrm>
            <a:off x="589407" y="841968"/>
            <a:ext cx="1506067" cy="507831"/>
          </a:xfrm>
          <a:prstGeom prst="rect">
            <a:avLst/>
          </a:prstGeom>
          <a:solidFill>
            <a:srgbClr val="08415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rgbClr val="FFFFFF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Sources of Capital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p27"/>
          <p:cNvSpPr/>
          <p:nvPr/>
        </p:nvSpPr>
        <p:spPr>
          <a:xfrm>
            <a:off x="3290950" y="952576"/>
            <a:ext cx="1506067" cy="300082"/>
          </a:xfrm>
          <a:prstGeom prst="rect">
            <a:avLst/>
          </a:prstGeom>
          <a:solidFill>
            <a:srgbClr val="08415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rgbClr val="FFFFFF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Intermediaries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p27"/>
          <p:cNvSpPr/>
          <p:nvPr/>
        </p:nvSpPr>
        <p:spPr>
          <a:xfrm>
            <a:off x="5906969" y="945265"/>
            <a:ext cx="1506067" cy="300082"/>
          </a:xfrm>
          <a:prstGeom prst="rect">
            <a:avLst/>
          </a:prstGeom>
          <a:solidFill>
            <a:srgbClr val="08415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rgbClr val="FFFFFF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Users of Capital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p27"/>
          <p:cNvSpPr/>
          <p:nvPr/>
        </p:nvSpPr>
        <p:spPr>
          <a:xfrm>
            <a:off x="2375807" y="992875"/>
            <a:ext cx="589008" cy="206024"/>
          </a:xfrm>
          <a:prstGeom prst="rightArrow">
            <a:avLst>
              <a:gd name="adj1" fmla="val 42119"/>
              <a:gd name="adj2" fmla="val 50000"/>
            </a:avLst>
          </a:prstGeom>
          <a:solidFill>
            <a:srgbClr val="59B691"/>
          </a:solidFill>
          <a:ln w="12700" cap="flat" cmpd="sng">
            <a:solidFill>
              <a:srgbClr val="59B69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4" name="Google Shape;864;p27"/>
          <p:cNvSpPr/>
          <p:nvPr/>
        </p:nvSpPr>
        <p:spPr>
          <a:xfrm>
            <a:off x="5123152" y="991711"/>
            <a:ext cx="662714" cy="20718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9B691"/>
          </a:solidFill>
          <a:ln w="12700" cap="flat" cmpd="sng">
            <a:solidFill>
              <a:srgbClr val="59B69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5" name="Google Shape;865;p27"/>
          <p:cNvSpPr/>
          <p:nvPr/>
        </p:nvSpPr>
        <p:spPr>
          <a:xfrm>
            <a:off x="3290951" y="3287495"/>
            <a:ext cx="1506067" cy="300082"/>
          </a:xfrm>
          <a:prstGeom prst="rect">
            <a:avLst/>
          </a:prstGeom>
          <a:solidFill>
            <a:srgbClr val="08415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rgbClr val="FFFFFF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Public Actors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6" name="Google Shape;866;p27"/>
          <p:cNvSpPr txBox="1">
            <a:spLocks noGrp="1"/>
          </p:cNvSpPr>
          <p:nvPr>
            <p:ph type="sldNum" idx="12"/>
          </p:nvPr>
        </p:nvSpPr>
        <p:spPr>
          <a:xfrm>
            <a:off x="7015167" y="4850493"/>
            <a:ext cx="2057400" cy="27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 smtClean="0"/>
              <a:pPr/>
              <a:t>27</a:t>
            </a:fld>
            <a:endParaRPr/>
          </a:p>
        </p:txBody>
      </p:sp>
      <p:sp>
        <p:nvSpPr>
          <p:cNvPr id="867" name="Google Shape;867;p27"/>
          <p:cNvSpPr txBox="1"/>
          <p:nvPr/>
        </p:nvSpPr>
        <p:spPr>
          <a:xfrm>
            <a:off x="589407" y="4875699"/>
            <a:ext cx="3492238" cy="219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6"/>
              <a:buFont typeface="Arial"/>
              <a:buNone/>
            </a:pPr>
            <a:r>
              <a:rPr lang="en-US" sz="826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rPr>
              <a:t>© Center for Community Investment 2023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28"/>
          <p:cNvSpPr txBox="1">
            <a:spLocks noGrp="1"/>
          </p:cNvSpPr>
          <p:nvPr>
            <p:ph type="title"/>
          </p:nvPr>
        </p:nvSpPr>
        <p:spPr>
          <a:xfrm>
            <a:off x="545383" y="431155"/>
            <a:ext cx="8008625" cy="47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800"/>
              <a:buFont typeface="Arial"/>
              <a:buNone/>
            </a:pPr>
            <a:r>
              <a:rPr lang="en-US" sz="1800" b="1">
                <a:solidFill>
                  <a:srgbClr val="084154"/>
                </a:solidFill>
              </a:rPr>
              <a:t>Banks</a:t>
            </a:r>
            <a:endParaRPr/>
          </a:p>
        </p:txBody>
      </p:sp>
      <p:sp>
        <p:nvSpPr>
          <p:cNvPr id="873" name="Google Shape;873;p28"/>
          <p:cNvSpPr txBox="1"/>
          <p:nvPr/>
        </p:nvSpPr>
        <p:spPr>
          <a:xfrm>
            <a:off x="545383" y="889236"/>
            <a:ext cx="8008625" cy="750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600"/>
              <a:buFont typeface="Inter"/>
              <a:buNone/>
            </a:pPr>
            <a:r>
              <a:rPr lang="en-US" sz="13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rPr>
              <a:t>The Community Reinvestment Act (CRA) encourages depository institutions (like banks) to meet the credit needs of low and moderate-income areas where they have branches. They are assessed for performance on lending, investment, and service.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74" name="Google Shape;874;p28"/>
          <p:cNvGraphicFramePr/>
          <p:nvPr/>
        </p:nvGraphicFramePr>
        <p:xfrm>
          <a:off x="545383" y="1618957"/>
          <a:ext cx="8074600" cy="308522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03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7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0675">
                <a:tc>
                  <a:txBody>
                    <a:bodyPr/>
                    <a:lstStyle/>
                    <a:p>
                      <a:pPr marL="9144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i="0" u="none" strike="noStrike" cap="none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Strengths and Preferences</a:t>
                      </a:r>
                      <a:endParaRPr sz="1400" u="none" strike="noStrike" cap="none"/>
                    </a:p>
                  </a:txBody>
                  <a:tcPr marL="0" marR="0" marT="228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84154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FFFFFF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Challenges</a:t>
                      </a:r>
                      <a:endParaRPr sz="1400" u="none" strike="noStrike" cap="none"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0" marR="0" marT="228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841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Bank foundations, community development staff, and lenders may all be involved but tend to be siloed</a:t>
                      </a:r>
                      <a:endParaRPr sz="1200" b="0" u="none" strike="noStrike" cap="none">
                        <a:solidFill>
                          <a:schemeClr val="dk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Bank consolidation has distanced executives from many markets</a:t>
                      </a:r>
                      <a:endParaRPr sz="1400" u="none" strike="noStrike" cap="none"/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3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Banks </a:t>
                      </a: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vary in size</a:t>
                      </a: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 (community, regional, national) and community development </a:t>
                      </a: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motivation</a:t>
                      </a: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 (serving their borrowers, PR, compliance (CRA))</a:t>
                      </a:r>
                      <a:endParaRPr sz="1400" u="none" strike="noStrike" cap="none"/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Branch closures in divested neighborhoods </a:t>
                      </a: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may limit where they want to invest</a:t>
                      </a: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 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0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Lending can include construction finance, permanent and “mini-perm” products, business loans, and home mortgages</a:t>
                      </a:r>
                      <a:endParaRPr sz="1400" u="none" strike="noStrike" cap="none"/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Regulations limit the ability to absorb risk</a:t>
                      </a: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 – credit requirements for collateral, cash flow, etc.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1200" b="0" u="none" strike="noStrike" cap="none">
                        <a:solidFill>
                          <a:schemeClr val="dk1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3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National banks are big purchasers of LIHTCs and lend to CDFIs</a:t>
                      </a:r>
                      <a:endParaRPr sz="1200" b="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Noto Sans Symbols"/>
                        <a:buNone/>
                      </a:pPr>
                      <a:endParaRPr sz="1200" b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CRA creates minimal obligations – typically is not enough to get banks to stretch or innovate</a:t>
                      </a:r>
                      <a:endParaRPr sz="1400" u="none" strike="noStrike" cap="none"/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75" name="Google Shape;875;p28"/>
          <p:cNvSpPr txBox="1"/>
          <p:nvPr/>
        </p:nvSpPr>
        <p:spPr>
          <a:xfrm>
            <a:off x="8143081" y="4873951"/>
            <a:ext cx="929485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800"/>
              <a:buFont typeface="Inter"/>
              <a:buNone/>
            </a:pPr>
            <a:fld id="{00000000-1234-1234-1234-123412341234}" type="slidenum">
              <a:rPr lang="en-US" sz="800" b="1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rPr>
              <a:t>28</a:t>
            </a:fld>
            <a:endParaRPr sz="800" b="1" i="0" u="none" strike="noStrike" cap="none">
              <a:solidFill>
                <a:srgbClr val="084154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76" name="Google Shape;876;p28"/>
          <p:cNvSpPr txBox="1">
            <a:spLocks noGrp="1"/>
          </p:cNvSpPr>
          <p:nvPr>
            <p:ph type="sldNum" idx="12"/>
          </p:nvPr>
        </p:nvSpPr>
        <p:spPr>
          <a:xfrm>
            <a:off x="7015167" y="4850493"/>
            <a:ext cx="2057400" cy="27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sp>
        <p:nvSpPr>
          <p:cNvPr id="877" name="Google Shape;877;p28"/>
          <p:cNvSpPr txBox="1"/>
          <p:nvPr/>
        </p:nvSpPr>
        <p:spPr>
          <a:xfrm>
            <a:off x="589407" y="4875699"/>
            <a:ext cx="3492238" cy="219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6"/>
              <a:buFont typeface="Arial"/>
              <a:buNone/>
            </a:pPr>
            <a:r>
              <a:rPr lang="en-US" sz="826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rPr>
              <a:t>© Center for Community Investment 2023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29"/>
          <p:cNvSpPr txBox="1">
            <a:spLocks noGrp="1"/>
          </p:cNvSpPr>
          <p:nvPr>
            <p:ph type="title"/>
          </p:nvPr>
        </p:nvSpPr>
        <p:spPr>
          <a:xfrm>
            <a:off x="545383" y="431155"/>
            <a:ext cx="8008625" cy="47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800"/>
              <a:buFont typeface="Arial"/>
              <a:buNone/>
            </a:pPr>
            <a:r>
              <a:rPr lang="en-US" sz="1800" b="1">
                <a:solidFill>
                  <a:srgbClr val="084154"/>
                </a:solidFill>
              </a:rPr>
              <a:t>Foundations</a:t>
            </a:r>
            <a:endParaRPr/>
          </a:p>
        </p:txBody>
      </p:sp>
      <p:sp>
        <p:nvSpPr>
          <p:cNvPr id="883" name="Google Shape;883;p29"/>
          <p:cNvSpPr txBox="1"/>
          <p:nvPr/>
        </p:nvSpPr>
        <p:spPr>
          <a:xfrm>
            <a:off x="545383" y="909819"/>
            <a:ext cx="8008625" cy="110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400"/>
              <a:buFont typeface="Inter"/>
              <a:buNone/>
            </a:pPr>
            <a:r>
              <a:rPr lang="en-US" sz="14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rPr>
              <a:t>Foundations </a:t>
            </a:r>
            <a:r>
              <a:rPr lang="en-US" sz="1400" b="0" i="0" u="none" strike="noStrike" cap="none">
                <a:solidFill>
                  <a:srgbClr val="084154"/>
                </a:solidFill>
                <a:highlight>
                  <a:srgbClr val="FFFF00"/>
                </a:highlight>
                <a:latin typeface="Inter"/>
                <a:ea typeface="Inter"/>
                <a:cs typeface="Inter"/>
                <a:sym typeface="Inter"/>
              </a:rPr>
              <a:t>must pay out 5% of their endowments </a:t>
            </a:r>
            <a:r>
              <a:rPr lang="en-US" sz="14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rPr>
              <a:t>in grants annually.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rPr>
              <a:t>Most foundations try to maximize returns on their endowment either through internal or external investment managers; program staff concentrate on grant-making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rPr>
              <a:t>PRIs (Program-Related Investments) straddle the divide between grants and investments by making loans, equity investments, guarantees for the primary purpose of advancing mission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84" name="Google Shape;884;p29"/>
          <p:cNvGraphicFramePr/>
          <p:nvPr/>
        </p:nvGraphicFramePr>
        <p:xfrm>
          <a:off x="512388" y="2169835"/>
          <a:ext cx="8074600" cy="215919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03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7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8275">
                <a:tc>
                  <a:txBody>
                    <a:bodyPr/>
                    <a:lstStyle/>
                    <a:p>
                      <a:pPr marL="9144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i="0" u="none" strike="noStrike" cap="none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Strengths and Preferences</a:t>
                      </a:r>
                      <a:endParaRPr sz="1400" u="none" strike="noStrike" cap="none"/>
                    </a:p>
                  </a:txBody>
                  <a:tcPr marL="0" marR="0" marT="228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84154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FFFFFF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Challenges</a:t>
                      </a:r>
                      <a:endParaRPr sz="1400" u="none" strike="noStrike" cap="none"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0" marR="0" marT="228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841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Ultimate flexibility to advance mission</a:t>
                      </a:r>
                      <a:endParaRPr sz="1400" u="none" strike="noStrike" cap="none"/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Most program officers lack financial sophistication and don’t know how to use grants to unlock larger flows of investment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Noto Sans Symbols"/>
                        <a:buNone/>
                      </a:pPr>
                      <a:endParaRPr sz="1200" b="0" u="none" strike="noStrike" cap="none">
                        <a:solidFill>
                          <a:schemeClr val="dk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Inter"/>
                          <a:ea typeface="Inter"/>
                          <a:cs typeface="Inter"/>
                          <a:sym typeface="Inter"/>
                        </a:rPr>
                        <a:t>Multiple tools: grants, convening power, influence, investments, guarantees</a:t>
                      </a:r>
                      <a:endParaRPr sz="1400" u="none" strike="noStrike" cap="none">
                        <a:highlight>
                          <a:srgbClr val="FFFF00"/>
                        </a:highlight>
                      </a:endParaRPr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May suffer from </a:t>
                      </a: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Inter"/>
                          <a:ea typeface="Inter"/>
                          <a:cs typeface="Inter"/>
                          <a:sym typeface="Inter"/>
                        </a:rPr>
                        <a:t>limited attention span</a:t>
                      </a: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; grant cycles tend to be no more than 3 years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>
                        <a:solidFill>
                          <a:schemeClr val="dk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Able to persist/pursue interests over the long-term</a:t>
                      </a:r>
                      <a:endParaRPr sz="1400" u="none" strike="noStrike" cap="none"/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>
                        <a:solidFill>
                          <a:schemeClr val="dk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85" name="Google Shape;885;p29"/>
          <p:cNvSpPr txBox="1"/>
          <p:nvPr/>
        </p:nvSpPr>
        <p:spPr>
          <a:xfrm>
            <a:off x="8143081" y="4873951"/>
            <a:ext cx="929485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800"/>
              <a:buFont typeface="Inter"/>
              <a:buNone/>
            </a:pPr>
            <a:fld id="{00000000-1234-1234-1234-123412341234}" type="slidenum">
              <a:rPr lang="en-US" sz="800" b="1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rPr>
              <a:t>29</a:t>
            </a:fld>
            <a:endParaRPr sz="800" b="1" i="0" u="none" strike="noStrike" cap="none">
              <a:solidFill>
                <a:srgbClr val="084154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86" name="Google Shape;886;p29"/>
          <p:cNvSpPr txBox="1"/>
          <p:nvPr/>
        </p:nvSpPr>
        <p:spPr>
          <a:xfrm>
            <a:off x="589407" y="4875699"/>
            <a:ext cx="3492238" cy="219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6"/>
              <a:buFont typeface="Arial"/>
              <a:buNone/>
            </a:pPr>
            <a:r>
              <a:rPr lang="en-US" sz="826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rPr>
              <a:t>© Center for Community Investment 2023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E1D3F-38CB-21B6-8D0C-843221898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pc="-3" dirty="0"/>
              <a:t>Why Use Investment to Achieve Social Ends?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9225A08-091B-422A-8EDB-172FCC261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144" defTabSz="685800">
              <a:lnSpc>
                <a:spcPct val="90000"/>
              </a:lnSpc>
              <a:spcBef>
                <a:spcPts val="1200"/>
              </a:spcBef>
              <a:tabLst>
                <a:tab pos="197525" algn="l"/>
              </a:tabLst>
              <a:defRPr/>
            </a:pPr>
            <a:r>
              <a:rPr lang="en-US" sz="1500" spc="-3" dirty="0">
                <a:solidFill>
                  <a:prstClr val="black"/>
                </a:solidFill>
                <a:ea typeface="+mn-ea"/>
                <a:cs typeface="Arial"/>
              </a:rPr>
              <a:t>Tapping investment capital means:</a:t>
            </a:r>
          </a:p>
          <a:p>
            <a:pPr marL="264317" lvl="1" indent="-214313" defTabSz="685800">
              <a:lnSpc>
                <a:spcPct val="90000"/>
              </a:lnSpc>
              <a:spcBef>
                <a:spcPts val="1200"/>
              </a:spcBef>
              <a:buClr>
                <a:srgbClr val="028979"/>
              </a:buClr>
              <a:buFont typeface="Wingdings" panose="05000000000000000000" pitchFamily="2" charset="2"/>
              <a:buChar char="§"/>
              <a:tabLst>
                <a:tab pos="197525" algn="l"/>
              </a:tabLst>
              <a:defRPr/>
            </a:pPr>
            <a:r>
              <a:rPr lang="en-US" sz="1500" spc="-3" dirty="0">
                <a:solidFill>
                  <a:prstClr val="black"/>
                </a:solidFill>
                <a:ea typeface="+mn-ea"/>
              </a:rPr>
              <a:t>More dollars can flow to the changes we want </a:t>
            </a:r>
          </a:p>
          <a:p>
            <a:pPr marL="264317" lvl="1" indent="-214313" defTabSz="685800">
              <a:lnSpc>
                <a:spcPct val="90000"/>
              </a:lnSpc>
              <a:spcBef>
                <a:spcPts val="1200"/>
              </a:spcBef>
              <a:buClr>
                <a:srgbClr val="028979"/>
              </a:buClr>
              <a:buFont typeface="Wingdings" panose="05000000000000000000" pitchFamily="2" charset="2"/>
              <a:buChar char="§"/>
              <a:tabLst>
                <a:tab pos="197525" algn="l"/>
              </a:tabLst>
              <a:defRPr/>
            </a:pPr>
            <a:r>
              <a:rPr lang="en-US" sz="1500" spc="-3" dirty="0">
                <a:solidFill>
                  <a:prstClr val="black"/>
                </a:solidFill>
                <a:ea typeface="+mn-ea"/>
              </a:rPr>
              <a:t>Precious grant dollars can be saved for things that cannot be funded in other ways</a:t>
            </a:r>
          </a:p>
          <a:p>
            <a:pPr marL="264317" lvl="1" indent="-214313" defTabSz="685800">
              <a:lnSpc>
                <a:spcPct val="90000"/>
              </a:lnSpc>
              <a:spcBef>
                <a:spcPts val="1200"/>
              </a:spcBef>
              <a:buClr>
                <a:srgbClr val="028979"/>
              </a:buClr>
              <a:buFont typeface="Wingdings" panose="05000000000000000000" pitchFamily="2" charset="2"/>
              <a:buChar char="§"/>
              <a:tabLst>
                <a:tab pos="197525" algn="l"/>
              </a:tabLst>
              <a:defRPr/>
            </a:pPr>
            <a:r>
              <a:rPr lang="en-US" sz="1500" spc="-3" dirty="0">
                <a:solidFill>
                  <a:prstClr val="black"/>
                </a:solidFill>
                <a:ea typeface="+mn-ea"/>
              </a:rPr>
              <a:t>More strategies can be used to solve the problems we care about</a:t>
            </a:r>
          </a:p>
          <a:p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1119DE3-04AB-441B-977F-1CBB86363482}"/>
              </a:ext>
            </a:extLst>
          </p:cNvPr>
          <p:cNvSpPr txBox="1">
            <a:spLocks/>
          </p:cNvSpPr>
          <p:nvPr/>
        </p:nvSpPr>
        <p:spPr>
          <a:xfrm>
            <a:off x="461728" y="1423004"/>
            <a:ext cx="6850272" cy="37228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006" lvl="1" indent="0" defTabSz="685800">
              <a:spcBef>
                <a:spcPts val="386"/>
              </a:spcBef>
              <a:buNone/>
              <a:tabLst>
                <a:tab pos="197525" algn="l"/>
              </a:tabLst>
              <a:defRPr/>
            </a:pPr>
            <a:endParaRPr lang="en-US" sz="788" spc="-3" dirty="0">
              <a:solidFill>
                <a:prstClr val="black"/>
              </a:solidFill>
              <a:latin typeface="Alverata" panose="02030503060504020004" pitchFamily="18" charset="0"/>
            </a:endParaRPr>
          </a:p>
          <a:p>
            <a:pPr marL="1200150" lvl="3" indent="-164302" defTabSz="685800">
              <a:spcBef>
                <a:spcPts val="386"/>
              </a:spcBef>
              <a:tabLst>
                <a:tab pos="197525" algn="l"/>
              </a:tabLst>
              <a:defRPr/>
            </a:pPr>
            <a:endParaRPr lang="en-US" sz="788" dirty="0">
              <a:solidFill>
                <a:prstClr val="black"/>
              </a:solidFill>
              <a:latin typeface="Alverata" panose="020305030605040200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746993A-80C2-4823-97EA-5A4FDEAB5B82}"/>
              </a:ext>
            </a:extLst>
          </p:cNvPr>
          <p:cNvGraphicFramePr>
            <a:graphicFrameLocks noGrp="1"/>
          </p:cNvGraphicFramePr>
          <p:nvPr/>
        </p:nvGraphicFramePr>
        <p:xfrm>
          <a:off x="1929877" y="2653947"/>
          <a:ext cx="4663440" cy="18618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71724">
                  <a:extLst>
                    <a:ext uri="{9D8B030D-6E8A-4147-A177-3AD203B41FA5}">
                      <a16:colId xmlns:a16="http://schemas.microsoft.com/office/drawing/2014/main" val="3482431778"/>
                    </a:ext>
                  </a:extLst>
                </a:gridCol>
                <a:gridCol w="2391716">
                  <a:extLst>
                    <a:ext uri="{9D8B030D-6E8A-4147-A177-3AD203B41FA5}">
                      <a16:colId xmlns:a16="http://schemas.microsoft.com/office/drawing/2014/main" val="649196010"/>
                    </a:ext>
                  </a:extLst>
                </a:gridCol>
              </a:tblGrid>
              <a:tr h="273107"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lverata" panose="02030503060504020004" pitchFamily="18" charset="0"/>
                          <a:ea typeface="+mn-ea"/>
                          <a:cs typeface="Calibri"/>
                        </a:rPr>
                        <a:t>Spending </a:t>
                      </a:r>
                    </a:p>
                  </a:txBody>
                  <a:tcPr marL="0" marR="0" marT="2286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4154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lverata" panose="02030503060504020004" pitchFamily="18" charset="0"/>
                          <a:ea typeface="+mn-ea"/>
                          <a:cs typeface="Calibri"/>
                        </a:rPr>
                        <a:t>Investment </a:t>
                      </a:r>
                      <a:endParaRPr sz="1200" dirty="0">
                        <a:latin typeface="Alverata" panose="02030503060504020004" pitchFamily="18" charset="0"/>
                        <a:cs typeface="Calibri"/>
                      </a:endParaRPr>
                    </a:p>
                  </a:txBody>
                  <a:tcPr marL="0" marR="0" marT="2286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41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969514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District Pro Book" panose="02000506040000020004" pitchFamily="50" charset="0"/>
                        </a:rPr>
                        <a:t>Salaries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District Pro Book" panose="02000506040000020004" pitchFamily="50" charset="0"/>
                        </a:rPr>
                        <a:t>Buildings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3352649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District Pro Book" panose="02000506040000020004" pitchFamily="50" charset="0"/>
                        </a:rPr>
                        <a:t>Food banks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District Pro Book" panose="02000506040000020004" pitchFamily="50" charset="0"/>
                        </a:rPr>
                        <a:t>Grocery stores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0971714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District Pro Book" panose="02000506040000020004" pitchFamily="50" charset="0"/>
                        </a:rPr>
                        <a:t>Housing vouchers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District Pro Book" panose="02000506040000020004" pitchFamily="50" charset="0"/>
                        </a:rPr>
                        <a:t>Affordable housing units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5077221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District Pro Book" panose="02000506040000020004" pitchFamily="50" charset="0"/>
                        </a:rPr>
                        <a:t>Workforce training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District Pro Book" panose="02000506040000020004" pitchFamily="50" charset="0"/>
                        </a:rPr>
                        <a:t>Loans to small businesses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6955110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District Pro Book" panose="02000506040000020004" pitchFamily="50" charset="0"/>
                        </a:rPr>
                        <a:t>Transit passes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District Pro Book" panose="02000506040000020004" pitchFamily="50" charset="0"/>
                        </a:rPr>
                        <a:t>Transit system buildout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9343877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District Pro Book" panose="02000506040000020004" pitchFamily="50" charset="0"/>
                        </a:rPr>
                        <a:t>Childcare subsidies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District Pro Book" panose="02000506040000020004" pitchFamily="50" charset="0"/>
                        </a:rPr>
                        <a:t>Early childhood centers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5611586"/>
                  </a:ext>
                </a:extLst>
              </a:tr>
            </a:tbl>
          </a:graphicData>
        </a:graphic>
      </p:graphicFrame>
      <p:sp>
        <p:nvSpPr>
          <p:cNvPr id="3" name="Google Shape;923;p64">
            <a:extLst>
              <a:ext uri="{FF2B5EF4-FFF2-40B4-BE49-F238E27FC236}">
                <a16:creationId xmlns:a16="http://schemas.microsoft.com/office/drawing/2014/main" id="{0A406140-5766-046E-2C2F-2235F879C78E}"/>
              </a:ext>
            </a:extLst>
          </p:cNvPr>
          <p:cNvSpPr txBox="1"/>
          <p:nvPr/>
        </p:nvSpPr>
        <p:spPr>
          <a:xfrm>
            <a:off x="721724" y="4944984"/>
            <a:ext cx="3239700" cy="13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9516" defTabSz="685166">
              <a:buClr>
                <a:prstClr val="black"/>
              </a:buClr>
            </a:pPr>
            <a:r>
              <a:rPr lang="en-US" sz="899" dirty="0">
                <a:solidFill>
                  <a:srgbClr val="084154"/>
                </a:solidFill>
                <a:latin typeface="District Pro Book" panose="02000506040000020004" pitchFamily="50" charset="0"/>
                <a:ea typeface="Lucida Sans"/>
                <a:cs typeface="Lucida Sans"/>
                <a:sym typeface="Lucida Sans"/>
              </a:rPr>
              <a:t>© Copyright Center for Community Investment 2024</a:t>
            </a:r>
            <a:endParaRPr sz="899" dirty="0">
              <a:solidFill>
                <a:srgbClr val="084154"/>
              </a:solidFill>
              <a:latin typeface="District Pro Book" panose="02000506040000020004" pitchFamily="50" charset="0"/>
              <a:ea typeface="Lucida Sans"/>
              <a:cs typeface="Lucida Sans"/>
              <a:sym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17162635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30"/>
          <p:cNvSpPr txBox="1">
            <a:spLocks noGrp="1"/>
          </p:cNvSpPr>
          <p:nvPr>
            <p:ph type="title"/>
          </p:nvPr>
        </p:nvSpPr>
        <p:spPr>
          <a:xfrm>
            <a:off x="545383" y="431155"/>
            <a:ext cx="8008625" cy="47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800"/>
              <a:buFont typeface="Arial"/>
              <a:buNone/>
            </a:pPr>
            <a:r>
              <a:rPr lang="en-US" sz="1800" b="1">
                <a:solidFill>
                  <a:srgbClr val="084154"/>
                </a:solidFill>
              </a:rPr>
              <a:t>CDFIs</a:t>
            </a:r>
            <a:endParaRPr/>
          </a:p>
        </p:txBody>
      </p:sp>
      <p:sp>
        <p:nvSpPr>
          <p:cNvPr id="892" name="Google Shape;892;p30"/>
          <p:cNvSpPr txBox="1"/>
          <p:nvPr/>
        </p:nvSpPr>
        <p:spPr>
          <a:xfrm>
            <a:off x="545383" y="810094"/>
            <a:ext cx="8008500" cy="11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400"/>
              <a:buFont typeface="Inter"/>
              <a:buNone/>
            </a:pPr>
            <a:r>
              <a:rPr lang="en-US" sz="1400" b="1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rPr>
              <a:t>Community Development Financial Institutions </a:t>
            </a:r>
            <a:r>
              <a:rPr lang="en-US" sz="14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rPr>
              <a:t>are financial intermediaries (loan funds, banks, credit unions, venture funds) that provide financial services to expand opportunity for low-income and low-wealth people, businesses, and communities. Certified by the CDFI Fund in the US Treasury Department. Opportunity Finance Network (</a:t>
            </a:r>
            <a:r>
              <a:rPr lang="en-US" sz="1400" b="0" i="0" u="sng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www.ofn.org</a:t>
            </a:r>
            <a:r>
              <a:rPr lang="en-US" sz="14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rPr>
              <a:t>) offers financing, programs, and services to CDFIs and their investors.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93" name="Google Shape;893;p30"/>
          <p:cNvGraphicFramePr/>
          <p:nvPr/>
        </p:nvGraphicFramePr>
        <p:xfrm>
          <a:off x="512388" y="1917577"/>
          <a:ext cx="8409650" cy="27995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204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4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0600">
                <a:tc>
                  <a:txBody>
                    <a:bodyPr/>
                    <a:lstStyle/>
                    <a:p>
                      <a:pPr marL="9144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i="0" u="none" strike="noStrike" cap="none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Strengths and Preferences</a:t>
                      </a:r>
                      <a:endParaRPr sz="1400" u="none" strike="noStrike" cap="none"/>
                    </a:p>
                  </a:txBody>
                  <a:tcPr marL="0" marR="0" marT="228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84154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FFFFFF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Challenges</a:t>
                      </a:r>
                      <a:endParaRPr sz="1400" u="none" strike="noStrike" cap="none"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0" marR="0" marT="228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841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2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Diversity – More than 1200 institutions.  CDFIs v</a:t>
                      </a: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Inter"/>
                          <a:ea typeface="Inter"/>
                          <a:cs typeface="Inter"/>
                          <a:sym typeface="Inter"/>
                        </a:rPr>
                        <a:t>ary in size, focus, and business model</a:t>
                      </a: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 (housing vs. business focus; local/regional/national, nonprofit vs. for-profit, variety of services, etc.) </a:t>
                      </a:r>
                      <a:endParaRPr sz="1400" u="none" strike="noStrike" cap="none"/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Capital tends to come from banks (mostly debt); grants from the federal CDFI Fund; grants and loans from philanthropy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Noto Sans Symbols"/>
                        <a:buNone/>
                      </a:pPr>
                      <a:endParaRPr sz="1200" b="0" u="none" strike="noStrike" cap="none">
                        <a:solidFill>
                          <a:schemeClr val="dk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8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Mission-oriented</a:t>
                      </a:r>
                      <a:endParaRPr sz="1400" u="none" strike="noStrike" cap="none"/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Capitalization is destiny: hard to take risks without an adequate equity cushion </a:t>
                      </a:r>
                      <a:endParaRPr sz="1400" u="none" strike="noStrike" cap="none"/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6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Tend to be </a:t>
                      </a: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Inter"/>
                          <a:ea typeface="Inter"/>
                          <a:cs typeface="Inter"/>
                          <a:sym typeface="Inter"/>
                        </a:rPr>
                        <a:t>experts in blending different financing</a:t>
                      </a: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 sources</a:t>
                      </a:r>
                      <a:endParaRPr sz="1400" u="none" strike="noStrike" cap="none"/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Compensation depends on closing deals: triage means picking easier transactions with faster closings – </a:t>
                      </a: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Inter"/>
                          <a:ea typeface="Inter"/>
                          <a:cs typeface="Inter"/>
                          <a:sym typeface="Inter"/>
                        </a:rPr>
                        <a:t>limiting potential for innovation</a:t>
                      </a:r>
                      <a:endParaRPr sz="1400" u="none" strike="noStrike" cap="none">
                        <a:highlight>
                          <a:srgbClr val="FFFF00"/>
                        </a:highlight>
                      </a:endParaRPr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1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Flexibility in implementation:  able to work on or off balance-sheet</a:t>
                      </a:r>
                      <a:endParaRPr sz="1400" u="none" strike="noStrike" cap="none"/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Small dollar transactions are less efficient than deals with large established borrowers</a:t>
                      </a:r>
                      <a:endParaRPr sz="1400" u="none" strike="noStrike" cap="none"/>
                    </a:p>
                  </a:txBody>
                  <a:tcPr marL="68575" marR="68575" marT="34300" marB="343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94" name="Google Shape;894;p30"/>
          <p:cNvSpPr txBox="1"/>
          <p:nvPr/>
        </p:nvSpPr>
        <p:spPr>
          <a:xfrm>
            <a:off x="8143081" y="4873951"/>
            <a:ext cx="929485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800"/>
              <a:buFont typeface="Inter"/>
              <a:buNone/>
            </a:pPr>
            <a:fld id="{00000000-1234-1234-1234-123412341234}" type="slidenum">
              <a:rPr lang="en-US" sz="800" b="1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rPr>
              <a:t>30</a:t>
            </a:fld>
            <a:endParaRPr sz="800" b="1" i="0" u="none" strike="noStrike" cap="none">
              <a:solidFill>
                <a:srgbClr val="084154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95" name="Google Shape;895;p30"/>
          <p:cNvSpPr txBox="1"/>
          <p:nvPr/>
        </p:nvSpPr>
        <p:spPr>
          <a:xfrm>
            <a:off x="589407" y="4875699"/>
            <a:ext cx="3492238" cy="219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6"/>
              <a:buFont typeface="Arial"/>
              <a:buNone/>
            </a:pPr>
            <a:r>
              <a:rPr lang="en-US" sz="826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rPr>
              <a:t>© Center for Community Investment 2023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31"/>
          <p:cNvSpPr txBox="1">
            <a:spLocks noGrp="1"/>
          </p:cNvSpPr>
          <p:nvPr>
            <p:ph type="title"/>
          </p:nvPr>
        </p:nvSpPr>
        <p:spPr>
          <a:xfrm>
            <a:off x="589407" y="320105"/>
            <a:ext cx="7886700" cy="441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2400"/>
              <a:buFont typeface="Arial"/>
              <a:buNone/>
            </a:pPr>
            <a:r>
              <a:rPr lang="en-US"/>
              <a:t>Loans – typically from Banks and CDFIs</a:t>
            </a:r>
            <a:endParaRPr/>
          </a:p>
        </p:txBody>
      </p:sp>
      <p:sp>
        <p:nvSpPr>
          <p:cNvPr id="902" name="Google Shape;902;p31"/>
          <p:cNvSpPr txBox="1">
            <a:spLocks noGrp="1"/>
          </p:cNvSpPr>
          <p:nvPr>
            <p:ph type="body" idx="1"/>
          </p:nvPr>
        </p:nvSpPr>
        <p:spPr>
          <a:xfrm>
            <a:off x="589400" y="977138"/>
            <a:ext cx="8026800" cy="3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</a:pPr>
            <a:r>
              <a:rPr lang="en-US"/>
              <a:t>Lenders underwrite the borrower and loan: </a:t>
            </a:r>
            <a:r>
              <a:rPr lang="en-US">
                <a:highlight>
                  <a:srgbClr val="FFFF00"/>
                </a:highlight>
              </a:rPr>
              <a:t>what is the loan for, how and when will it be repaid, borrower track record, risks and mitigants </a:t>
            </a:r>
            <a:r>
              <a:rPr lang="en-US"/>
              <a:t>to the loan. Lenders usually want collateral </a:t>
            </a:r>
            <a:r>
              <a:rPr lang="en-US">
                <a:latin typeface="Merriweather Sans"/>
                <a:ea typeface="Merriweather Sans"/>
                <a:cs typeface="Merriweather Sans"/>
                <a:sym typeface="Merriweather Sans"/>
              </a:rPr>
              <a:t>(something of value, often property) </a:t>
            </a:r>
            <a:r>
              <a:rPr lang="en-US"/>
              <a:t>as a </a:t>
            </a:r>
            <a:r>
              <a:rPr lang="en-US">
                <a:highlight>
                  <a:srgbClr val="FFFF00"/>
                </a:highlight>
              </a:rPr>
              <a:t>backup repayment source</a:t>
            </a:r>
            <a:r>
              <a:rPr lang="en-US"/>
              <a:t>.  If the repayment is risky in some way, lenders may ask for credit enhancement to support the loan.</a:t>
            </a:r>
            <a:endParaRPr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0" lvl="0" indent="0" algn="l" rtl="0">
              <a:lnSpc>
                <a:spcPct val="116666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"/>
              <a:buNone/>
            </a:pPr>
            <a:r>
              <a:rPr lang="en-US" b="1">
                <a:solidFill>
                  <a:schemeClr val="accent1"/>
                </a:solidFill>
              </a:rPr>
              <a:t>Strengths: </a:t>
            </a:r>
            <a:endParaRPr/>
          </a:p>
          <a:p>
            <a:pPr marL="342900" lvl="1" indent="0" algn="l" rtl="0">
              <a:lnSpc>
                <a:spcPct val="116666"/>
              </a:lnSpc>
              <a:spcBef>
                <a:spcPts val="1200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</a:pPr>
            <a:r>
              <a:rPr lang="en-US" sz="1200"/>
              <a:t>Clear process with clear rules</a:t>
            </a:r>
            <a:endParaRPr/>
          </a:p>
          <a:p>
            <a:pPr marL="342900" lvl="1" indent="0" algn="l" rtl="0">
              <a:lnSpc>
                <a:spcPct val="116666"/>
              </a:lnSpc>
              <a:spcBef>
                <a:spcPts val="1200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</a:pPr>
            <a:r>
              <a:rPr lang="en-US" sz="1200"/>
              <a:t>Repaying conventional loans is a good way to </a:t>
            </a:r>
            <a:r>
              <a:rPr lang="en-US" sz="1200">
                <a:highlight>
                  <a:srgbClr val="FFFF00"/>
                </a:highlight>
              </a:rPr>
              <a:t>build a track record and credit history</a:t>
            </a:r>
            <a:endParaRPr>
              <a:highlight>
                <a:srgbClr val="FFFF00"/>
              </a:highlight>
            </a:endParaRPr>
          </a:p>
          <a:p>
            <a:pPr marL="0" lvl="0" indent="0" algn="l" rtl="0">
              <a:lnSpc>
                <a:spcPct val="116666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"/>
              <a:buNone/>
            </a:pPr>
            <a:r>
              <a:rPr lang="en-US" b="1">
                <a:solidFill>
                  <a:schemeClr val="accent1"/>
                </a:solidFill>
              </a:rPr>
              <a:t>Limitations and Ramifications: </a:t>
            </a:r>
            <a:endParaRPr/>
          </a:p>
          <a:p>
            <a:pPr marL="342900" lvl="1" indent="0" algn="l" rtl="0">
              <a:lnSpc>
                <a:spcPct val="116666"/>
              </a:lnSpc>
              <a:spcBef>
                <a:spcPts val="1200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</a:pPr>
            <a:r>
              <a:rPr lang="en-US" sz="1200"/>
              <a:t>Loans have to fit clear underwriting guidelines; lenders seek to ensure repayment on schedule </a:t>
            </a:r>
            <a:endParaRPr/>
          </a:p>
          <a:p>
            <a:pPr marL="342900" lvl="1" indent="0" algn="l" rtl="0">
              <a:lnSpc>
                <a:spcPct val="116666"/>
              </a:lnSpc>
              <a:spcBef>
                <a:spcPts val="1200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</a:pPr>
            <a:r>
              <a:rPr lang="en-US" sz="1200">
                <a:highlight>
                  <a:srgbClr val="FFFF00"/>
                </a:highlight>
              </a:rPr>
              <a:t>Limited flexibility</a:t>
            </a:r>
            <a:r>
              <a:rPr lang="en-US" sz="1200"/>
              <a:t> in terms and requirements (such as loan to value ratios)</a:t>
            </a:r>
            <a:endParaRPr/>
          </a:p>
          <a:p>
            <a:pPr marL="342900" lvl="1" indent="0" algn="l" rtl="0">
              <a:lnSpc>
                <a:spcPct val="116666"/>
              </a:lnSpc>
              <a:spcBef>
                <a:spcPts val="1200"/>
              </a:spcBef>
              <a:spcAft>
                <a:spcPts val="0"/>
              </a:spcAft>
              <a:buClr>
                <a:srgbClr val="084154"/>
              </a:buClr>
              <a:buSzPts val="1200"/>
              <a:buFont typeface="Inter"/>
              <a:buNone/>
            </a:pPr>
            <a:r>
              <a:rPr lang="en-US" sz="1200"/>
              <a:t>Collateral requirements benefit white borrowers who have been able to take advantage of systemic privilege to build wealth</a:t>
            </a:r>
            <a:endParaRPr/>
          </a:p>
        </p:txBody>
      </p:sp>
      <p:sp>
        <p:nvSpPr>
          <p:cNvPr id="903" name="Google Shape;903;p31"/>
          <p:cNvSpPr txBox="1">
            <a:spLocks noGrp="1"/>
          </p:cNvSpPr>
          <p:nvPr>
            <p:ph type="sldNum" idx="12"/>
          </p:nvPr>
        </p:nvSpPr>
        <p:spPr>
          <a:xfrm>
            <a:off x="7015167" y="4850493"/>
            <a:ext cx="2057400" cy="27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Sans"/>
              <a:buNone/>
            </a:pPr>
            <a:fld id="{00000000-1234-1234-1234-123412341234}" type="slidenum">
              <a:rPr lang="en-US" smtClean="0"/>
              <a:pPr/>
              <a:t>31</a:t>
            </a:fld>
            <a:endParaRPr sz="1200" b="0" i="0" u="none" strike="noStrike" cap="none">
              <a:solidFill>
                <a:srgbClr val="FFFFFF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904" name="Google Shape;904;p31"/>
          <p:cNvSpPr txBox="1"/>
          <p:nvPr/>
        </p:nvSpPr>
        <p:spPr>
          <a:xfrm>
            <a:off x="7015167" y="4850493"/>
            <a:ext cx="2057400" cy="27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rPr>
              <a:t>31</a:t>
            </a:fld>
            <a:endParaRPr sz="900" b="0" i="0" u="none" strike="noStrike" cap="none">
              <a:solidFill>
                <a:srgbClr val="084154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05" name="Google Shape;905;p31"/>
          <p:cNvSpPr txBox="1"/>
          <p:nvPr/>
        </p:nvSpPr>
        <p:spPr>
          <a:xfrm>
            <a:off x="589407" y="4875699"/>
            <a:ext cx="3492238" cy="219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6"/>
              <a:buFont typeface="Arial"/>
              <a:buNone/>
            </a:pPr>
            <a:r>
              <a:rPr lang="en-US" sz="826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rPr>
              <a:t>© Center for Community Investment 2023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0AEA0600-8D36-3070-F996-EC356C46C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Key Success Factors for Implementing the Work</a:t>
            </a:r>
            <a:endParaRPr lang="en-US" dirty="0"/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14B32F62-ADE1-94D9-F0AB-12FCF93AEC44}"/>
              </a:ext>
            </a:extLst>
          </p:cNvPr>
          <p:cNvSpPr txBox="1">
            <a:spLocks/>
          </p:cNvSpPr>
          <p:nvPr/>
        </p:nvSpPr>
        <p:spPr>
          <a:xfrm>
            <a:off x="1093279" y="1969471"/>
            <a:ext cx="3333942" cy="2858687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ts val="1400"/>
              </a:lnSpc>
              <a:spcBef>
                <a:spcPts val="750"/>
              </a:spcBef>
              <a:buFontTx/>
              <a:buNone/>
              <a:defRPr sz="1200" b="0" i="0" kern="1200">
                <a:solidFill>
                  <a:srgbClr val="084154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342900" indent="0" algn="l" defTabSz="685800" rtl="0" eaLnBrk="1" latinLnBrk="0" hangingPunct="1">
              <a:lnSpc>
                <a:spcPts val="1400"/>
              </a:lnSpc>
              <a:spcBef>
                <a:spcPts val="375"/>
              </a:spcBef>
              <a:buFontTx/>
              <a:buNone/>
              <a:defRPr sz="1200" b="0" i="0" kern="1200">
                <a:solidFill>
                  <a:srgbClr val="084154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2pPr>
            <a:lvl3pPr marL="685800" indent="0" algn="l" defTabSz="685800" rtl="0" eaLnBrk="1" latinLnBrk="0" hangingPunct="1">
              <a:lnSpc>
                <a:spcPts val="1400"/>
              </a:lnSpc>
              <a:spcBef>
                <a:spcPts val="375"/>
              </a:spcBef>
              <a:buFontTx/>
              <a:buNone/>
              <a:defRPr sz="1200" b="0" i="0" kern="1200">
                <a:solidFill>
                  <a:srgbClr val="084154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3pPr>
            <a:lvl4pPr marL="1028700" indent="0" algn="l" defTabSz="685800" rtl="0" eaLnBrk="1" latinLnBrk="0" hangingPunct="1">
              <a:lnSpc>
                <a:spcPts val="1400"/>
              </a:lnSpc>
              <a:spcBef>
                <a:spcPts val="375"/>
              </a:spcBef>
              <a:buFontTx/>
              <a:buNone/>
              <a:defRPr sz="1200" b="0" i="0" kern="1200">
                <a:solidFill>
                  <a:srgbClr val="084154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4pPr>
            <a:lvl5pPr marL="1371600" indent="0" algn="l" defTabSz="685800" rtl="0" eaLnBrk="1" latinLnBrk="0" hangingPunct="1">
              <a:lnSpc>
                <a:spcPts val="1400"/>
              </a:lnSpc>
              <a:spcBef>
                <a:spcPts val="375"/>
              </a:spcBef>
              <a:buFontTx/>
              <a:buNone/>
              <a:defRPr sz="1200" b="0" i="0" kern="1200">
                <a:solidFill>
                  <a:srgbClr val="084154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1350" dirty="0">
                <a:latin typeface="Inter" panose="02000503000000020004"/>
                <a:ea typeface="Calibri" panose="020F0502020204030204" pitchFamily="34" charset="0"/>
                <a:cs typeface="Times New Roman"/>
              </a:rPr>
              <a:t>is done in partnership with others, rather than by a single organization on its own.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1350" dirty="0">
                <a:latin typeface="Inter" panose="02000503000000020004"/>
                <a:ea typeface="Calibri" panose="020F0502020204030204" pitchFamily="34" charset="0"/>
                <a:cs typeface="Times New Roman"/>
              </a:rPr>
              <a:t>centers racial equity.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1350" dirty="0">
                <a:latin typeface="Inter" panose="02000503000000020004"/>
                <a:ea typeface="Calibri" panose="020F0502020204030204" pitchFamily="34" charset="0"/>
                <a:cs typeface="Times New Roman"/>
              </a:rPr>
              <a:t>treats community organizations as full partners and funds them.</a:t>
            </a:r>
            <a:endParaRPr lang="en-US" sz="1350" dirty="0">
              <a:latin typeface="Inter" panose="020005030000000200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1350" dirty="0">
                <a:latin typeface="Inter" panose="02000503000000020004"/>
                <a:ea typeface="Calibri" panose="020F0502020204030204" pitchFamily="34" charset="0"/>
                <a:cs typeface="Times New Roman"/>
              </a:rPr>
              <a:t>joins/supports community collaboratives.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1350" dirty="0">
                <a:latin typeface="Inter" panose="02000503000000020004"/>
                <a:ea typeface="Calibri" panose="020F0502020204030204" pitchFamily="34" charset="0"/>
                <a:cs typeface="Times New Roman" panose="02020603050405020304" pitchFamily="18" charset="0"/>
              </a:rPr>
              <a:t>creates accountability mechanisms.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350"/>
              </a:spcAft>
            </a:pPr>
            <a:endParaRPr lang="en-US" sz="1350" dirty="0">
              <a:latin typeface="Inter" panose="02000503000000020004"/>
              <a:ea typeface="Calibri" panose="020F0502020204030204" pitchFamily="34" charset="0"/>
              <a:cs typeface="Times New Roman"/>
            </a:endParaRPr>
          </a:p>
        </p:txBody>
      </p:sp>
      <p:pic>
        <p:nvPicPr>
          <p:cNvPr id="19" name="Graphic 18" descr="Group success with solid fill">
            <a:extLst>
              <a:ext uri="{FF2B5EF4-FFF2-40B4-BE49-F238E27FC236}">
                <a16:creationId xmlns:a16="http://schemas.microsoft.com/office/drawing/2014/main" id="{20C5F3FF-F3F7-5825-C018-07CFF4A20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9183" y="2527467"/>
            <a:ext cx="478656" cy="478656"/>
          </a:xfrm>
          <a:prstGeom prst="rect">
            <a:avLst/>
          </a:prstGeom>
        </p:spPr>
      </p:pic>
      <p:pic>
        <p:nvPicPr>
          <p:cNvPr id="20" name="Graphic 19" descr="Handshake with solid fill">
            <a:extLst>
              <a:ext uri="{FF2B5EF4-FFF2-40B4-BE49-F238E27FC236}">
                <a16:creationId xmlns:a16="http://schemas.microsoft.com/office/drawing/2014/main" id="{B6D5F4EF-FF1A-1D3B-9E85-23B225C1C8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8574" y="2034118"/>
            <a:ext cx="489265" cy="489265"/>
          </a:xfrm>
          <a:prstGeom prst="rect">
            <a:avLst/>
          </a:prstGeom>
        </p:spPr>
      </p:pic>
      <p:pic>
        <p:nvPicPr>
          <p:cNvPr id="21" name="Graphic 20" descr="Business Growth with solid fill">
            <a:extLst>
              <a:ext uri="{FF2B5EF4-FFF2-40B4-BE49-F238E27FC236}">
                <a16:creationId xmlns:a16="http://schemas.microsoft.com/office/drawing/2014/main" id="{4CF883A2-90D6-DA5B-DBA8-79627CDDDB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2660" y="3571239"/>
            <a:ext cx="482741" cy="482741"/>
          </a:xfrm>
          <a:prstGeom prst="rect">
            <a:avLst/>
          </a:prstGeom>
        </p:spPr>
      </p:pic>
      <p:pic>
        <p:nvPicPr>
          <p:cNvPr id="22" name="Graphic 21" descr="Checkbox Checked with solid fill">
            <a:extLst>
              <a:ext uri="{FF2B5EF4-FFF2-40B4-BE49-F238E27FC236}">
                <a16:creationId xmlns:a16="http://schemas.microsoft.com/office/drawing/2014/main" id="{E8DEC047-CED7-4681-0CE7-3D6144B4A5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4782" y="4059536"/>
            <a:ext cx="550619" cy="550619"/>
          </a:xfrm>
          <a:prstGeom prst="rect">
            <a:avLst/>
          </a:prstGeom>
        </p:spPr>
      </p:pic>
      <p:pic>
        <p:nvPicPr>
          <p:cNvPr id="23" name="Graphic 22" descr="Boardroom with solid fill">
            <a:extLst>
              <a:ext uri="{FF2B5EF4-FFF2-40B4-BE49-F238E27FC236}">
                <a16:creationId xmlns:a16="http://schemas.microsoft.com/office/drawing/2014/main" id="{0E26D710-E299-1997-7EBB-5EE44DBD7E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1981" y="2995857"/>
            <a:ext cx="497156" cy="497156"/>
          </a:xfrm>
          <a:prstGeom prst="rect">
            <a:avLst/>
          </a:prstGeom>
        </p:spPr>
      </p:pic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7CC12D80-0E8E-2A99-C557-A8995EE3D6FB}"/>
              </a:ext>
            </a:extLst>
          </p:cNvPr>
          <p:cNvSpPr txBox="1">
            <a:spLocks/>
          </p:cNvSpPr>
          <p:nvPr/>
        </p:nvSpPr>
        <p:spPr>
          <a:xfrm>
            <a:off x="5435719" y="1854159"/>
            <a:ext cx="3231581" cy="27952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8978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Lucida Grande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765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Lucida Grande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765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Lucida Grande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765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Lucida Grande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765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Lucida Grande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350"/>
              </a:spcAft>
              <a:buNone/>
            </a:pPr>
            <a:r>
              <a:rPr lang="en-US" sz="1350" dirty="0">
                <a:latin typeface="Inter" panose="02000503000000020004"/>
                <a:ea typeface="Calibri" panose="020F0502020204030204" pitchFamily="34" charset="0"/>
                <a:cs typeface="Times New Roman"/>
              </a:rPr>
              <a:t>leverages all system assets and unlocks capital from new stakeholders.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350"/>
              </a:spcAft>
              <a:buNone/>
            </a:pPr>
            <a:r>
              <a:rPr lang="en-US" sz="1350" dirty="0">
                <a:latin typeface="Inter" panose="02000503000000020004"/>
                <a:ea typeface="Calibri" panose="020F0502020204030204" pitchFamily="34" charset="0"/>
                <a:cs typeface="Times New Roman"/>
              </a:rPr>
              <a:t>has dedicated, knowledgeable staff.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350"/>
              </a:spcAft>
              <a:buNone/>
            </a:pPr>
            <a:r>
              <a:rPr lang="en-US" sz="1350" dirty="0">
                <a:latin typeface="Inter" panose="02000503000000020004"/>
                <a:ea typeface="Calibri" panose="020F0502020204030204" pitchFamily="34" charset="0"/>
                <a:cs typeface="Times New Roman"/>
              </a:rPr>
              <a:t>draws on multiple disciplines and types of expertise and lived experience.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350"/>
              </a:spcAft>
              <a:buNone/>
            </a:pPr>
            <a:r>
              <a:rPr lang="en-US" sz="1350" dirty="0">
                <a:latin typeface="Inter" panose="02000503000000020004"/>
                <a:ea typeface="Calibri" panose="020F0502020204030204" pitchFamily="34" charset="0"/>
                <a:cs typeface="Times New Roman"/>
              </a:rPr>
              <a:t>works adaptively and learns along </a:t>
            </a:r>
            <a:br>
              <a:rPr lang="en-US" sz="1350" dirty="0">
                <a:latin typeface="Inter" panose="02000503000000020004"/>
                <a:ea typeface="Calibri" panose="020F0502020204030204" pitchFamily="34" charset="0"/>
                <a:cs typeface="Times New Roman"/>
              </a:rPr>
            </a:br>
            <a:r>
              <a:rPr lang="en-US" sz="1350" dirty="0">
                <a:latin typeface="Inter" panose="02000503000000020004"/>
                <a:ea typeface="Calibri" panose="020F0502020204030204" pitchFamily="34" charset="0"/>
                <a:cs typeface="Times New Roman"/>
              </a:rPr>
              <a:t>the way.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350"/>
              </a:spcAft>
              <a:buNone/>
            </a:pPr>
            <a:r>
              <a:rPr lang="en-US" sz="1350" dirty="0">
                <a:latin typeface="Inter" panose="02000503000000020004"/>
                <a:ea typeface="Calibri" panose="020F0502020204030204" pitchFamily="34" charset="0"/>
                <a:cs typeface="Times New Roman" panose="02020603050405020304" pitchFamily="18" charset="0"/>
              </a:rPr>
              <a:t>requires sustained, multi-year commitment. </a:t>
            </a:r>
          </a:p>
        </p:txBody>
      </p:sp>
      <p:pic>
        <p:nvPicPr>
          <p:cNvPr id="25" name="Graphic 24" descr="Heart lock with solid fill">
            <a:extLst>
              <a:ext uri="{FF2B5EF4-FFF2-40B4-BE49-F238E27FC236}">
                <a16:creationId xmlns:a16="http://schemas.microsoft.com/office/drawing/2014/main" id="{5AF526EE-2953-3F3D-DB3B-AE6BCB664B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913770" y="1904877"/>
            <a:ext cx="428339" cy="428339"/>
          </a:xfrm>
          <a:prstGeom prst="rect">
            <a:avLst/>
          </a:prstGeom>
        </p:spPr>
      </p:pic>
      <p:pic>
        <p:nvPicPr>
          <p:cNvPr id="26" name="Graphic 25" descr="Medical with solid fill">
            <a:extLst>
              <a:ext uri="{FF2B5EF4-FFF2-40B4-BE49-F238E27FC236}">
                <a16:creationId xmlns:a16="http://schemas.microsoft.com/office/drawing/2014/main" id="{67DD951F-0765-0563-6B30-00D7F683D9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918931" y="2489454"/>
            <a:ext cx="418016" cy="418016"/>
          </a:xfrm>
          <a:prstGeom prst="rect">
            <a:avLst/>
          </a:prstGeom>
        </p:spPr>
      </p:pic>
      <p:pic>
        <p:nvPicPr>
          <p:cNvPr id="27" name="Graphic 26" descr="Remote work with solid fill">
            <a:extLst>
              <a:ext uri="{FF2B5EF4-FFF2-40B4-BE49-F238E27FC236}">
                <a16:creationId xmlns:a16="http://schemas.microsoft.com/office/drawing/2014/main" id="{0D4B23D3-0F16-D2D2-F753-70A796ECBEF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923640" y="3084489"/>
            <a:ext cx="482741" cy="482741"/>
          </a:xfrm>
          <a:prstGeom prst="rect">
            <a:avLst/>
          </a:prstGeom>
        </p:spPr>
      </p:pic>
      <p:pic>
        <p:nvPicPr>
          <p:cNvPr id="28" name="Graphic 27" descr="Idea with solid fill">
            <a:extLst>
              <a:ext uri="{FF2B5EF4-FFF2-40B4-BE49-F238E27FC236}">
                <a16:creationId xmlns:a16="http://schemas.microsoft.com/office/drawing/2014/main" id="{833C6210-BF87-9B8F-DE9D-2BF1E0ED549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904796" y="3664689"/>
            <a:ext cx="418665" cy="418665"/>
          </a:xfrm>
          <a:prstGeom prst="rect">
            <a:avLst/>
          </a:prstGeom>
        </p:spPr>
      </p:pic>
      <p:pic>
        <p:nvPicPr>
          <p:cNvPr id="29" name="Graphic 28" descr="Monthly calendar with solid fill">
            <a:extLst>
              <a:ext uri="{FF2B5EF4-FFF2-40B4-BE49-F238E27FC236}">
                <a16:creationId xmlns:a16="http://schemas.microsoft.com/office/drawing/2014/main" id="{EF20E8D7-A3F4-1C2A-C41C-22F197DF2C0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918932" y="4244889"/>
            <a:ext cx="404530" cy="40453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13CCA1D-6A2D-170A-45E0-1F9F14C24A1E}"/>
              </a:ext>
            </a:extLst>
          </p:cNvPr>
          <p:cNvSpPr txBox="1"/>
          <p:nvPr/>
        </p:nvSpPr>
        <p:spPr>
          <a:xfrm>
            <a:off x="589407" y="1079147"/>
            <a:ext cx="4282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Inter" panose="02000503000000020004"/>
                <a:ea typeface="Calibri" panose="020F0502020204030204" pitchFamily="34" charset="0"/>
                <a:cs typeface="Times New Roman" panose="02020603050405020304" pitchFamily="18" charset="0"/>
              </a:rPr>
              <a:t>A successful community investment effort: 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F39ADFB-6D93-B834-6C7F-02CAC42F9F87}"/>
              </a:ext>
            </a:extLst>
          </p:cNvPr>
          <p:cNvSpPr txBox="1"/>
          <p:nvPr/>
        </p:nvSpPr>
        <p:spPr>
          <a:xfrm>
            <a:off x="589407" y="4877817"/>
            <a:ext cx="3492238" cy="219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3220"/>
            <a:r>
              <a:rPr lang="en-US" sz="826" dirty="0">
                <a:solidFill>
                  <a:srgbClr val="084154"/>
                </a:solidFill>
                <a:latin typeface="Inter" panose="02000503000000020004"/>
              </a:rPr>
              <a:t>© Center for Community Investment 2024</a:t>
            </a:r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B118E43B-A7A3-63A6-F826-3941F8AE7E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5167" y="4850493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rgbClr val="084154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11BE4D6E-89F3-914A-B389-7425F43E88D8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3806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692;p95" descr="A picture containing drawing&#10;&#10;Description automatically generated">
            <a:extLst>
              <a:ext uri="{FF2B5EF4-FFF2-40B4-BE49-F238E27FC236}">
                <a16:creationId xmlns:a16="http://schemas.microsoft.com/office/drawing/2014/main" id="{E396B801-683C-65FE-A3D8-74B5E9C4CEB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695" t="13868" r="3684" b="19960"/>
          <a:stretch/>
        </p:blipFill>
        <p:spPr>
          <a:xfrm>
            <a:off x="1335414" y="884046"/>
            <a:ext cx="6413268" cy="193618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B5CEA3-6B9A-0BE7-B4C4-8E6DE8A57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092" y="2574132"/>
            <a:ext cx="2819926" cy="2101016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US" b="1" dirty="0">
                <a:solidFill>
                  <a:schemeClr val="accent2"/>
                </a:solidFill>
                <a:ea typeface="Merriweather Sans"/>
                <a:cs typeface="Merriweather Sans"/>
                <a:sym typeface="Merriweather Sans"/>
              </a:rPr>
              <a:t>SHARED PRIORITIES</a:t>
            </a:r>
            <a:endParaRPr lang="en-US" dirty="0"/>
          </a:p>
          <a:p>
            <a:pPr marL="160736" indent="-160736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SzPts val="1400"/>
              <a:buFont typeface="Noto Sans Symbols"/>
              <a:buChar char="▪"/>
            </a:pPr>
            <a:r>
              <a:rPr lang="en-US" dirty="0">
                <a:solidFill>
                  <a:schemeClr val="dk1"/>
                </a:solidFill>
                <a:ea typeface="Merriweather Sans"/>
                <a:cs typeface="Merriweather Sans"/>
                <a:sym typeface="Merriweather Sans"/>
              </a:rPr>
              <a:t>Is community voice organized? How and by whom? Are they collaborating?</a:t>
            </a:r>
            <a:endParaRPr lang="en-US" dirty="0"/>
          </a:p>
          <a:p>
            <a:pPr marL="160736" indent="-160736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SzPts val="1400"/>
              <a:buFont typeface="Noto Sans Symbols"/>
              <a:buChar char="▪"/>
            </a:pPr>
            <a:r>
              <a:rPr lang="en-US" dirty="0">
                <a:solidFill>
                  <a:schemeClr val="dk1"/>
                </a:solidFill>
                <a:ea typeface="Merriweather Sans"/>
                <a:cs typeface="Merriweather Sans"/>
                <a:sym typeface="Merriweather Sans"/>
              </a:rPr>
              <a:t>What are the shared priorities in your community? How clear are they?</a:t>
            </a:r>
            <a:endParaRPr lang="en-US" dirty="0"/>
          </a:p>
          <a:p>
            <a:pPr marL="160736" indent="-160736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SzPts val="1400"/>
              <a:buFont typeface="Noto Sans Symbols"/>
              <a:buChar char="▪"/>
            </a:pPr>
            <a:r>
              <a:rPr lang="en-US" dirty="0">
                <a:solidFill>
                  <a:schemeClr val="dk1"/>
                </a:solidFill>
                <a:ea typeface="Merriweather Sans"/>
                <a:cs typeface="Merriweather Sans"/>
                <a:sym typeface="Merriweather Sans"/>
              </a:rPr>
              <a:t>To what extent do they reflect the scale needed? </a:t>
            </a:r>
            <a:endParaRPr lang="en-US" dirty="0"/>
          </a:p>
          <a:p>
            <a:pPr marL="160736" indent="-160736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SzPts val="1400"/>
              <a:buFont typeface="Noto Sans Symbols"/>
              <a:buChar char="▪"/>
            </a:pPr>
            <a:r>
              <a:rPr lang="en-US" dirty="0">
                <a:solidFill>
                  <a:schemeClr val="dk1"/>
                </a:solidFill>
                <a:ea typeface="Merriweather Sans"/>
                <a:cs typeface="Merriweather Sans"/>
                <a:sym typeface="Merriweather Sans"/>
              </a:rPr>
              <a:t>If process is not being led by those most affected, how do the priorities align with theirs? 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51B08B-E329-5A36-3F90-8A35EE5D78E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260670" y="2574132"/>
            <a:ext cx="2819926" cy="2101016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US" b="1" dirty="0">
                <a:solidFill>
                  <a:srgbClr val="008A77"/>
                </a:solidFill>
                <a:ea typeface="Merriweather Sans"/>
                <a:cs typeface="Merriweather Sans"/>
                <a:sym typeface="Merriweather Sans"/>
              </a:rPr>
              <a:t>PIPELINE</a:t>
            </a:r>
            <a:endParaRPr lang="en-US" dirty="0"/>
          </a:p>
          <a:p>
            <a:pPr marL="160736" indent="-160736">
              <a:lnSpc>
                <a:spcPct val="90000"/>
              </a:lnSpc>
              <a:spcBef>
                <a:spcPts val="750"/>
              </a:spcBef>
              <a:buClr>
                <a:srgbClr val="008A77"/>
              </a:buClr>
              <a:buSzPts val="1400"/>
              <a:buFont typeface="Noto Sans Symbols"/>
              <a:buChar char="▪"/>
            </a:pPr>
            <a:r>
              <a:rPr lang="en-US" dirty="0">
                <a:solidFill>
                  <a:schemeClr val="dk1"/>
                </a:solidFill>
                <a:ea typeface="Merriweather Sans"/>
                <a:cs typeface="Merriweather Sans"/>
                <a:sym typeface="Merriweather Sans"/>
              </a:rPr>
              <a:t>How strong is local capacity to move the pipeline? (developers, nonprofits, sponsors, etc.)</a:t>
            </a:r>
            <a:endParaRPr lang="en-US" dirty="0"/>
          </a:p>
          <a:p>
            <a:pPr marL="160736" indent="-160736">
              <a:lnSpc>
                <a:spcPct val="90000"/>
              </a:lnSpc>
              <a:spcBef>
                <a:spcPts val="750"/>
              </a:spcBef>
              <a:buClr>
                <a:srgbClr val="008A77"/>
              </a:buClr>
              <a:buSzPts val="1400"/>
              <a:buFont typeface="Noto Sans Symbols"/>
              <a:buChar char="▪"/>
            </a:pPr>
            <a:r>
              <a:rPr lang="en-US" dirty="0">
                <a:solidFill>
                  <a:schemeClr val="dk1"/>
                </a:solidFill>
                <a:ea typeface="Merriweather Sans"/>
                <a:cs typeface="Merriweather Sans"/>
                <a:sym typeface="Merriweather Sans"/>
              </a:rPr>
              <a:t>Is there an identified pipeline large enough to meet shared priorities?</a:t>
            </a:r>
            <a:endParaRPr lang="en-US" dirty="0"/>
          </a:p>
          <a:p>
            <a:pPr marL="160736" indent="-160736">
              <a:lnSpc>
                <a:spcPct val="90000"/>
              </a:lnSpc>
              <a:spcBef>
                <a:spcPts val="750"/>
              </a:spcBef>
              <a:buClr>
                <a:srgbClr val="008A77"/>
              </a:buClr>
              <a:buSzPts val="1400"/>
              <a:buFont typeface="Noto Sans Symbols"/>
              <a:buChar char="▪"/>
            </a:pPr>
            <a:r>
              <a:rPr lang="en-US" dirty="0">
                <a:solidFill>
                  <a:schemeClr val="dk1"/>
                </a:solidFill>
                <a:ea typeface="Merriweather Sans"/>
                <a:cs typeface="Merriweather Sans"/>
                <a:sym typeface="Merriweather Sans"/>
              </a:rPr>
              <a:t>If you had to form a batch today, what would it be, based on alignment and readiness?</a:t>
            </a:r>
            <a:endParaRPr lang="en-US" dirty="0"/>
          </a:p>
          <a:p>
            <a:pPr marL="160736" indent="-160736">
              <a:lnSpc>
                <a:spcPct val="90000"/>
              </a:lnSpc>
              <a:spcBef>
                <a:spcPts val="750"/>
              </a:spcBef>
              <a:buClr>
                <a:srgbClr val="008A77"/>
              </a:buClr>
              <a:buSzPts val="1400"/>
              <a:buFont typeface="Noto Sans Symbols"/>
              <a:buChar char="▪"/>
            </a:pPr>
            <a:r>
              <a:rPr lang="en-US" dirty="0">
                <a:solidFill>
                  <a:schemeClr val="dk1"/>
                </a:solidFill>
                <a:ea typeface="Merriweather Sans"/>
                <a:cs typeface="Merriweather Sans"/>
                <a:sym typeface="Merriweather Sans"/>
              </a:rPr>
              <a:t>What projects currently in progress advance the shared priorities?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F13A9F6-A5B8-8420-79DF-C4FC4423EC9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928248" y="2574132"/>
            <a:ext cx="2819926" cy="2101016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buClr>
                <a:schemeClr val="accent5"/>
              </a:buClr>
              <a:buSzPts val="1400"/>
            </a:pPr>
            <a:r>
              <a:rPr lang="en-US" b="1" dirty="0">
                <a:solidFill>
                  <a:schemeClr val="accent5"/>
                </a:solidFill>
              </a:rPr>
              <a:t>ENABLING ENVIRONMENT</a:t>
            </a:r>
            <a:endParaRPr lang="en-US" dirty="0"/>
          </a:p>
          <a:p>
            <a:pPr marL="128589" indent="-128589">
              <a:lnSpc>
                <a:spcPct val="90000"/>
              </a:lnSpc>
              <a:spcBef>
                <a:spcPts val="750"/>
              </a:spcBef>
              <a:buClr>
                <a:schemeClr val="accent5"/>
              </a:buClr>
              <a:buSzPts val="1400"/>
              <a:buChar char="▪"/>
            </a:pPr>
            <a:r>
              <a:rPr lang="en-US" dirty="0"/>
              <a:t>To what extent do public actors support the shared priorities?  </a:t>
            </a:r>
          </a:p>
          <a:p>
            <a:pPr marL="128589" indent="-128589">
              <a:lnSpc>
                <a:spcPct val="90000"/>
              </a:lnSpc>
              <a:spcBef>
                <a:spcPts val="750"/>
              </a:spcBef>
              <a:buClr>
                <a:schemeClr val="accent5"/>
              </a:buClr>
              <a:buSzPts val="1400"/>
              <a:buChar char="▪"/>
            </a:pPr>
            <a:r>
              <a:rPr lang="en-US" dirty="0"/>
              <a:t>Do public actors collaborate with each other and other nonprofit or for-profit local actors? How and for what goals?</a:t>
            </a:r>
          </a:p>
          <a:p>
            <a:pPr marL="128589" indent="-128589">
              <a:lnSpc>
                <a:spcPct val="90000"/>
              </a:lnSpc>
              <a:spcBef>
                <a:spcPts val="750"/>
              </a:spcBef>
              <a:buClr>
                <a:schemeClr val="accent5"/>
              </a:buClr>
              <a:buSzPts val="1400"/>
              <a:buChar char="▪"/>
            </a:pPr>
            <a:r>
              <a:rPr lang="en-US" dirty="0"/>
              <a:t>What are the key policies, practices, funding sources, and skills that are advancing or impeding pipeline progress?</a:t>
            </a:r>
            <a:endParaRPr lang="en-US" sz="788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32D31E3-0967-2AB2-6DC6-A4C4455D6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1800" dirty="0">
                <a:sym typeface="Noto Serif Gujarati"/>
              </a:rPr>
              <a:t>Initial Ecosystem Assessment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A096B45-AB18-535E-D4CA-034ED7476C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2907" y="4848388"/>
            <a:ext cx="2055497" cy="273844"/>
          </a:xfrm>
          <a:prstGeom prst="rect">
            <a:avLst/>
          </a:prstGeom>
        </p:spPr>
        <p:txBody>
          <a:bodyPr vert="horz" lIns="91355" tIns="45678" rIns="91355" bIns="45678" rtlCol="0" anchor="ctr"/>
          <a:lstStyle>
            <a:lvl1pPr algn="r">
              <a:defRPr sz="899" b="0" i="0">
                <a:solidFill>
                  <a:srgbClr val="084154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defTabSz="685800"/>
            <a:fld id="{11BE4D6E-89F3-914A-B389-7425F43E88D8}" type="slidenum">
              <a:rPr lang="en-US">
                <a:latin typeface="District Pro Book" panose="02000506040000020004" pitchFamily="50" charset="0"/>
              </a:rPr>
              <a:pPr defTabSz="685800"/>
              <a:t>33</a:t>
            </a:fld>
            <a:endParaRPr lang="en-US" dirty="0">
              <a:latin typeface="District Pro Book" panose="02000506040000020004" pitchFamily="50" charset="0"/>
            </a:endParaRPr>
          </a:p>
        </p:txBody>
      </p:sp>
      <p:sp>
        <p:nvSpPr>
          <p:cNvPr id="9" name="Google Shape;923;p64">
            <a:extLst>
              <a:ext uri="{FF2B5EF4-FFF2-40B4-BE49-F238E27FC236}">
                <a16:creationId xmlns:a16="http://schemas.microsoft.com/office/drawing/2014/main" id="{C5C0BC5D-D3A7-9972-1B7A-E4A5EA34E088}"/>
              </a:ext>
            </a:extLst>
          </p:cNvPr>
          <p:cNvSpPr txBox="1"/>
          <p:nvPr/>
        </p:nvSpPr>
        <p:spPr>
          <a:xfrm>
            <a:off x="721724" y="4944984"/>
            <a:ext cx="3239700" cy="13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9516" defTabSz="685166">
              <a:buClr>
                <a:prstClr val="black"/>
              </a:buClr>
            </a:pPr>
            <a:r>
              <a:rPr lang="en-US" sz="899" dirty="0">
                <a:solidFill>
                  <a:srgbClr val="084154"/>
                </a:solidFill>
                <a:latin typeface="District Pro Book" panose="02000506040000020004" pitchFamily="50" charset="0"/>
                <a:ea typeface="Lucida Sans"/>
                <a:cs typeface="Lucida Sans"/>
                <a:sym typeface="Lucida Sans"/>
              </a:rPr>
              <a:t>© Copyright Center for Community </a:t>
            </a:r>
            <a:r>
              <a:rPr lang="en-US" sz="899">
                <a:solidFill>
                  <a:srgbClr val="084154"/>
                </a:solidFill>
                <a:latin typeface="District Pro Book" panose="02000506040000020004" pitchFamily="50" charset="0"/>
                <a:ea typeface="Lucida Sans"/>
                <a:cs typeface="Lucida Sans"/>
                <a:sym typeface="Lucida Sans"/>
              </a:rPr>
              <a:t>Investment 2025</a:t>
            </a:r>
            <a:endParaRPr sz="899" dirty="0">
              <a:solidFill>
                <a:srgbClr val="084154"/>
              </a:solidFill>
              <a:latin typeface="District Pro Book" panose="02000506040000020004" pitchFamily="50" charset="0"/>
              <a:ea typeface="Lucida Sans"/>
              <a:cs typeface="Lucida Sans"/>
              <a:sym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1456466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8F0CA612-1AAA-F098-2267-3834ADED7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464" y="1112649"/>
            <a:ext cx="2079000" cy="26012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F39A074-513B-E4D5-73C4-BFF87D0C9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52" y="826183"/>
            <a:ext cx="2607053" cy="286466"/>
          </a:xfrm>
        </p:spPr>
        <p:txBody>
          <a:bodyPr>
            <a:normAutofit fontScale="90000"/>
          </a:bodyPr>
          <a:lstStyle/>
          <a:p>
            <a:r>
              <a:rPr lang="en-US" dirty="0"/>
              <a:t>Learn More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27633D6-9127-A501-DAB1-28CCADDD2C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8873" y="1257387"/>
            <a:ext cx="3446165" cy="3231920"/>
          </a:xfrm>
        </p:spPr>
        <p:txBody>
          <a:bodyPr vert="horz" lIns="68580" tIns="34290" rIns="68580" bIns="34290" rtlCol="0" anchor="t">
            <a:normAutofit/>
          </a:bodyPr>
          <a:lstStyle/>
          <a:p>
            <a:pPr>
              <a:spcAft>
                <a:spcPts val="273"/>
              </a:spcAft>
            </a:pPr>
            <a:endParaRPr lang="en-US" sz="1500" b="1" dirty="0">
              <a:solidFill>
                <a:srgbClr val="D9ECF1"/>
              </a:solidFill>
            </a:endParaRPr>
          </a:p>
          <a:p>
            <a:pPr>
              <a:spcAft>
                <a:spcPts val="273"/>
              </a:spcAft>
            </a:pPr>
            <a:r>
              <a:rPr lang="en-US" sz="1500" b="1" dirty="0">
                <a:solidFill>
                  <a:srgbClr val="D9ECF1"/>
                </a:solidFill>
              </a:rPr>
              <a:t>Access more resources on our website:</a:t>
            </a:r>
          </a:p>
          <a:p>
            <a:pPr>
              <a:spcAft>
                <a:spcPts val="545"/>
              </a:spcAft>
            </a:pPr>
            <a:r>
              <a:rPr lang="en-US" sz="1350" dirty="0">
                <a:solidFill>
                  <a:srgbClr val="D9ECF1"/>
                </a:solidFill>
              </a:rPr>
              <a:t>centerforcommunityinvestment.org/resources</a:t>
            </a:r>
          </a:p>
          <a:p>
            <a:pPr>
              <a:spcAft>
                <a:spcPts val="545"/>
              </a:spcAft>
            </a:pPr>
            <a:endParaRPr lang="en-US" sz="1350" b="1" dirty="0">
              <a:solidFill>
                <a:srgbClr val="D9ECF1"/>
              </a:solidFill>
              <a:ea typeface="Source Serif Pro"/>
            </a:endParaRPr>
          </a:p>
          <a:p>
            <a:pPr>
              <a:spcAft>
                <a:spcPts val="545"/>
              </a:spcAft>
            </a:pPr>
            <a:endParaRPr lang="en-US" sz="1350" b="1" dirty="0">
              <a:solidFill>
                <a:srgbClr val="D9ECF1"/>
              </a:solidFill>
              <a:ea typeface="Source Serif Pro"/>
            </a:endParaRPr>
          </a:p>
          <a:p>
            <a:pPr>
              <a:spcAft>
                <a:spcPts val="545"/>
              </a:spcAft>
            </a:pPr>
            <a:r>
              <a:rPr lang="en-US" sz="1350" b="1" dirty="0">
                <a:solidFill>
                  <a:srgbClr val="D9ECF1"/>
                </a:solidFill>
                <a:ea typeface="Source Serif Pro"/>
              </a:rPr>
              <a:t>Contact:</a:t>
            </a:r>
            <a:endParaRPr lang="en-US" sz="1350" dirty="0">
              <a:ea typeface="Source Serif Pro"/>
            </a:endParaRPr>
          </a:p>
          <a:p>
            <a:r>
              <a:rPr lang="en-US" sz="1350" dirty="0">
                <a:solidFill>
                  <a:srgbClr val="D9ECF1"/>
                </a:solidFill>
                <a:latin typeface="District Pro Book"/>
                <a:ea typeface="Source Sans Pro"/>
              </a:rPr>
              <a:t>Omar Carrillo Tinajero</a:t>
            </a:r>
            <a:br>
              <a:rPr lang="en-US" sz="1350" dirty="0"/>
            </a:br>
            <a:r>
              <a:rPr lang="en-US" sz="1350" dirty="0">
                <a:solidFill>
                  <a:srgbClr val="F3BD51"/>
                </a:solidFill>
                <a:latin typeface="District Pro Book"/>
                <a:ea typeface="Source Serif Pro"/>
                <a:hlinkClick r:id="rId4"/>
              </a:rPr>
              <a:t>ocarrillo@centerforcommunityinvestment.org</a:t>
            </a:r>
            <a:r>
              <a:rPr lang="en-US" sz="1350" dirty="0">
                <a:solidFill>
                  <a:srgbClr val="F3BD51"/>
                </a:solidFill>
                <a:latin typeface="District Pro Book"/>
                <a:ea typeface="Source Serif Pro"/>
              </a:rPr>
              <a:t> </a:t>
            </a:r>
          </a:p>
          <a:p>
            <a:endParaRPr lang="en-US" sz="1350" dirty="0">
              <a:solidFill>
                <a:srgbClr val="F3BD51"/>
              </a:solidFill>
              <a:latin typeface="District Pro Book"/>
              <a:ea typeface="Source Serif Pro"/>
            </a:endParaRPr>
          </a:p>
          <a:p>
            <a:pPr>
              <a:lnSpc>
                <a:spcPts val="1398"/>
              </a:lnSpc>
            </a:pPr>
            <a:endParaRPr lang="en-US" sz="1163" dirty="0">
              <a:solidFill>
                <a:srgbClr val="D9ECF1"/>
              </a:solidFill>
              <a:ea typeface="Source Serif Pro"/>
            </a:endParaRPr>
          </a:p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111D8F-32E3-16A1-D878-D51E2835DE72}"/>
              </a:ext>
            </a:extLst>
          </p:cNvPr>
          <p:cNvSpPr/>
          <p:nvPr/>
        </p:nvSpPr>
        <p:spPr>
          <a:xfrm>
            <a:off x="6853132" y="3811009"/>
            <a:ext cx="2093900" cy="99950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349"/>
            <a:r>
              <a:rPr lang="en-US" sz="999" b="1" dirty="0">
                <a:solidFill>
                  <a:srgbClr val="005C87"/>
                </a:solidFill>
                <a:latin typeface="District Pro Book" panose="02000506040000020004" pitchFamily="50" charset="0"/>
              </a:rPr>
              <a:t>Introductions to Capital Absorption:</a:t>
            </a:r>
          </a:p>
          <a:p>
            <a:pPr marL="128469" indent="-128469" defTabSz="685349">
              <a:buFont typeface="Arial" panose="020B0604020202020204" pitchFamily="34" charset="0"/>
              <a:buChar char="•"/>
            </a:pPr>
            <a:r>
              <a:rPr lang="en-US" sz="999" dirty="0">
                <a:solidFill>
                  <a:srgbClr val="005C87"/>
                </a:solidFill>
                <a:latin typeface="District Pro Book" panose="02000506040000020004" pitchFamily="50" charset="0"/>
              </a:rPr>
              <a:t>Defining a Shared Priority</a:t>
            </a:r>
          </a:p>
          <a:p>
            <a:pPr marL="128469" indent="-128469" defTabSz="685349">
              <a:buFont typeface="Arial" panose="020B0604020202020204" pitchFamily="34" charset="0"/>
              <a:buChar char="•"/>
            </a:pPr>
            <a:r>
              <a:rPr lang="en-US" sz="999" dirty="0">
                <a:solidFill>
                  <a:srgbClr val="005C87"/>
                </a:solidFill>
                <a:latin typeface="District Pro Book" panose="02000506040000020004" pitchFamily="50" charset="0"/>
              </a:rPr>
              <a:t>Building and Moving a Pipeline</a:t>
            </a:r>
          </a:p>
          <a:p>
            <a:pPr marL="128469" indent="-128469" defTabSz="685349">
              <a:buFont typeface="Arial" panose="020B0604020202020204" pitchFamily="34" charset="0"/>
              <a:buChar char="•"/>
            </a:pPr>
            <a:r>
              <a:rPr lang="en-US" sz="999" dirty="0">
                <a:solidFill>
                  <a:srgbClr val="005C87"/>
                </a:solidFill>
                <a:latin typeface="District Pro Book" panose="02000506040000020004" pitchFamily="50" charset="0"/>
              </a:rPr>
              <a:t>Shaping the Enabling Environment</a:t>
            </a:r>
          </a:p>
          <a:p>
            <a:pPr marL="128469" indent="-128469" defTabSz="685349">
              <a:buFont typeface="Arial" panose="020B0604020202020204" pitchFamily="34" charset="0"/>
              <a:buChar char="•"/>
            </a:pPr>
            <a:endParaRPr lang="en-US" sz="999" dirty="0">
              <a:solidFill>
                <a:srgbClr val="005C87"/>
              </a:solidFill>
              <a:latin typeface="District Pro Book" panose="02000506040000020004" pitchFamily="50" charset="0"/>
            </a:endParaRPr>
          </a:p>
          <a:p>
            <a:pPr defTabSz="685349"/>
            <a:endParaRPr lang="en-US" sz="899" dirty="0">
              <a:solidFill>
                <a:srgbClr val="005C87"/>
              </a:solidFill>
              <a:latin typeface="District Pro Book" panose="02000506040000020004" pitchFamily="50" charset="0"/>
            </a:endParaRPr>
          </a:p>
        </p:txBody>
      </p:sp>
      <p:pic>
        <p:nvPicPr>
          <p:cNvPr id="17" name="Picture 16">
            <a:hlinkClick r:id="rId5"/>
            <a:extLst>
              <a:ext uri="{FF2B5EF4-FFF2-40B4-BE49-F238E27FC236}">
                <a16:creationId xmlns:a16="http://schemas.microsoft.com/office/drawing/2014/main" id="{AD79F102-AC8F-030D-DB46-9C02FEE65D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9320" y="224892"/>
            <a:ext cx="1791673" cy="2348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hlinkClick r:id="rId5"/>
            <a:extLst>
              <a:ext uri="{FF2B5EF4-FFF2-40B4-BE49-F238E27FC236}">
                <a16:creationId xmlns:a16="http://schemas.microsoft.com/office/drawing/2014/main" id="{ECE60238-5AB4-0CA5-5D98-D5F814CE6F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3132" y="729264"/>
            <a:ext cx="1798811" cy="2327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hlinkClick r:id="rId5"/>
            <a:extLst>
              <a:ext uri="{FF2B5EF4-FFF2-40B4-BE49-F238E27FC236}">
                <a16:creationId xmlns:a16="http://schemas.microsoft.com/office/drawing/2014/main" id="{05516ADA-831B-BC28-49BB-C458E91088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2040" y="1276335"/>
            <a:ext cx="1813088" cy="2448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8275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F076B5-54DA-43CD-A22F-C59C9803B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0764" y="1605958"/>
            <a:ext cx="3387436" cy="2911378"/>
          </a:xfrm>
        </p:spPr>
        <p:txBody>
          <a:bodyPr>
            <a:noAutofit/>
          </a:bodyPr>
          <a:lstStyle/>
          <a:p>
            <a:pPr marL="292893" indent="-28575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97520" algn="l"/>
              </a:tabLst>
            </a:pPr>
            <a:r>
              <a:rPr lang="en-US" sz="1400" b="0" spc="-3">
                <a:solidFill>
                  <a:prstClr val="black"/>
                </a:solidFill>
              </a:rPr>
              <a:t>Traditional investment flows to its easiest and most profitable uses – the path of least resistance. </a:t>
            </a:r>
          </a:p>
          <a:p>
            <a:pPr marL="292893" indent="-28575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97520" algn="l"/>
              </a:tabLst>
            </a:pPr>
            <a:r>
              <a:rPr lang="en-US" sz="1400" b="0" spc="-3">
                <a:solidFill>
                  <a:prstClr val="black"/>
                </a:solidFill>
              </a:rPr>
              <a:t>Community investment is meant to get capital to underserved communities; it is designed to make money “flow uphill”</a:t>
            </a:r>
          </a:p>
          <a:p>
            <a:pPr marL="292893" indent="-28575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97520" algn="l"/>
              </a:tabLst>
            </a:pPr>
            <a:r>
              <a:rPr lang="en-US" sz="1400" b="0" spc="-3">
                <a:solidFill>
                  <a:prstClr val="black"/>
                </a:solidFill>
              </a:rPr>
              <a:t>Like irrigation moving water, a whole system is required</a:t>
            </a:r>
          </a:p>
          <a:p>
            <a:pPr marL="7143">
              <a:spcBef>
                <a:spcPts val="1200"/>
              </a:spcBef>
              <a:tabLst>
                <a:tab pos="197520" algn="l"/>
              </a:tabLst>
            </a:pPr>
            <a:endParaRPr lang="en-US" sz="1400" spc="-3">
              <a:solidFill>
                <a:prstClr val="black"/>
              </a:solidFill>
            </a:endParaRPr>
          </a:p>
          <a:p>
            <a:endParaRPr lang="en-US" sz="900"/>
          </a:p>
        </p:txBody>
      </p:sp>
      <p:pic>
        <p:nvPicPr>
          <p:cNvPr id="14" name="Picture Placeholder 13" descr="A water flowing through a canal with Kennet and Avon Canal in the background&#10;&#10;Description automatically generated">
            <a:extLst>
              <a:ext uri="{FF2B5EF4-FFF2-40B4-BE49-F238E27FC236}">
                <a16:creationId xmlns:a16="http://schemas.microsoft.com/office/drawing/2014/main" id="{AA148CAA-A695-3CE5-F2B9-2A89BFC374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150" b="2150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F7C3EC-4769-4B28-A16D-C739B4F8A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000" dirty="0"/>
              <a:t>Community Investment: Making Money “Flow Uphill”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EF3875A8-F0B3-9295-10C7-06393C45A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5167" y="4858113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rgbClr val="084154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11BE4D6E-89F3-914A-B389-7425F43E88D8}" type="slidenum">
              <a:rPr lang="en-US" smtClean="0">
                <a:latin typeface="District Pro Book" panose="02000506040000020004" pitchFamily="50" charset="0"/>
              </a:rPr>
              <a:pPr/>
              <a:t>4</a:t>
            </a:fld>
            <a:endParaRPr lang="en-US">
              <a:latin typeface="District Pro Book" panose="02000506040000020004" pitchFamily="50" charset="0"/>
            </a:endParaRPr>
          </a:p>
        </p:txBody>
      </p:sp>
      <p:sp>
        <p:nvSpPr>
          <p:cNvPr id="16" name="Google Shape;1639;g247379d431c_0_521">
            <a:extLst>
              <a:ext uri="{FF2B5EF4-FFF2-40B4-BE49-F238E27FC236}">
                <a16:creationId xmlns:a16="http://schemas.microsoft.com/office/drawing/2014/main" id="{018B1B7F-CE6E-3730-C311-5A152C2CFDFF}"/>
              </a:ext>
            </a:extLst>
          </p:cNvPr>
          <p:cNvSpPr txBox="1"/>
          <p:nvPr/>
        </p:nvSpPr>
        <p:spPr>
          <a:xfrm>
            <a:off x="329399" y="4850900"/>
            <a:ext cx="3291195" cy="277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632" tIns="68632" rIns="68632" bIns="68632" anchor="t" anchorCtr="0">
            <a:spAutoFit/>
          </a:bodyPr>
          <a:lstStyle/>
          <a:p>
            <a:pPr marL="9534">
              <a:buClr>
                <a:schemeClr val="dk1"/>
              </a:buClr>
              <a:buSzPts val="1200"/>
            </a:pPr>
            <a:r>
              <a:rPr lang="en-US" sz="901">
                <a:solidFill>
                  <a:schemeClr val="dk1"/>
                </a:solidFill>
                <a:latin typeface="District Pro Book" panose="02000506040000020004" pitchFamily="50" charset="0"/>
                <a:ea typeface="Inter"/>
                <a:cs typeface="Inter"/>
                <a:sym typeface="Inter"/>
              </a:rPr>
              <a:t>© Copyright Center for Community Investment 2024</a:t>
            </a:r>
            <a:endParaRPr sz="901">
              <a:solidFill>
                <a:schemeClr val="dk1"/>
              </a:solidFill>
              <a:latin typeface="District Pro Book" panose="02000506040000020004" pitchFamily="50" charset="0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2077133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5"/>
          <p:cNvSpPr txBox="1">
            <a:spLocks noGrp="1"/>
          </p:cNvSpPr>
          <p:nvPr>
            <p:ph type="title"/>
          </p:nvPr>
        </p:nvSpPr>
        <p:spPr>
          <a:xfrm>
            <a:off x="589407" y="320105"/>
            <a:ext cx="7886700" cy="441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2400"/>
              <a:buFont typeface="Arial"/>
              <a:buNone/>
            </a:pPr>
            <a:r>
              <a:rPr lang="en-US" sz="2400" b="1">
                <a:solidFill>
                  <a:srgbClr val="084154"/>
                </a:solidFill>
              </a:rPr>
              <a:t>Making Money Flow Uphill</a:t>
            </a:r>
            <a:endParaRPr/>
          </a:p>
        </p:txBody>
      </p:sp>
      <p:sp>
        <p:nvSpPr>
          <p:cNvPr id="550" name="Google Shape;550;p5"/>
          <p:cNvSpPr txBox="1">
            <a:spLocks noGrp="1"/>
          </p:cNvSpPr>
          <p:nvPr>
            <p:ph type="body" idx="1"/>
          </p:nvPr>
        </p:nvSpPr>
        <p:spPr>
          <a:xfrm>
            <a:off x="608075" y="992875"/>
            <a:ext cx="8026877" cy="3683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84154"/>
                </a:solidFill>
              </a:rPr>
              <a:t>Community investment is designed to get capital to underserved communities; like a pump, it makes money “flow uphill”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84154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84154"/>
                </a:solidFill>
              </a:rPr>
              <a:t>Community investment works by recognizing that </a:t>
            </a:r>
            <a:r>
              <a:rPr lang="en-US" sz="1600">
                <a:solidFill>
                  <a:srgbClr val="084154"/>
                </a:solidFill>
                <a:highlight>
                  <a:srgbClr val="FFFF00"/>
                </a:highlight>
              </a:rPr>
              <a:t>different kinds of investors have different risk/return expectations</a:t>
            </a:r>
            <a:endParaRPr>
              <a:highlight>
                <a:srgbClr val="FFFF00"/>
              </a:highlight>
            </a:endParaRPr>
          </a:p>
          <a:p>
            <a:pPr marL="628650" lvl="1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84154"/>
              </a:buClr>
              <a:buSzPts val="1600"/>
              <a:buFont typeface="Noto Sans Symbols"/>
              <a:buChar char="▪"/>
            </a:pPr>
            <a:r>
              <a:rPr lang="en-US" sz="1600">
                <a:solidFill>
                  <a:srgbClr val="084154"/>
                </a:solidFill>
              </a:rPr>
              <a:t>“Finance first” vs. “impact first”</a:t>
            </a:r>
            <a:endParaRPr/>
          </a:p>
          <a:p>
            <a:pPr marL="628650" lvl="1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84154"/>
              </a:buClr>
              <a:buSzPts val="1600"/>
              <a:buFont typeface="Noto Sans Symbols"/>
              <a:buChar char="▪"/>
            </a:pPr>
            <a:r>
              <a:rPr lang="en-US" sz="1600">
                <a:solidFill>
                  <a:srgbClr val="084154"/>
                </a:solidFill>
              </a:rPr>
              <a:t>Impact investors may trade off some financial return for the promise of social or environmental returns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84154"/>
              </a:buClr>
              <a:buSzPts val="1600"/>
              <a:buFont typeface="Inter"/>
              <a:buNone/>
            </a:pPr>
            <a:endParaRPr sz="1600">
              <a:solidFill>
                <a:srgbClr val="084154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84154"/>
              </a:buClr>
              <a:buSzPts val="1600"/>
              <a:buFont typeface="Inter"/>
              <a:buNone/>
            </a:pPr>
            <a:endParaRPr sz="1600">
              <a:solidFill>
                <a:srgbClr val="084154"/>
              </a:solidFill>
            </a:endParaRPr>
          </a:p>
        </p:txBody>
      </p:sp>
      <p:pic>
        <p:nvPicPr>
          <p:cNvPr id="551" name="Google Shape;55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35513">
            <a:off x="6899629" y="-490765"/>
            <a:ext cx="1165224" cy="116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48994" y="-158783"/>
            <a:ext cx="1359554" cy="1359554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5"/>
          <p:cNvSpPr txBox="1"/>
          <p:nvPr/>
        </p:nvSpPr>
        <p:spPr>
          <a:xfrm>
            <a:off x="8143081" y="4873951"/>
            <a:ext cx="929485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800"/>
              <a:buFont typeface="Inter"/>
              <a:buNone/>
            </a:pPr>
            <a:fld id="{00000000-1234-1234-1234-123412341234}" type="slidenum">
              <a:rPr lang="en-US" sz="800" b="1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rPr>
              <a:t>5</a:t>
            </a:fld>
            <a:endParaRPr sz="800" b="1" i="0" u="none" strike="noStrike" cap="none">
              <a:solidFill>
                <a:srgbClr val="084154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554" name="Google Shape;554;p5"/>
          <p:cNvPicPr preferRelativeResize="0"/>
          <p:nvPr/>
        </p:nvPicPr>
        <p:blipFill rotWithShape="1">
          <a:blip r:embed="rId5">
            <a:alphaModFix/>
          </a:blip>
          <a:srcRect b="20128"/>
          <a:stretch/>
        </p:blipFill>
        <p:spPr>
          <a:xfrm>
            <a:off x="1454821" y="3253753"/>
            <a:ext cx="6234358" cy="1358186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5"/>
          <p:cNvSpPr txBox="1"/>
          <p:nvPr/>
        </p:nvSpPr>
        <p:spPr>
          <a:xfrm>
            <a:off x="544124" y="3589350"/>
            <a:ext cx="1840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Impact is primary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5"/>
          <p:cNvSpPr txBox="1"/>
          <p:nvPr/>
        </p:nvSpPr>
        <p:spPr>
          <a:xfrm>
            <a:off x="6634352" y="3589302"/>
            <a:ext cx="222715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Financial return is primary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5"/>
          <p:cNvSpPr txBox="1"/>
          <p:nvPr/>
        </p:nvSpPr>
        <p:spPr>
          <a:xfrm>
            <a:off x="1568847" y="4900245"/>
            <a:ext cx="3492238" cy="219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6"/>
              <a:buFont typeface="Arial"/>
              <a:buNone/>
            </a:pPr>
            <a:r>
              <a:rPr lang="en-US" sz="826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© Center for Community Investment 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6"/>
          <p:cNvSpPr txBox="1">
            <a:spLocks noGrp="1"/>
          </p:cNvSpPr>
          <p:nvPr>
            <p:ph type="title"/>
          </p:nvPr>
        </p:nvSpPr>
        <p:spPr>
          <a:xfrm>
            <a:off x="311700" y="233676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Making Money “Flow Uphill” Takes a System</a:t>
            </a:r>
            <a:endParaRPr/>
          </a:p>
        </p:txBody>
      </p:sp>
      <p:sp>
        <p:nvSpPr>
          <p:cNvPr id="563" name="Google Shape;563;p6"/>
          <p:cNvSpPr txBox="1">
            <a:spLocks noGrp="1"/>
          </p:cNvSpPr>
          <p:nvPr>
            <p:ph type="body" idx="1"/>
          </p:nvPr>
        </p:nvSpPr>
        <p:spPr>
          <a:xfrm>
            <a:off x="261044" y="709443"/>
            <a:ext cx="7816157" cy="3647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00024" lvl="0" indent="-192881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rgbClr val="000000"/>
                </a:solidFill>
              </a:rPr>
              <a:t>This doesn’t work on a transactional basis (one project at a time)</a:t>
            </a:r>
            <a:endParaRPr/>
          </a:p>
          <a:p>
            <a:pPr marL="200024" lvl="0" indent="-78579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endParaRPr>
              <a:solidFill>
                <a:srgbClr val="000000"/>
              </a:solidFill>
            </a:endParaRPr>
          </a:p>
          <a:p>
            <a:pPr marL="7143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000000"/>
                </a:solidFill>
              </a:rPr>
              <a:t>				vs</a:t>
            </a:r>
            <a:endParaRPr/>
          </a:p>
          <a:p>
            <a:pPr marL="200024" lvl="0" indent="-192881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rgbClr val="000000"/>
                </a:solidFill>
              </a:rPr>
              <a:t>Like irrigation moving water, a whole system is required:</a:t>
            </a:r>
            <a:endParaRPr/>
          </a:p>
          <a:p>
            <a:pPr marL="585787" lvl="1" indent="-192881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</a:pPr>
            <a:r>
              <a:rPr lang="en-US" sz="1500">
                <a:solidFill>
                  <a:srgbClr val="000000"/>
                </a:solidFill>
              </a:rPr>
              <a:t>Sources – the capital</a:t>
            </a:r>
            <a:endParaRPr/>
          </a:p>
          <a:p>
            <a:pPr marL="585787" lvl="1" indent="-192881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</a:pPr>
            <a:r>
              <a:rPr lang="en-US" sz="1500">
                <a:solidFill>
                  <a:srgbClr val="000000"/>
                </a:solidFill>
              </a:rPr>
              <a:t>“Pump” – the power</a:t>
            </a:r>
            <a:endParaRPr/>
          </a:p>
          <a:p>
            <a:pPr marL="585787" lvl="1" indent="-192881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</a:pPr>
            <a:r>
              <a:rPr lang="en-US" sz="1500">
                <a:solidFill>
                  <a:srgbClr val="000000"/>
                </a:solidFill>
              </a:rPr>
              <a:t>“Plumbing” – the vehicles/infrastructure</a:t>
            </a:r>
            <a:endParaRPr/>
          </a:p>
          <a:p>
            <a:pPr marL="585787" lvl="1" indent="-192881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</a:pPr>
            <a:r>
              <a:rPr lang="en-US" sz="1500">
                <a:solidFill>
                  <a:srgbClr val="000000"/>
                </a:solidFill>
              </a:rPr>
              <a:t>Distribution network – partners </a:t>
            </a:r>
            <a:endParaRPr/>
          </a:p>
          <a:p>
            <a:pPr marL="585787" lvl="1" indent="-192881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</a:pPr>
            <a:r>
              <a:rPr lang="en-US" sz="1500">
                <a:solidFill>
                  <a:srgbClr val="000000"/>
                </a:solidFill>
              </a:rPr>
              <a:t>Viable end uses - projects</a:t>
            </a:r>
            <a:endParaRPr/>
          </a:p>
          <a:p>
            <a:pPr marL="7143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endParaRPr sz="1350">
              <a:solidFill>
                <a:srgbClr val="000000"/>
              </a:solidFill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900"/>
          </a:p>
        </p:txBody>
      </p:sp>
      <p:pic>
        <p:nvPicPr>
          <p:cNvPr id="564" name="Google Shape;56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25198" y="2670339"/>
            <a:ext cx="3362050" cy="2397528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6"/>
          <p:cNvSpPr txBox="1"/>
          <p:nvPr/>
        </p:nvSpPr>
        <p:spPr>
          <a:xfrm>
            <a:off x="5625198" y="2730987"/>
            <a:ext cx="3362050" cy="32316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systems-level approach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6" name="Google Shape;566;p6"/>
          <p:cNvPicPr preferRelativeResize="0"/>
          <p:nvPr/>
        </p:nvPicPr>
        <p:blipFill rotWithShape="1">
          <a:blip r:embed="rId4">
            <a:alphaModFix/>
          </a:blip>
          <a:srcRect l="29562" t="4125" r="15806"/>
          <a:stretch/>
        </p:blipFill>
        <p:spPr>
          <a:xfrm flipH="1">
            <a:off x="3595324" y="1575063"/>
            <a:ext cx="976676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35857" y="1546667"/>
            <a:ext cx="903288" cy="6010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9"/>
          <p:cNvSpPr txBox="1">
            <a:spLocks noGrp="1"/>
          </p:cNvSpPr>
          <p:nvPr>
            <p:ph type="sldNum" idx="12"/>
          </p:nvPr>
        </p:nvSpPr>
        <p:spPr>
          <a:xfrm>
            <a:off x="7015167" y="4850493"/>
            <a:ext cx="2057400" cy="27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grpSp>
        <p:nvGrpSpPr>
          <p:cNvPr id="588" name="Google Shape;588;p9"/>
          <p:cNvGrpSpPr/>
          <p:nvPr/>
        </p:nvGrpSpPr>
        <p:grpSpPr>
          <a:xfrm>
            <a:off x="1231153" y="1168330"/>
            <a:ext cx="7173043" cy="3274219"/>
            <a:chOff x="0" y="259906"/>
            <a:chExt cx="7173043" cy="3274219"/>
          </a:xfrm>
        </p:grpSpPr>
        <p:sp>
          <p:nvSpPr>
            <p:cNvPr id="589" name="Google Shape;589;p9"/>
            <p:cNvSpPr/>
            <p:nvPr/>
          </p:nvSpPr>
          <p:spPr>
            <a:xfrm>
              <a:off x="51276" y="312888"/>
              <a:ext cx="2140371" cy="146233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1870780" y="399807"/>
              <a:ext cx="965657" cy="85178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8627"/>
              </a:schemeClr>
            </a:solidFill>
            <a:ln w="12700" cap="flat" cmpd="sng">
              <a:solidFill>
                <a:srgbClr val="F3BD5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9"/>
            <p:cNvSpPr txBox="1"/>
            <p:nvPr/>
          </p:nvSpPr>
          <p:spPr>
            <a:xfrm>
              <a:off x="1895728" y="424755"/>
              <a:ext cx="915761" cy="8018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Inter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Debt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0" y="259906"/>
              <a:ext cx="1725883" cy="251807"/>
            </a:xfrm>
            <a:prstGeom prst="rect">
              <a:avLst/>
            </a:prstGeom>
            <a:solidFill>
              <a:srgbClr val="59B69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9"/>
            <p:cNvSpPr txBox="1"/>
            <p:nvPr/>
          </p:nvSpPr>
          <p:spPr>
            <a:xfrm>
              <a:off x="0" y="259906"/>
              <a:ext cx="1725883" cy="2518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41900" rIns="41900" bIns="41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Inter"/>
                <a:buNone/>
              </a:pPr>
              <a:r>
                <a:rPr lang="en-US" sz="1100" b="0" i="0" u="none" strike="noStrike" cap="none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rPr>
                <a:t>Taking out a car loan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3945128" y="309817"/>
              <a:ext cx="1725883" cy="1663722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5036362" y="1452626"/>
              <a:ext cx="2136681" cy="85178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8627"/>
              </a:schemeClr>
            </a:solidFill>
            <a:ln w="12700" cap="flat" cmpd="sng">
              <a:solidFill>
                <a:srgbClr val="F3BD5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9"/>
            <p:cNvSpPr txBox="1"/>
            <p:nvPr/>
          </p:nvSpPr>
          <p:spPr>
            <a:xfrm>
              <a:off x="5061310" y="1477574"/>
              <a:ext cx="2086785" cy="8018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Inter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(financial)Equity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4783458" y="260720"/>
              <a:ext cx="1725883" cy="251807"/>
            </a:xfrm>
            <a:prstGeom prst="rect">
              <a:avLst/>
            </a:prstGeom>
            <a:solidFill>
              <a:srgbClr val="59B69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9"/>
            <p:cNvSpPr txBox="1"/>
            <p:nvPr/>
          </p:nvSpPr>
          <p:spPr>
            <a:xfrm>
              <a:off x="4783458" y="260720"/>
              <a:ext cx="1725883" cy="2518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41900" rIns="41900" bIns="41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Inter"/>
                <a:buNone/>
              </a:pPr>
              <a:r>
                <a:rPr lang="en-US" sz="1100" b="0" i="0" u="none" strike="noStrike" cap="none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rPr>
                <a:t>Making a down payment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9"/>
            <p:cNvSpPr/>
            <p:nvPr/>
          </p:nvSpPr>
          <p:spPr>
            <a:xfrm>
              <a:off x="2187587" y="2222611"/>
              <a:ext cx="2054232" cy="114341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9"/>
            <p:cNvSpPr/>
            <p:nvPr/>
          </p:nvSpPr>
          <p:spPr>
            <a:xfrm>
              <a:off x="3770148" y="2747472"/>
              <a:ext cx="1595137" cy="786653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8627"/>
              </a:schemeClr>
            </a:solidFill>
            <a:ln w="12700" cap="flat" cmpd="sng">
              <a:solidFill>
                <a:srgbClr val="F3BD5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9"/>
            <p:cNvSpPr txBox="1"/>
            <p:nvPr/>
          </p:nvSpPr>
          <p:spPr>
            <a:xfrm>
              <a:off x="3793188" y="2770512"/>
              <a:ext cx="1549057" cy="7405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Inter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Guaranty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1361484" y="2187086"/>
              <a:ext cx="1725883" cy="251807"/>
            </a:xfrm>
            <a:prstGeom prst="rect">
              <a:avLst/>
            </a:prstGeom>
            <a:solidFill>
              <a:srgbClr val="59B69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9"/>
            <p:cNvSpPr txBox="1"/>
            <p:nvPr/>
          </p:nvSpPr>
          <p:spPr>
            <a:xfrm>
              <a:off x="1361484" y="2187086"/>
              <a:ext cx="1725883" cy="2518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41900" rIns="41900" bIns="41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Inter"/>
                <a:buNone/>
              </a:pPr>
              <a:r>
                <a:rPr lang="en-US" sz="1100" b="0" i="0" u="none" strike="noStrike" cap="none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rPr>
                <a:t>Co-signing a loan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4" name="Google Shape;604;p9"/>
          <p:cNvGrpSpPr/>
          <p:nvPr/>
        </p:nvGrpSpPr>
        <p:grpSpPr>
          <a:xfrm>
            <a:off x="1911930" y="475102"/>
            <a:ext cx="5320139" cy="433322"/>
            <a:chOff x="115974" y="15900"/>
            <a:chExt cx="1735815" cy="241076"/>
          </a:xfrm>
        </p:grpSpPr>
        <p:sp>
          <p:nvSpPr>
            <p:cNvPr id="605" name="Google Shape;605;p9"/>
            <p:cNvSpPr/>
            <p:nvPr/>
          </p:nvSpPr>
          <p:spPr>
            <a:xfrm>
              <a:off x="158578" y="15900"/>
              <a:ext cx="1652332" cy="241076"/>
            </a:xfrm>
            <a:prstGeom prst="rect">
              <a:avLst/>
            </a:prstGeom>
            <a:solidFill>
              <a:srgbClr val="08415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endParaRPr sz="1500" b="1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115974" y="15900"/>
              <a:ext cx="1735815" cy="2410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425" tIns="31425" rIns="31425" bIns="3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1500" b="1" i="0" u="none" strike="noStrike" cap="non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Investment or financing tools – Everyday Translation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7" name="Google Shape;607;p9"/>
          <p:cNvSpPr txBox="1"/>
          <p:nvPr/>
        </p:nvSpPr>
        <p:spPr>
          <a:xfrm>
            <a:off x="6677772" y="3746300"/>
            <a:ext cx="2394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 guaranty is a kind of credit enhancement.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10"/>
          <p:cNvSpPr txBox="1">
            <a:spLocks noGrp="1"/>
          </p:cNvSpPr>
          <p:nvPr>
            <p:ph type="title"/>
          </p:nvPr>
        </p:nvSpPr>
        <p:spPr>
          <a:xfrm>
            <a:off x="589407" y="320105"/>
            <a:ext cx="7886700" cy="441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2400"/>
              <a:buFont typeface="Arial"/>
              <a:buNone/>
            </a:pPr>
            <a:r>
              <a:rPr lang="en-US" sz="2400" b="1">
                <a:solidFill>
                  <a:srgbClr val="084154"/>
                </a:solidFill>
              </a:rPr>
              <a:t>Spending vs Financial Investment</a:t>
            </a:r>
            <a:endParaRPr/>
          </a:p>
        </p:txBody>
      </p:sp>
      <p:sp>
        <p:nvSpPr>
          <p:cNvPr id="613" name="Google Shape;613;p10"/>
          <p:cNvSpPr txBox="1">
            <a:spLocks noGrp="1"/>
          </p:cNvSpPr>
          <p:nvPr>
            <p:ph type="body" idx="1"/>
          </p:nvPr>
        </p:nvSpPr>
        <p:spPr>
          <a:xfrm>
            <a:off x="608075" y="992875"/>
            <a:ext cx="8026877" cy="3683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600"/>
              <a:buFont typeface="Inter"/>
              <a:buNone/>
            </a:pPr>
            <a:r>
              <a:rPr lang="en-US" sz="1600">
                <a:solidFill>
                  <a:srgbClr val="084154"/>
                </a:solidFill>
              </a:rPr>
              <a:t>Achieving results costs money. </a:t>
            </a:r>
            <a:r>
              <a:rPr lang="en-US" sz="1600"/>
              <a:t>Community projects usually require multiple kinds of money - different forms and different implications.</a:t>
            </a: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84154"/>
              </a:buClr>
              <a:buSzPts val="1600"/>
              <a:buFont typeface="Inter"/>
              <a:buNone/>
            </a:pPr>
            <a:endParaRPr/>
          </a:p>
          <a:p>
            <a:pPr marL="514350" lvl="1" indent="-17906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84154"/>
              </a:buClr>
              <a:buSzPts val="1600"/>
              <a:buFont typeface="Arial"/>
              <a:buChar char="•"/>
            </a:pPr>
            <a:r>
              <a:rPr lang="en-US" sz="1600" b="1">
                <a:solidFill>
                  <a:srgbClr val="084154"/>
                </a:solidFill>
              </a:rPr>
              <a:t>Spending: </a:t>
            </a:r>
            <a:r>
              <a:rPr lang="en-US" sz="1600">
                <a:solidFill>
                  <a:srgbClr val="084154"/>
                </a:solidFill>
              </a:rPr>
              <a:t>payment for goods and services without the expectation that the money will be repaid. </a:t>
            </a:r>
            <a:r>
              <a:rPr lang="en-US" sz="1600">
                <a:solidFill>
                  <a:srgbClr val="084154"/>
                </a:solidFill>
                <a:highlight>
                  <a:srgbClr val="FFFF00"/>
                </a:highlight>
              </a:rPr>
              <a:t>Grants and subsidies</a:t>
            </a:r>
            <a:r>
              <a:rPr lang="en-US" sz="1600">
                <a:solidFill>
                  <a:srgbClr val="084154"/>
                </a:solidFill>
              </a:rPr>
              <a:t> (grants from the public sector) </a:t>
            </a:r>
            <a:r>
              <a:rPr lang="en-US" sz="1600">
                <a:solidFill>
                  <a:srgbClr val="084154"/>
                </a:solidFill>
                <a:highlight>
                  <a:srgbClr val="FFFF00"/>
                </a:highlight>
              </a:rPr>
              <a:t>go in, but don’t come out. </a:t>
            </a:r>
            <a:r>
              <a:rPr lang="en-US" sz="1600"/>
              <a:t>Spending sources can fill operational or capital/project gaps.</a:t>
            </a:r>
            <a:endParaRPr sz="1600"/>
          </a:p>
          <a:p>
            <a:pPr marL="514350" lvl="1" indent="-17906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84154"/>
              </a:buClr>
              <a:buSzPts val="1600"/>
              <a:buFont typeface="Arial"/>
              <a:buChar char="•"/>
            </a:pPr>
            <a:r>
              <a:rPr lang="en-US" sz="1600" b="1">
                <a:solidFill>
                  <a:srgbClr val="084154"/>
                </a:solidFill>
              </a:rPr>
              <a:t>Financial Investment: </a:t>
            </a:r>
            <a:r>
              <a:rPr lang="en-US" sz="1600">
                <a:solidFill>
                  <a:srgbClr val="084154"/>
                </a:solidFill>
              </a:rPr>
              <a:t>payment now for goods and services that will </a:t>
            </a:r>
            <a:r>
              <a:rPr lang="en-US" sz="1600"/>
              <a:t>have</a:t>
            </a:r>
            <a:r>
              <a:rPr lang="en-US" sz="1600">
                <a:solidFill>
                  <a:srgbClr val="084154"/>
                </a:solidFill>
              </a:rPr>
              <a:t> value over time, with the expectation of some form of monetary return. </a:t>
            </a:r>
            <a:r>
              <a:rPr lang="en-US" sz="1600"/>
              <a:t>Investment is </a:t>
            </a:r>
            <a:r>
              <a:rPr lang="en-US" sz="1600">
                <a:highlight>
                  <a:srgbClr val="FFFF00"/>
                </a:highlight>
              </a:rPr>
              <a:t>repayable capital.</a:t>
            </a:r>
            <a:r>
              <a:rPr lang="en-US" sz="1600"/>
              <a:t> Once it is repaid, </a:t>
            </a:r>
            <a:r>
              <a:rPr lang="en-US" sz="1600">
                <a:highlight>
                  <a:srgbClr val="FFFF00"/>
                </a:highlight>
              </a:rPr>
              <a:t>it can be recycled</a:t>
            </a:r>
            <a:r>
              <a:rPr lang="en-US" sz="1600"/>
              <a:t> for new investment.  Financing is another word for investing.</a:t>
            </a:r>
            <a:endParaRPr sz="1600"/>
          </a:p>
          <a:p>
            <a:pPr marL="171450" lvl="0" indent="-698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84154"/>
              </a:buClr>
              <a:buSzPts val="1600"/>
              <a:buFont typeface="Arial"/>
              <a:buNone/>
            </a:pPr>
            <a:endParaRPr/>
          </a:p>
        </p:txBody>
      </p:sp>
      <p:pic>
        <p:nvPicPr>
          <p:cNvPr id="614" name="Google Shape;61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35513">
            <a:off x="6899629" y="-490765"/>
            <a:ext cx="1165224" cy="116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48994" y="-158783"/>
            <a:ext cx="1359554" cy="1359554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10"/>
          <p:cNvSpPr txBox="1"/>
          <p:nvPr/>
        </p:nvSpPr>
        <p:spPr>
          <a:xfrm>
            <a:off x="8143081" y="4873951"/>
            <a:ext cx="929485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800"/>
              <a:buFont typeface="Inter"/>
              <a:buNone/>
            </a:pPr>
            <a:fld id="{00000000-1234-1234-1234-123412341234}" type="slidenum">
              <a:rPr lang="en-US" sz="800" b="1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rPr>
              <a:t>8</a:t>
            </a:fld>
            <a:endParaRPr sz="800" b="1" i="0" u="none" strike="noStrike" cap="none">
              <a:solidFill>
                <a:srgbClr val="084154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17" name="Google Shape;617;p10"/>
          <p:cNvSpPr txBox="1"/>
          <p:nvPr/>
        </p:nvSpPr>
        <p:spPr>
          <a:xfrm>
            <a:off x="1568847" y="4900245"/>
            <a:ext cx="3492238" cy="219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6"/>
              <a:buFont typeface="Arial"/>
              <a:buNone/>
            </a:pPr>
            <a:r>
              <a:rPr lang="en-US" sz="826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© Center for Community Investment 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2"/>
          <p:cNvSpPr txBox="1">
            <a:spLocks noGrp="1"/>
          </p:cNvSpPr>
          <p:nvPr>
            <p:ph type="title"/>
          </p:nvPr>
        </p:nvSpPr>
        <p:spPr>
          <a:xfrm>
            <a:off x="545383" y="431155"/>
            <a:ext cx="8008625" cy="47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800"/>
              <a:buFont typeface="Arial"/>
              <a:buNone/>
            </a:pPr>
            <a:r>
              <a:rPr lang="en-US" sz="1800" b="1">
                <a:solidFill>
                  <a:srgbClr val="084154"/>
                </a:solidFill>
              </a:rPr>
              <a:t>Why Use Investment to Achieve Social Ends?</a:t>
            </a:r>
            <a:endParaRPr/>
          </a:p>
        </p:txBody>
      </p:sp>
      <p:sp>
        <p:nvSpPr>
          <p:cNvPr id="623" name="Google Shape;623;p12"/>
          <p:cNvSpPr txBox="1"/>
          <p:nvPr/>
        </p:nvSpPr>
        <p:spPr>
          <a:xfrm>
            <a:off x="545383" y="909819"/>
            <a:ext cx="8008625" cy="1203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600"/>
              <a:buFont typeface="Inter"/>
              <a:buNone/>
            </a:pPr>
            <a:r>
              <a:rPr lang="en-US" sz="1600" b="1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rPr>
              <a:t>Humans do not live by grants alone…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600"/>
              <a:buFont typeface="Inter"/>
              <a:buNone/>
            </a:pPr>
            <a:r>
              <a:rPr lang="en-US" sz="15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rPr>
              <a:t>Tapping investment capital means: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65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500"/>
              <a:buFont typeface="Arial"/>
              <a:buChar char="•"/>
            </a:pPr>
            <a:r>
              <a:rPr lang="en-US" sz="15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rPr>
              <a:t>More dollars can flow to making the changes we want to see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65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500"/>
              <a:buFont typeface="Arial"/>
              <a:buChar char="•"/>
            </a:pPr>
            <a:r>
              <a:rPr lang="en-US" sz="15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rPr>
              <a:t>Precious grant dollars can be saved for things that cannot be funded in other ways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65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1500"/>
              <a:buFont typeface="Arial"/>
              <a:buChar char="•"/>
            </a:pPr>
            <a:r>
              <a:rPr lang="en-US" sz="1500" b="0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rPr>
              <a:t>More strategies can be used to solve the problems we care about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24" name="Google Shape;624;p12"/>
          <p:cNvGraphicFramePr/>
          <p:nvPr/>
        </p:nvGraphicFramePr>
        <p:xfrm>
          <a:off x="512388" y="2264182"/>
          <a:ext cx="8074600" cy="252272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03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7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550">
                <a:tc>
                  <a:txBody>
                    <a:bodyPr/>
                    <a:lstStyle/>
                    <a:p>
                      <a:pPr marL="9144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Merriweather Sans"/>
                        <a:buNone/>
                      </a:pPr>
                      <a:r>
                        <a:rPr lang="en-US" sz="1800" b="1" i="0" u="none" strike="noStrike" cap="none">
                          <a:solidFill>
                            <a:schemeClr val="lt1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Spending </a:t>
                      </a:r>
                      <a:endParaRPr sz="1800" b="1" i="0" u="none" strike="noStrike" cap="none">
                        <a:solidFill>
                          <a:schemeClr val="lt1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</a:txBody>
                  <a:tcPr marL="0" marR="0" marT="228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84154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Merriweather Sans"/>
                        <a:buNone/>
                      </a:pPr>
                      <a:r>
                        <a:rPr lang="en-US" sz="1800" b="1" i="0" u="none" strike="noStrike" cap="none">
                          <a:solidFill>
                            <a:schemeClr val="lt1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Investment </a:t>
                      </a:r>
                      <a:endParaRPr sz="1800" u="none" strike="noStrike" cap="none">
                        <a:solidFill>
                          <a:schemeClr val="lt1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</a:txBody>
                  <a:tcPr marL="0" marR="0" marT="2285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841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Salaries</a:t>
                      </a:r>
                      <a:endParaRPr sz="1400" u="none" strike="noStrike" cap="none"/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Buildings</a:t>
                      </a:r>
                      <a:endParaRPr sz="1400" u="none" strike="noStrike" cap="none"/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Food banks</a:t>
                      </a:r>
                      <a:endParaRPr sz="1400" u="none" strike="noStrike" cap="none"/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Grocery stores</a:t>
                      </a:r>
                      <a:endParaRPr sz="1400" u="none" strike="noStrike" cap="none"/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0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Housing vouchers</a:t>
                      </a:r>
                      <a:endParaRPr sz="1400" u="none" strike="noStrike" cap="none"/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Affordable housing units</a:t>
                      </a:r>
                      <a:endParaRPr sz="1400" u="none" strike="noStrike" cap="none"/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0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Workforce training</a:t>
                      </a:r>
                      <a:endParaRPr sz="1400" u="none" strike="noStrike" cap="none"/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Loans to small businesses</a:t>
                      </a:r>
                      <a:endParaRPr sz="1400" u="none" strike="noStrike" cap="none"/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0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Transit passes</a:t>
                      </a:r>
                      <a:endParaRPr sz="1400" u="none" strike="noStrike" cap="none"/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Transit system buildout</a:t>
                      </a:r>
                      <a:endParaRPr sz="1400" u="none" strike="noStrike" cap="none"/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93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Childcare subsidies</a:t>
                      </a:r>
                      <a:endParaRPr sz="1400" u="none" strike="noStrike" cap="none"/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Early Education centers</a:t>
                      </a:r>
                      <a:endParaRPr sz="1400" u="none" strike="noStrike" cap="none"/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25" name="Google Shape;625;p12"/>
          <p:cNvSpPr txBox="1"/>
          <p:nvPr/>
        </p:nvSpPr>
        <p:spPr>
          <a:xfrm>
            <a:off x="8143081" y="4873951"/>
            <a:ext cx="929485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84154"/>
              </a:buClr>
              <a:buSzPts val="800"/>
              <a:buFont typeface="Inter"/>
              <a:buNone/>
            </a:pPr>
            <a:fld id="{00000000-1234-1234-1234-123412341234}" type="slidenum">
              <a:rPr lang="en-US" sz="800" b="1" i="0" u="none" strike="noStrike" cap="none">
                <a:solidFill>
                  <a:srgbClr val="084154"/>
                </a:solidFill>
                <a:latin typeface="Inter"/>
                <a:ea typeface="Inter"/>
                <a:cs typeface="Inter"/>
                <a:sym typeface="Inter"/>
              </a:rPr>
              <a:t>9</a:t>
            </a:fld>
            <a:endParaRPr sz="800" b="1" i="0" u="none" strike="noStrike" cap="none">
              <a:solidFill>
                <a:srgbClr val="084154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26" name="Google Shape;626;p12"/>
          <p:cNvSpPr txBox="1"/>
          <p:nvPr/>
        </p:nvSpPr>
        <p:spPr>
          <a:xfrm>
            <a:off x="1568847" y="4900245"/>
            <a:ext cx="3492238" cy="219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6"/>
              <a:buFont typeface="Arial"/>
              <a:buNone/>
            </a:pPr>
            <a:r>
              <a:rPr lang="en-US" sz="826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© Center for Community Investment 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Heavy Text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emplate updates.potx" id="{8198A112-A373-4487-B780-37EEC82DE675}" vid="{178523A8-EAF7-4B4D-BEAC-F8E4D04CAE16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fographic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emplate updates.potx" id="{8198A112-A373-4487-B780-37EEC82DE675}" vid="{2B3A8BC9-2294-4C1D-A94F-8FF69F702485}"/>
    </a:ext>
  </a:extLst>
</a:theme>
</file>

<file path=ppt/theme/theme3.xml><?xml version="1.0" encoding="utf-8"?>
<a:theme xmlns:a="http://schemas.openxmlformats.org/drawingml/2006/main" name="Table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emplate updates.potx" id="{8198A112-A373-4487-B780-37EEC82DE675}" vid="{40F74348-7FE6-41E7-8620-FF52B3BA833C}"/>
    </a:ext>
  </a:extLst>
</a:theme>
</file>

<file path=ppt/theme/theme4.xml><?xml version="1.0" encoding="utf-8"?>
<a:theme xmlns:a="http://schemas.openxmlformats.org/drawingml/2006/main" name="Quote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emplate updates.potx" id="{8198A112-A373-4487-B780-37EEC82DE675}" vid="{FE6B26B4-131A-4F8F-BCED-827720E74169}"/>
    </a:ext>
  </a:extLst>
</a:theme>
</file>

<file path=ppt/theme/theme5.xml><?xml version="1.0" encoding="utf-8"?>
<a:theme xmlns:a="http://schemas.openxmlformats.org/drawingml/2006/main" name="Title A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emplate.pptx" id="{31B1DAA9-F4A7-4321-AED4-B68D7558DDB0}" vid="{15190827-F491-44C5-8073-64F03640A238}"/>
    </a:ext>
  </a:extLst>
</a:theme>
</file>

<file path=ppt/theme/theme6.xml><?xml version="1.0" encoding="utf-8"?>
<a:theme xmlns:a="http://schemas.openxmlformats.org/drawingml/2006/main" name="1_Infographic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emplate updates.potx" id="{8198A112-A373-4487-B780-37EEC82DE675}" vid="{8DA8D21F-C9CF-423A-A4E8-E3E055F04709}"/>
    </a:ext>
  </a:extLst>
</a:theme>
</file>

<file path=ppt/theme/theme7.xml><?xml version="1.0" encoding="utf-8"?>
<a:theme xmlns:a="http://schemas.openxmlformats.org/drawingml/2006/main" name="1_Infographic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emplate updates.potx" id="{8198A112-A373-4487-B780-37EEC82DE675}" vid="{2B3A8BC9-2294-4C1D-A94F-8FF69F702485}"/>
    </a:ext>
  </a:extLst>
</a:theme>
</file>

<file path=ppt/theme/theme8.xml><?xml version="1.0" encoding="utf-8"?>
<a:theme xmlns:a="http://schemas.openxmlformats.org/drawingml/2006/main" name="1_Basic Notes A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Heavy Text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emplate updates.potx" id="{8198A112-A373-4487-B780-37EEC82DE675}" vid="{178523A8-EAF7-4B4D-BEAC-F8E4D04CAE1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cc1af10-2363-42f3-8580-7b45c6d88ef7">
      <UserInfo>
        <DisplayName>Robin Hacke</DisplayName>
        <AccountId>28</AccountId>
        <AccountType/>
      </UserInfo>
      <UserInfo>
        <DisplayName>Zev Alexander</DisplayName>
        <AccountId>31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0944F8977EEA4284EB25754F78E10C" ma:contentTypeVersion="10" ma:contentTypeDescription="Create a new document." ma:contentTypeScope="" ma:versionID="9825eedb8c391657eba381cf69e8d177">
  <xsd:schema xmlns:xsd="http://www.w3.org/2001/XMLSchema" xmlns:xs="http://www.w3.org/2001/XMLSchema" xmlns:p="http://schemas.microsoft.com/office/2006/metadata/properties" xmlns:ns2="0f4a224b-a68c-40b8-944b-018dbd72d53b" xmlns:ns3="ecc1af10-2363-42f3-8580-7b45c6d88ef7" targetNamespace="http://schemas.microsoft.com/office/2006/metadata/properties" ma:root="true" ma:fieldsID="b2eeaef69df9566c0c2d97eec8267376" ns2:_="" ns3:_="">
    <xsd:import namespace="0f4a224b-a68c-40b8-944b-018dbd72d53b"/>
    <xsd:import namespace="ecc1af10-2363-42f3-8580-7b45c6d88e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4a224b-a68c-40b8-944b-018dbd72d5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c1af10-2363-42f3-8580-7b45c6d88ef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F2835B1-5BE1-45B4-830B-CBCD3EF258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6D63C4F-A8D3-4E51-8C64-EFC2EE9DA22A}">
  <ds:schemaRefs>
    <ds:schemaRef ds:uri="http://schemas.microsoft.com/office/2006/metadata/properties"/>
    <ds:schemaRef ds:uri="http://schemas.microsoft.com/office/infopath/2007/PartnerControls"/>
    <ds:schemaRef ds:uri="ecc1af10-2363-42f3-8580-7b45c6d88ef7"/>
  </ds:schemaRefs>
</ds:datastoreItem>
</file>

<file path=customXml/itemProps3.xml><?xml version="1.0" encoding="utf-8"?>
<ds:datastoreItem xmlns:ds="http://schemas.openxmlformats.org/officeDocument/2006/customXml" ds:itemID="{75B4F39F-C287-4A21-A7BE-A1B4A9D109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f4a224b-a68c-40b8-944b-018dbd72d53b"/>
    <ds:schemaRef ds:uri="ecc1af10-2363-42f3-8580-7b45c6d88e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Template updates</Template>
  <TotalTime>148</TotalTime>
  <Words>3249</Words>
  <Application>Microsoft Office PowerPoint</Application>
  <PresentationFormat>Custom</PresentationFormat>
  <Paragraphs>419</Paragraphs>
  <Slides>34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34</vt:i4>
      </vt:variant>
    </vt:vector>
  </HeadingPairs>
  <TitlesOfParts>
    <vt:vector size="57" baseType="lpstr">
      <vt:lpstr>Alverata</vt:lpstr>
      <vt:lpstr>Arial</vt:lpstr>
      <vt:lpstr>Calibri</vt:lpstr>
      <vt:lpstr>Century Gothic</vt:lpstr>
      <vt:lpstr>District Pro Book</vt:lpstr>
      <vt:lpstr>Inter</vt:lpstr>
      <vt:lpstr>Merriweather Sans</vt:lpstr>
      <vt:lpstr>Noto Sans Symbols</vt:lpstr>
      <vt:lpstr>Noto Serif</vt:lpstr>
      <vt:lpstr>Noto Serif Gujarati</vt:lpstr>
      <vt:lpstr>Poppins</vt:lpstr>
      <vt:lpstr>Poppins SemiBold</vt:lpstr>
      <vt:lpstr>Source Serif Pro</vt:lpstr>
      <vt:lpstr>Wingdings</vt:lpstr>
      <vt:lpstr>Heavy Text</vt:lpstr>
      <vt:lpstr>Infographic</vt:lpstr>
      <vt:lpstr>Tables</vt:lpstr>
      <vt:lpstr>Quotes</vt:lpstr>
      <vt:lpstr>Title A</vt:lpstr>
      <vt:lpstr>1_Infographics</vt:lpstr>
      <vt:lpstr>1_Infographic</vt:lpstr>
      <vt:lpstr>1_Basic Notes A</vt:lpstr>
      <vt:lpstr>1_Heavy Text</vt:lpstr>
      <vt:lpstr>Strengthening the Community Investment Ecosystem</vt:lpstr>
      <vt:lpstr>The scale of transformation needed in communities can’t be achieved through grants or policy alone.</vt:lpstr>
      <vt:lpstr>Why Use Investment to Achieve Social Ends?</vt:lpstr>
      <vt:lpstr>Community Investment: Making Money “Flow Uphill”</vt:lpstr>
      <vt:lpstr>Making Money Flow Uphill</vt:lpstr>
      <vt:lpstr>Making Money “Flow Uphill” Takes a System</vt:lpstr>
      <vt:lpstr>PowerPoint Presentation</vt:lpstr>
      <vt:lpstr>Spending vs Financial Investment</vt:lpstr>
      <vt:lpstr>Why Use Investment to Achieve Social Ends?</vt:lpstr>
      <vt:lpstr>When is Investment an Option?</vt:lpstr>
      <vt:lpstr>Grants Can Pave the Way for Investment</vt:lpstr>
      <vt:lpstr>What is Credit Enhancement?</vt:lpstr>
      <vt:lpstr>Reducing Risk using a Capital Stack </vt:lpstr>
      <vt:lpstr>Blended Capital Approach  Flexible, Partnership-First, Risk-Sharing</vt:lpstr>
      <vt:lpstr>PowerPoint Presentation</vt:lpstr>
      <vt:lpstr>Strengthening Local Community Ecosystems</vt:lpstr>
      <vt:lpstr>PowerPoint Presentation</vt:lpstr>
      <vt:lpstr>Shifting the Community  Investment System</vt:lpstr>
      <vt:lpstr>Making Investment Work: The Capital Absorption Framework in Coachella Valley</vt:lpstr>
      <vt:lpstr>Shared Priority</vt:lpstr>
      <vt:lpstr>The Denominator Exercise </vt:lpstr>
      <vt:lpstr>Pipeline</vt:lpstr>
      <vt:lpstr>Enabling Environment</vt:lpstr>
      <vt:lpstr>Deals in the Community Investment System</vt:lpstr>
      <vt:lpstr>What Makes a Deal or Project Catalytic?</vt:lpstr>
      <vt:lpstr>Actors in your Ecosystem</vt:lpstr>
      <vt:lpstr>Community Investment: Key Players</vt:lpstr>
      <vt:lpstr>Banks</vt:lpstr>
      <vt:lpstr>Foundations</vt:lpstr>
      <vt:lpstr>CDFIs</vt:lpstr>
      <vt:lpstr>Loans – typically from Banks and CDFIs</vt:lpstr>
      <vt:lpstr>Key Success Factors for Implementing the Work</vt:lpstr>
      <vt:lpstr>Initial Ecosystem Assessment </vt:lpstr>
      <vt:lpstr>Learn More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Deserve to Thrive</dc:title>
  <dc:creator>Zev Alexander</dc:creator>
  <cp:lastModifiedBy>Omar Carrillo Tinajero</cp:lastModifiedBy>
  <cp:revision>16</cp:revision>
  <dcterms:created xsi:type="dcterms:W3CDTF">2023-06-06T17:56:04Z</dcterms:created>
  <dcterms:modified xsi:type="dcterms:W3CDTF">2026-02-03T14:53:20Z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100.000000000000</vt:lpwstr>
  </property>
  <property fmtid="{D5CDD505-2E9C-101B-9397-08002B2CF9AE}" pid="3" name="ContentTypeId">
    <vt:lpwstr>0x010100040944F8977EEA4284EB25754F78E10C</vt:lpwstr>
  </property>
</Properties>
</file>