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5"/>
  </p:notesMasterIdLst>
  <p:handoutMasterIdLst>
    <p:handoutMasterId r:id="rId16"/>
  </p:handoutMasterIdLst>
  <p:sldIdLst>
    <p:sldId id="350" r:id="rId5"/>
    <p:sldId id="361" r:id="rId6"/>
    <p:sldId id="368" r:id="rId7"/>
    <p:sldId id="363" r:id="rId8"/>
    <p:sldId id="370" r:id="rId9"/>
    <p:sldId id="364" r:id="rId10"/>
    <p:sldId id="369" r:id="rId11"/>
    <p:sldId id="367" r:id="rId12"/>
    <p:sldId id="366" r:id="rId13"/>
    <p:sldId id="34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A655"/>
    <a:srgbClr val="5F5F5F"/>
    <a:srgbClr val="2C5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3D16B5-8D05-4A81-AF12-80E35354BACD}" v="3" dt="2024-10-31T22:18:30.470"/>
  </p1510:revLst>
</p1510:revInfo>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846" autoAdjust="0"/>
  </p:normalViewPr>
  <p:slideViewPr>
    <p:cSldViewPr snapToGrid="0">
      <p:cViewPr varScale="1">
        <p:scale>
          <a:sx n="60" d="100"/>
          <a:sy n="60" d="100"/>
        </p:scale>
        <p:origin x="1908" y="4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Hansen" userId="45a1cc32-7a63-490b-9964-5915ca5134fa" providerId="ADAL" clId="{B13D16B5-8D05-4A81-AF12-80E35354BACD}"/>
    <pc:docChg chg="custSel modSld">
      <pc:chgData name="Kelly Hansen" userId="45a1cc32-7a63-490b-9964-5915ca5134fa" providerId="ADAL" clId="{B13D16B5-8D05-4A81-AF12-80E35354BACD}" dt="2024-10-31T22:19:27.718" v="237"/>
      <pc:docMkLst>
        <pc:docMk/>
      </pc:docMkLst>
      <pc:sldChg chg="addSp delSp modSp mod">
        <pc:chgData name="Kelly Hansen" userId="45a1cc32-7a63-490b-9964-5915ca5134fa" providerId="ADAL" clId="{B13D16B5-8D05-4A81-AF12-80E35354BACD}" dt="2024-10-31T20:54:33.399" v="67" actId="478"/>
        <pc:sldMkLst>
          <pc:docMk/>
          <pc:sldMk cId="2336677316" sldId="343"/>
        </pc:sldMkLst>
        <pc:spChg chg="mod">
          <ac:chgData name="Kelly Hansen" userId="45a1cc32-7a63-490b-9964-5915ca5134fa" providerId="ADAL" clId="{B13D16B5-8D05-4A81-AF12-80E35354BACD}" dt="2024-10-31T20:54:29.321" v="66" actId="20577"/>
          <ac:spMkLst>
            <pc:docMk/>
            <pc:sldMk cId="2336677316" sldId="343"/>
            <ac:spMk id="2" creationId="{51DF3D98-3C30-4CFC-8643-C81E829C8C25}"/>
          </ac:spMkLst>
        </pc:spChg>
        <pc:spChg chg="del">
          <ac:chgData name="Kelly Hansen" userId="45a1cc32-7a63-490b-9964-5915ca5134fa" providerId="ADAL" clId="{B13D16B5-8D05-4A81-AF12-80E35354BACD}" dt="2024-10-31T20:54:33.399" v="67" actId="478"/>
          <ac:spMkLst>
            <pc:docMk/>
            <pc:sldMk cId="2336677316" sldId="343"/>
            <ac:spMk id="3" creationId="{26C5EFAC-72E9-3407-ECE1-1AD1006BA323}"/>
          </ac:spMkLst>
        </pc:spChg>
        <pc:spChg chg="add mod">
          <ac:chgData name="Kelly Hansen" userId="45a1cc32-7a63-490b-9964-5915ca5134fa" providerId="ADAL" clId="{B13D16B5-8D05-4A81-AF12-80E35354BACD}" dt="2024-10-31T20:54:33.399" v="67" actId="478"/>
          <ac:spMkLst>
            <pc:docMk/>
            <pc:sldMk cId="2336677316" sldId="343"/>
            <ac:spMk id="8" creationId="{B8902E10-61ED-1171-1379-2F8BD07A3011}"/>
          </ac:spMkLst>
        </pc:spChg>
      </pc:sldChg>
      <pc:sldChg chg="delSp modSp mod modNotesTx">
        <pc:chgData name="Kelly Hansen" userId="45a1cc32-7a63-490b-9964-5915ca5134fa" providerId="ADAL" clId="{B13D16B5-8D05-4A81-AF12-80E35354BACD}" dt="2024-10-31T22:08:51.998" v="137" actId="20577"/>
        <pc:sldMkLst>
          <pc:docMk/>
          <pc:sldMk cId="391246093" sldId="361"/>
        </pc:sldMkLst>
        <pc:spChg chg="mod">
          <ac:chgData name="Kelly Hansen" userId="45a1cc32-7a63-490b-9964-5915ca5134fa" providerId="ADAL" clId="{B13D16B5-8D05-4A81-AF12-80E35354BACD}" dt="2024-10-31T21:47:40.669" v="88" actId="2711"/>
          <ac:spMkLst>
            <pc:docMk/>
            <pc:sldMk cId="391246093" sldId="361"/>
            <ac:spMk id="3" creationId="{6F7E7959-46C9-E1A2-8141-5FCBA8DE1EE0}"/>
          </ac:spMkLst>
        </pc:spChg>
        <pc:spChg chg="del">
          <ac:chgData name="Kelly Hansen" userId="45a1cc32-7a63-490b-9964-5915ca5134fa" providerId="ADAL" clId="{B13D16B5-8D05-4A81-AF12-80E35354BACD}" dt="2024-10-31T21:44:00.067" v="69" actId="478"/>
          <ac:spMkLst>
            <pc:docMk/>
            <pc:sldMk cId="391246093" sldId="361"/>
            <ac:spMk id="37" creationId="{F4B2ECEF-8D19-DCB0-0C03-29B418379850}"/>
          </ac:spMkLst>
        </pc:spChg>
      </pc:sldChg>
      <pc:sldChg chg="modNotesTx">
        <pc:chgData name="Kelly Hansen" userId="45a1cc32-7a63-490b-9964-5915ca5134fa" providerId="ADAL" clId="{B13D16B5-8D05-4A81-AF12-80E35354BACD}" dt="2024-10-31T22:11:30.823" v="155" actId="6549"/>
        <pc:sldMkLst>
          <pc:docMk/>
          <pc:sldMk cId="495483412" sldId="363"/>
        </pc:sldMkLst>
      </pc:sldChg>
      <pc:sldChg chg="delSp modSp mod modNotesTx">
        <pc:chgData name="Kelly Hansen" userId="45a1cc32-7a63-490b-9964-5915ca5134fa" providerId="ADAL" clId="{B13D16B5-8D05-4A81-AF12-80E35354BACD}" dt="2024-10-31T22:12:18.040" v="162" actId="20577"/>
        <pc:sldMkLst>
          <pc:docMk/>
          <pc:sldMk cId="643842168" sldId="364"/>
        </pc:sldMkLst>
        <pc:spChg chg="del">
          <ac:chgData name="Kelly Hansen" userId="45a1cc32-7a63-490b-9964-5915ca5134fa" providerId="ADAL" clId="{B13D16B5-8D05-4A81-AF12-80E35354BACD}" dt="2024-10-31T21:44:10.488" v="71" actId="478"/>
          <ac:spMkLst>
            <pc:docMk/>
            <pc:sldMk cId="643842168" sldId="364"/>
            <ac:spMk id="3" creationId="{E0B52CC1-8A18-5E1D-15D6-7E661799E4E1}"/>
          </ac:spMkLst>
        </pc:spChg>
        <pc:spChg chg="mod">
          <ac:chgData name="Kelly Hansen" userId="45a1cc32-7a63-490b-9964-5915ca5134fa" providerId="ADAL" clId="{B13D16B5-8D05-4A81-AF12-80E35354BACD}" dt="2024-10-31T21:44:51.835" v="80" actId="20577"/>
          <ac:spMkLst>
            <pc:docMk/>
            <pc:sldMk cId="643842168" sldId="364"/>
            <ac:spMk id="50" creationId="{C60A09F8-DA84-487F-81AC-337BE4A9F35B}"/>
          </ac:spMkLst>
        </pc:spChg>
      </pc:sldChg>
      <pc:sldChg chg="addSp modSp mod">
        <pc:chgData name="Kelly Hansen" userId="45a1cc32-7a63-490b-9964-5915ca5134fa" providerId="ADAL" clId="{B13D16B5-8D05-4A81-AF12-80E35354BACD}" dt="2024-10-31T22:19:27.718" v="237"/>
        <pc:sldMkLst>
          <pc:docMk/>
          <pc:sldMk cId="980881704" sldId="366"/>
        </pc:sldMkLst>
        <pc:spChg chg="add mod">
          <ac:chgData name="Kelly Hansen" userId="45a1cc32-7a63-490b-9964-5915ca5134fa" providerId="ADAL" clId="{B13D16B5-8D05-4A81-AF12-80E35354BACD}" dt="2024-10-31T22:19:27.718" v="237"/>
          <ac:spMkLst>
            <pc:docMk/>
            <pc:sldMk cId="980881704" sldId="366"/>
            <ac:spMk id="3" creationId="{8E810D44-2A5F-4962-2BA3-493657E23592}"/>
          </ac:spMkLst>
        </pc:spChg>
        <pc:spChg chg="mod">
          <ac:chgData name="Kelly Hansen" userId="45a1cc32-7a63-490b-9964-5915ca5134fa" providerId="ADAL" clId="{B13D16B5-8D05-4A81-AF12-80E35354BACD}" dt="2024-10-31T20:52:46.071" v="0" actId="1076"/>
          <ac:spMkLst>
            <pc:docMk/>
            <pc:sldMk cId="980881704" sldId="366"/>
            <ac:spMk id="5" creationId="{B55E5840-ED0D-0349-88F3-4E90A0094985}"/>
          </ac:spMkLst>
        </pc:spChg>
        <pc:spChg chg="mod">
          <ac:chgData name="Kelly Hansen" userId="45a1cc32-7a63-490b-9964-5915ca5134fa" providerId="ADAL" clId="{B13D16B5-8D05-4A81-AF12-80E35354BACD}" dt="2024-10-31T21:43:19.630" v="68" actId="20577"/>
          <ac:spMkLst>
            <pc:docMk/>
            <pc:sldMk cId="980881704" sldId="366"/>
            <ac:spMk id="6" creationId="{E45F5DFC-34EA-4E3D-D4CF-F85415B2D17F}"/>
          </ac:spMkLst>
        </pc:spChg>
        <pc:spChg chg="mod">
          <ac:chgData name="Kelly Hansen" userId="45a1cc32-7a63-490b-9964-5915ca5134fa" providerId="ADAL" clId="{B13D16B5-8D05-4A81-AF12-80E35354BACD}" dt="2024-10-31T20:53:54.822" v="18" actId="20577"/>
          <ac:spMkLst>
            <pc:docMk/>
            <pc:sldMk cId="980881704" sldId="366"/>
            <ac:spMk id="7" creationId="{ED240027-FC09-3E67-6568-90607EDFC3DA}"/>
          </ac:spMkLst>
        </pc:spChg>
        <pc:spChg chg="mod">
          <ac:chgData name="Kelly Hansen" userId="45a1cc32-7a63-490b-9964-5915ca5134fa" providerId="ADAL" clId="{B13D16B5-8D05-4A81-AF12-80E35354BACD}" dt="2024-10-31T20:52:49.410" v="1" actId="1076"/>
          <ac:spMkLst>
            <pc:docMk/>
            <pc:sldMk cId="980881704" sldId="366"/>
            <ac:spMk id="18" creationId="{0738C1D7-0008-E937-44E6-137E1A9E8ECF}"/>
          </ac:spMkLst>
        </pc:spChg>
      </pc:sldChg>
      <pc:sldChg chg="modSp mod modNotesTx">
        <pc:chgData name="Kelly Hansen" userId="45a1cc32-7a63-490b-9964-5915ca5134fa" providerId="ADAL" clId="{B13D16B5-8D05-4A81-AF12-80E35354BACD}" dt="2024-10-31T22:14:33.646" v="164" actId="14100"/>
        <pc:sldMkLst>
          <pc:docMk/>
          <pc:sldMk cId="2304501866" sldId="367"/>
        </pc:sldMkLst>
        <pc:spChg chg="mod">
          <ac:chgData name="Kelly Hansen" userId="45a1cc32-7a63-490b-9964-5915ca5134fa" providerId="ADAL" clId="{B13D16B5-8D05-4A81-AF12-80E35354BACD}" dt="2024-10-31T22:14:33.646" v="164" actId="14100"/>
          <ac:spMkLst>
            <pc:docMk/>
            <pc:sldMk cId="2304501866" sldId="367"/>
            <ac:spMk id="6" creationId="{B7D8EEE0-6E1C-9F47-936F-25FCC2FC368C}"/>
          </ac:spMkLst>
        </pc:spChg>
      </pc:sldChg>
      <pc:sldChg chg="addSp delSp modSp mod modNotesTx">
        <pc:chgData name="Kelly Hansen" userId="45a1cc32-7a63-490b-9964-5915ca5134fa" providerId="ADAL" clId="{B13D16B5-8D05-4A81-AF12-80E35354BACD}" dt="2024-10-31T22:09:39.014" v="140" actId="1076"/>
        <pc:sldMkLst>
          <pc:docMk/>
          <pc:sldMk cId="3954993493" sldId="368"/>
        </pc:sldMkLst>
        <pc:spChg chg="add mod">
          <ac:chgData name="Kelly Hansen" userId="45a1cc32-7a63-490b-9964-5915ca5134fa" providerId="ADAL" clId="{B13D16B5-8D05-4A81-AF12-80E35354BACD}" dt="2024-10-31T22:09:39.014" v="140" actId="1076"/>
          <ac:spMkLst>
            <pc:docMk/>
            <pc:sldMk cId="3954993493" sldId="368"/>
            <ac:spMk id="2" creationId="{4D3D1377-6D24-20BC-B067-800C0200A86E}"/>
          </ac:spMkLst>
        </pc:spChg>
        <pc:spChg chg="del">
          <ac:chgData name="Kelly Hansen" userId="45a1cc32-7a63-490b-9964-5915ca5134fa" providerId="ADAL" clId="{B13D16B5-8D05-4A81-AF12-80E35354BACD}" dt="2024-10-31T21:44:02.719" v="70" actId="478"/>
          <ac:spMkLst>
            <pc:docMk/>
            <pc:sldMk cId="3954993493" sldId="368"/>
            <ac:spMk id="37" creationId="{F4B2ECEF-8D19-DCB0-0C03-29B41837985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a:p>
        </p:txBody>
      </p:sp>
    </p:spTree>
    <p:extLst>
      <p:ext uri="{BB962C8B-B14F-4D97-AF65-F5344CB8AC3E}">
        <p14:creationId xmlns:p14="http://schemas.microsoft.com/office/powerpoint/2010/main" val="203810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just" hangingPunct="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WHAT IS CDBG - The Community Development Block Grant (CDBG) Program is designed to assist rural cities and counties in improving economic opportunities and meeting community revitalization needs. </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285750" marR="0" lvl="0" indent="-285750" algn="just" hangingPunct="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WHO is ELIGIBLE - CDBG funds are provided as grants to non-entitlement jurisdictions (</a:t>
            </a:r>
            <a:r>
              <a:rPr lang="en-US" sz="1800" dirty="0"/>
              <a:t>[</a:t>
            </a:r>
            <a:r>
              <a:rPr lang="en-US" sz="1800" dirty="0">
                <a:latin typeface="+mj-lt"/>
              </a:rPr>
              <a:t>cities with populations under 50,000 and counties with populations under 200,000)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and cannot be used to supplant general fund dollars. HUD envisions CDBG funds to be used as gap financing to add the final necessary funds for a project to be successful. Grants vary based on annual allocations and activity limits. </a:t>
            </a:r>
            <a:r>
              <a:rPr lang="en-US" sz="1800" dirty="0">
                <a:solidFill>
                  <a:srgbClr val="767171"/>
                </a:solidFill>
                <a:effectLst/>
                <a:latin typeface="Arial" panose="020B0604020202020204" pitchFamily="34" charset="0"/>
                <a:ea typeface="Times New Roman" panose="02020603050405020304" pitchFamily="18" charset="0"/>
                <a:cs typeface="Times New Roman" panose="02020603050405020304" pitchFamily="18" charset="0"/>
              </a:rPr>
              <a:t>CDBG Grants Management Manual – Chapter 1 Program Overview</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a:p>
        </p:txBody>
      </p:sp>
    </p:spTree>
    <p:extLst>
      <p:ext uri="{BB962C8B-B14F-4D97-AF65-F5344CB8AC3E}">
        <p14:creationId xmlns:p14="http://schemas.microsoft.com/office/powerpoint/2010/main" val="3844632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lumMod val="65000"/>
                    <a:lumOff val="35000"/>
                  </a:schemeClr>
                </a:solidFill>
              </a:rPr>
              <a:t>* LMI = “Persons of low and moderate income” are defined as families, households, and individuals whose incomes do not exceed 80% of the county median income, adjusted for family or household size</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a:p>
        </p:txBody>
      </p:sp>
    </p:spTree>
    <p:extLst>
      <p:ext uri="{BB962C8B-B14F-4D97-AF65-F5344CB8AC3E}">
        <p14:creationId xmlns:p14="http://schemas.microsoft.com/office/powerpoint/2010/main" val="82886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project, program, or activity, including Program Income projects, that receives CDBG funds through HCD must meet two criteria: the project must meet a national objective and it must also be an eligible activity.</a:t>
            </a:r>
          </a:p>
          <a:p>
            <a:pPr marL="171450" indent="-171450">
              <a:buFont typeface="Arial" panose="020B0604020202020204" pitchFamily="34" charset="0"/>
              <a:buChar char="•"/>
            </a:pPr>
            <a:r>
              <a:rPr lang="en-US" dirty="0"/>
              <a:t>National objective: benefit to low-to moderate income persons, elimination of blight, urgent need.</a:t>
            </a:r>
          </a:p>
          <a:p>
            <a:pPr marL="628650" lvl="1" indent="-171450">
              <a:buFont typeface="Arial" panose="020B0604020202020204" pitchFamily="34" charset="0"/>
              <a:buChar char="•"/>
            </a:pPr>
            <a:r>
              <a:rPr lang="en-US" dirty="0"/>
              <a:t>LMA: Low/Mod Area Benefit (LMA) 24 CFR 570.483(b)(1) For the Low/Mod Area Benefit (LMA) objective, benefits must be available to all the residents of a designated service area in which at least 51 percent of the residents are Low/Mod. If census tracts or block groups are used to define the area, Grantees should use U.S. Census data together with CDBG Income Limits to determine eligibility. For service areas not aligned with census tracts or block groups, Grantees must conduct surveys, or use another HCD authorized alternative data set, to determine the Low/Mod percentage for the area.</a:t>
            </a:r>
          </a:p>
          <a:p>
            <a:pPr marL="628650" lvl="1" indent="-171450">
              <a:buFont typeface="Arial" panose="020B0604020202020204" pitchFamily="34" charset="0"/>
              <a:buChar char="•"/>
            </a:pPr>
            <a:r>
              <a:rPr lang="en-US" dirty="0"/>
              <a:t>LMC: Under the Low/Mod Limited Clientele objective, benefits are provided to a specific group of eligible persons rather than every person in a defined service area. Exclusively benefit clientele who are generally presumed by HUD to be principally Low/Mod income persons. The following groups are currently presumed by HUD to be comprised principally of LMI persons: Abused children, ✓ Elderly persons, ✓ Survivors of domestic violence, ✓ Persons experiencing houselessness, ✓ Adults who meet the Bureau of Census’ definition of severely disabled adults, ✓ Adults with functional illiteracy, ✓ Persons living with AIDS, and ✓ Migrant farm workers.</a:t>
            </a:r>
          </a:p>
          <a:p>
            <a:pPr marL="628650" lvl="1" indent="-171450">
              <a:buFont typeface="Arial" panose="020B0604020202020204" pitchFamily="34" charset="0"/>
              <a:buChar char="•"/>
            </a:pPr>
            <a:r>
              <a:rPr lang="en-US" dirty="0"/>
              <a:t>LMH: Low/Mod Housing 24 CFR 570.483(b)(3) The Low/Mod Housing objective (LMH) is carried out for the purpose of providing or improving permanent, residential structures that will be occupied by Low/Mod households upon completion. To qualify under the Low/Mod Housing National Objective, the activity must result in housing that will be occupied by Low/Mod households upon completion. The housing can be either owner- or renter-occupied and can be either single-family or multi-family structures.  When the housing is to be rented, in order for a dwelling unit to be considered to benefit an LMI household, it must be occupied by the household at affordable rents.</a:t>
            </a:r>
          </a:p>
          <a:p>
            <a:pPr marL="628650" lvl="1" indent="-171450">
              <a:buFont typeface="Arial" panose="020B0604020202020204" pitchFamily="34" charset="0"/>
              <a:buChar char="•"/>
            </a:pPr>
            <a:r>
              <a:rPr lang="en-US" dirty="0"/>
              <a:t>LMJ: Low/Mod Jobs (LMJ) Most job creation or retention activities emanate from special economic development activities that meet the Low/Mod objective in the following way:  24 CFR 570.483(b)(4) Involve the employment of persons, the majority of whom are Low/Mod persons (e.g., a retail clothing store that creates or retains jobs principally for Low/Mod persons). This section provides the criteria for the Low/Mod Jobs standard. A Low/Mod jobs activity is one that creates or retains permanent jobs, at least 51% of which, on a full time equivalent (FTE) basis, are either held by Low/Mod persons or considered to be available to Low/Mod persons.</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a:p>
        </p:txBody>
      </p:sp>
    </p:spTree>
    <p:extLst>
      <p:ext uri="{BB962C8B-B14F-4D97-AF65-F5344CB8AC3E}">
        <p14:creationId xmlns:p14="http://schemas.microsoft.com/office/powerpoint/2010/main" val="371837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activity not explicitly authorized under CDBG statute or regulations is ineligible for CDBG funds. It’s important to note that statute specifically stipulates certain activities may not be assisted with CDBG funds of particular note:</a:t>
            </a:r>
          </a:p>
          <a:p>
            <a:pPr marL="628650" lvl="1" indent="-171450">
              <a:buFont typeface="Arial" panose="020B0604020202020204" pitchFamily="34" charset="0"/>
              <a:buChar char="•"/>
            </a:pPr>
            <a:r>
              <a:rPr lang="en-US" dirty="0"/>
              <a:t>Buildings for the general conduct of government, except to create accessibility for disabled population (e.g., city hall),</a:t>
            </a:r>
          </a:p>
          <a:p>
            <a:pPr marL="628650" lvl="1" indent="-171450">
              <a:buFont typeface="Arial" panose="020B0604020202020204" pitchFamily="34" charset="0"/>
              <a:buChar char="•"/>
            </a:pPr>
            <a:r>
              <a:rPr lang="en-US" dirty="0"/>
              <a:t>General government expenses,</a:t>
            </a:r>
          </a:p>
          <a:p>
            <a:pPr marL="628650" lvl="1" indent="-171450">
              <a:buFont typeface="Arial" panose="020B0604020202020204" pitchFamily="34" charset="0"/>
              <a:buChar char="•"/>
            </a:pPr>
            <a:r>
              <a:rPr lang="en-US" dirty="0"/>
              <a:t>Operating and maintenance expenses for public facilities, improvements, and services,</a:t>
            </a:r>
          </a:p>
          <a:p>
            <a:pPr marL="628650" lvl="1" indent="-171450">
              <a:buFont typeface="Arial" panose="020B0604020202020204" pitchFamily="34" charset="0"/>
              <a:buChar char="•"/>
            </a:pPr>
            <a:r>
              <a:rPr lang="en-US" dirty="0"/>
              <a:t>PI: planning &amp; public service</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a:p>
        </p:txBody>
      </p:sp>
    </p:spTree>
    <p:extLst>
      <p:ext uri="{BB962C8B-B14F-4D97-AF65-F5344CB8AC3E}">
        <p14:creationId xmlns:p14="http://schemas.microsoft.com/office/powerpoint/2010/main" val="4074126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hangingPunct="0">
              <a:spcBef>
                <a:spcPts val="0"/>
              </a:spcBef>
              <a:spcAft>
                <a:spcPts val="0"/>
              </a:spcAft>
            </a:pPr>
            <a:r>
              <a:rPr lang="en-US" sz="1800" b="1" u="sng" dirty="0">
                <a:effectLst/>
                <a:latin typeface="Calibri" panose="020F0502020204030204" pitchFamily="34" charset="0"/>
                <a:ea typeface="Times New Roman" panose="02020603050405020304" pitchFamily="18" charset="0"/>
                <a:cs typeface="Times New Roman" panose="02020603050405020304" pitchFamily="18" charset="0"/>
              </a:rPr>
              <a:t>Program Income (PI)</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sz="1800" b="1"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Some CDBG activities, such as business assistance loans, generate program income (PI), extending CDBG dollars further. </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PI perpetually retains its federal identity and must be used for CDBG-eligible activities that meet a national objective. </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PI cannot be banked, and HCD requires that a plan be in place to use PI existing funds  </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Any grantee with PI on hand or anticipates having PI on hand that does not have an agreement in place with HCD and does not have an open Standard Agreement with a commitment to expend the PI funds on an activity identified in a Standard Agreement can be required to remit the PI (the amount on hand and any future receipts) to HCD.</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sz="1800" b="1" u="sng" dirty="0">
                <a:effectLst/>
                <a:latin typeface="Calibri" panose="020F0502020204030204" pitchFamily="34" charset="0"/>
                <a:ea typeface="Times New Roman" panose="02020603050405020304" pitchFamily="18" charset="0"/>
                <a:cs typeface="Times New Roman" panose="02020603050405020304" pitchFamily="18" charset="0"/>
              </a:rPr>
              <a:t>Allowed Uses of PI Funds</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Program income (PI) can be allocated in three different ways:</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Including PI in the application budget when applying for an over the counter (OTC) or competitive award.</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Submitting a PI-only application for a CDBG-eligible activity (which can be submitted at any time).</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Adding PI to an existing award.</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sz="1800" dirty="0">
                <a:solidFill>
                  <a:srgbClr val="767171"/>
                </a:solidFill>
                <a:effectLst/>
                <a:latin typeface="Calibri" panose="020F0502020204030204" pitchFamily="34" charset="0"/>
                <a:ea typeface="Times New Roman" panose="02020603050405020304" pitchFamily="18" charset="0"/>
                <a:cs typeface="Times New Roman" panose="02020603050405020304" pitchFamily="18" charset="0"/>
              </a:rPr>
              <a:t>Past County projects that utilized program income include:</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pPr>
            <a:r>
              <a:rPr lang="en-US" sz="1800" dirty="0">
                <a:solidFill>
                  <a:srgbClr val="767171"/>
                </a:solidFill>
                <a:effectLst/>
                <a:latin typeface="Calibri" panose="020F0502020204030204" pitchFamily="34" charset="0"/>
                <a:ea typeface="Times New Roman" panose="02020603050405020304" pitchFamily="18" charset="0"/>
                <a:cs typeface="Times New Roman" panose="02020603050405020304" pitchFamily="18" charset="0"/>
              </a:rPr>
              <a:t>Business Assistance Revolving Loan Program</a:t>
            </a:r>
            <a:endParaRPr lang="en-US" sz="1800" dirty="0">
              <a:solidFill>
                <a:srgbClr val="767171"/>
              </a:solidFill>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pPr>
            <a:r>
              <a:rPr lang="en-US" sz="1800" dirty="0">
                <a:solidFill>
                  <a:srgbClr val="767171"/>
                </a:solidFill>
                <a:effectLst/>
                <a:latin typeface="Calibri" panose="020F0502020204030204" pitchFamily="34" charset="0"/>
                <a:ea typeface="Times New Roman" panose="02020603050405020304" pitchFamily="18" charset="0"/>
                <a:cs typeface="Times New Roman" panose="02020603050405020304" pitchFamily="18" charset="0"/>
              </a:rPr>
              <a:t>Microenterprise Business Technical Assistance</a:t>
            </a:r>
            <a:endParaRPr lang="en-US" sz="1800" dirty="0">
              <a:solidFill>
                <a:srgbClr val="767171"/>
              </a:solidFill>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pPr>
            <a:r>
              <a:rPr lang="en-US" sz="1800" dirty="0">
                <a:solidFill>
                  <a:srgbClr val="767171"/>
                </a:solidFill>
                <a:effectLst/>
                <a:latin typeface="Calibri" panose="020F0502020204030204" pitchFamily="34" charset="0"/>
                <a:ea typeface="Times New Roman" panose="02020603050405020304" pitchFamily="18" charset="0"/>
                <a:cs typeface="Times New Roman" panose="02020603050405020304" pitchFamily="18" charset="0"/>
              </a:rPr>
              <a:t>Town of Mendocino ADA Ramp</a:t>
            </a:r>
            <a:endParaRPr lang="en-US" sz="1800" dirty="0">
              <a:solidFill>
                <a:srgbClr val="767171"/>
              </a:solidFill>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pPr>
            <a:r>
              <a:rPr lang="en-US" sz="1800" dirty="0">
                <a:solidFill>
                  <a:srgbClr val="767171"/>
                </a:solidFill>
                <a:effectLst/>
                <a:latin typeface="Calibri" panose="020F0502020204030204" pitchFamily="34" charset="0"/>
                <a:ea typeface="Times New Roman" panose="02020603050405020304" pitchFamily="18" charset="0"/>
                <a:cs typeface="Times New Roman" panose="02020603050405020304" pitchFamily="18" charset="0"/>
              </a:rPr>
              <a:t>Homeless Shelter Property Acquisition &amp; Rehabilitation</a:t>
            </a:r>
            <a:endParaRPr lang="en-US" sz="1800" dirty="0">
              <a:solidFill>
                <a:srgbClr val="767171"/>
              </a:solidFill>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pPr>
            <a:r>
              <a:rPr lang="en-US" sz="1800" dirty="0">
                <a:solidFill>
                  <a:srgbClr val="767171"/>
                </a:solidFill>
                <a:effectLst/>
                <a:latin typeface="Calibri" panose="020F0502020204030204" pitchFamily="34" charset="0"/>
                <a:ea typeface="Times New Roman" panose="02020603050405020304" pitchFamily="18" charset="0"/>
                <a:cs typeface="Times New Roman" panose="02020603050405020304" pitchFamily="18" charset="0"/>
              </a:rPr>
              <a:t>Pelicans Bluff ADA Coastal Trail</a:t>
            </a:r>
            <a:endParaRPr lang="en-US" sz="1800" dirty="0">
              <a:solidFill>
                <a:srgbClr val="767171"/>
              </a:solidFill>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pPr>
            <a:r>
              <a:rPr lang="en-US" sz="1800" dirty="0">
                <a:solidFill>
                  <a:srgbClr val="767171"/>
                </a:solidFill>
                <a:effectLst/>
                <a:latin typeface="Calibri" panose="020F0502020204030204" pitchFamily="34" charset="0"/>
                <a:ea typeface="Times New Roman" panose="02020603050405020304" pitchFamily="18" charset="0"/>
                <a:cs typeface="Times New Roman" panose="02020603050405020304" pitchFamily="18" charset="0"/>
              </a:rPr>
              <a:t>Mill Creek Park Fishing Platform ADA Improvement</a:t>
            </a:r>
            <a:endParaRPr lang="en-US" sz="1800" dirty="0">
              <a:solidFill>
                <a:srgbClr val="767171"/>
              </a:solidFill>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pPr>
            <a:r>
              <a:rPr lang="en-US" sz="1800" dirty="0">
                <a:solidFill>
                  <a:srgbClr val="767171"/>
                </a:solidFill>
                <a:effectLst/>
                <a:latin typeface="Calibri" panose="020F0502020204030204" pitchFamily="34" charset="0"/>
                <a:ea typeface="Times New Roman" panose="02020603050405020304" pitchFamily="18" charset="0"/>
                <a:cs typeface="Times New Roman" panose="02020603050405020304" pitchFamily="18" charset="0"/>
              </a:rPr>
              <a:t>Sun House Senior Housing</a:t>
            </a:r>
            <a:endParaRPr lang="en-US" sz="1800" dirty="0">
              <a:solidFill>
                <a:srgbClr val="767171"/>
              </a:solidFill>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sz="1800" dirty="0">
                <a:solidFill>
                  <a:srgbClr val="767171"/>
                </a:solidFill>
                <a:effectLst/>
                <a:latin typeface="Arial" panose="020B0604020202020204" pitchFamily="34" charset="0"/>
                <a:ea typeface="Times New Roman" panose="02020603050405020304" pitchFamily="18" charset="0"/>
                <a:cs typeface="Times New Roman" panose="02020603050405020304" pitchFamily="18" charset="0"/>
              </a:rPr>
              <a:t>Community Development Block Grant Final Guidelines 2019</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a:p>
        </p:txBody>
      </p:sp>
    </p:spTree>
    <p:extLst>
      <p:ext uri="{BB962C8B-B14F-4D97-AF65-F5344CB8AC3E}">
        <p14:creationId xmlns:p14="http://schemas.microsoft.com/office/powerpoint/2010/main" val="3658465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67054" y="758752"/>
            <a:ext cx="5491571" cy="287144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67055" y="4549553"/>
            <a:ext cx="5491570" cy="1606189"/>
          </a:xfrm>
        </p:spPr>
        <p:txBody>
          <a:bodyPr lIns="0" tIns="0" rIns="0" bIns="0">
            <a:norm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964023" y="141475"/>
            <a:ext cx="10163506" cy="1348451"/>
          </a:xfrm>
          <a:prstGeom prst="rect">
            <a:avLst/>
          </a:prstGeom>
        </p:spPr>
        <p:txBody>
          <a:bodyPr lIns="0" tIns="0" rIns="0" bIns="0" anchor="b" anchorCtr="0">
            <a:noAutofit/>
          </a:bodyPr>
          <a:lstStyle>
            <a:lvl1pPr>
              <a:defRPr sz="4400" b="1" i="0">
                <a:latin typeface="+mj-lt"/>
              </a:defRPr>
            </a:lvl1pPr>
          </a:lstStyle>
          <a:p>
            <a:r>
              <a:rPr lang="en-US"/>
              <a:t>Click to add title </a:t>
            </a:r>
          </a:p>
        </p:txBody>
      </p:sp>
      <p:cxnSp>
        <p:nvCxnSpPr>
          <p:cNvPr id="33" name="Straight Connector 32">
            <a:extLst>
              <a:ext uri="{FF2B5EF4-FFF2-40B4-BE49-F238E27FC236}">
                <a16:creationId xmlns:a16="http://schemas.microsoft.com/office/drawing/2014/main" id="{51DEB652-BD6A-BD41-B85E-704D2C41A1C4}"/>
              </a:ext>
              <a:ext uri="{C183D7F6-B498-43B3-948B-1728B52AA6E4}">
                <adec:decorative xmlns:adec="http://schemas.microsoft.com/office/drawing/2017/decorative" val="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hasCustomPrompt="1"/>
          </p:nvPr>
        </p:nvSpPr>
        <p:spPr>
          <a:xfrm>
            <a:off x="964023" y="2185427"/>
            <a:ext cx="4827178" cy="584667"/>
          </a:xfrm>
          <a:prstGeom prst="rect">
            <a:avLst/>
          </a:prstGeom>
        </p:spPr>
        <p:txBody>
          <a:bodyPr lIns="0" tIns="0" rIns="0" bIns="0" anchor="ctr" anchorCtr="0">
            <a:no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hasCustomPrompt="1"/>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add text</a:t>
            </a:r>
          </a:p>
        </p:txBody>
      </p:sp>
      <p:cxnSp>
        <p:nvCxnSpPr>
          <p:cNvPr id="15" name="Straight Connector 14">
            <a:extLst>
              <a:ext uri="{FF2B5EF4-FFF2-40B4-BE49-F238E27FC236}">
                <a16:creationId xmlns:a16="http://schemas.microsoft.com/office/drawing/2014/main" id="{ED51C063-0222-064B-8A2E-485FE9EAC10D}"/>
              </a:ext>
              <a:ext uri="{C183D7F6-B498-43B3-948B-1728B52AA6E4}">
                <adec:decorative xmlns:adec="http://schemas.microsoft.com/office/drawing/2017/decorative" val="1"/>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hasCustomPrompt="1"/>
          </p:nvPr>
        </p:nvSpPr>
        <p:spPr>
          <a:xfrm>
            <a:off x="6362700" y="2185427"/>
            <a:ext cx="4764829" cy="584667"/>
          </a:xfrm>
          <a:prstGeom prst="rect">
            <a:avLst/>
          </a:prstGeom>
        </p:spPr>
        <p:txBody>
          <a:bodyPr lIns="0" tIns="0" rIns="0" bIns="0" anchor="ctr" anchorCtr="0">
            <a:no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hasCustomPrompt="1"/>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add text</a:t>
            </a:r>
          </a:p>
        </p:txBody>
      </p:sp>
      <p:sp>
        <p:nvSpPr>
          <p:cNvPr id="5" name="Slide Number Placeholder 4">
            <a:extLst>
              <a:ext uri="{FF2B5EF4-FFF2-40B4-BE49-F238E27FC236}">
                <a16:creationId xmlns:a16="http://schemas.microsoft.com/office/drawing/2014/main" id="{FF8F140D-2B48-4E31-9E97-08B68ABBAC1E}"/>
              </a:ext>
            </a:extLst>
          </p:cNvPr>
          <p:cNvSpPr>
            <a:spLocks noGrp="1"/>
          </p:cNvSpPr>
          <p:nvPr>
            <p:ph type="sldNum" sz="quarter" idx="16"/>
          </p:nvPr>
        </p:nvSpPr>
        <p:spPr/>
        <p:txBody>
          <a:bodyPr/>
          <a:lstStyle/>
          <a:p>
            <a:fld id="{294A09A9-5501-47C1-A89A-A340965A2BE2}" type="slidenum">
              <a:rPr lang="en-US" smtClean="0"/>
              <a:pPr/>
              <a:t>‹#›</a:t>
            </a:fld>
            <a:endParaRPr lang="en-US">
              <a:latin typeface="+mn-lt"/>
            </a:endParaRPr>
          </a:p>
        </p:txBody>
      </p:sp>
      <p:sp>
        <p:nvSpPr>
          <p:cNvPr id="4" name="Footer Placeholder 3">
            <a:extLst>
              <a:ext uri="{FF2B5EF4-FFF2-40B4-BE49-F238E27FC236}">
                <a16:creationId xmlns:a16="http://schemas.microsoft.com/office/drawing/2014/main" id="{D2060DA6-6E6F-47BF-9680-1B030F525DD2}"/>
              </a:ext>
            </a:extLst>
          </p:cNvPr>
          <p:cNvSpPr>
            <a:spLocks noGrp="1"/>
          </p:cNvSpPr>
          <p:nvPr>
            <p:ph type="ftr" sz="quarter" idx="15"/>
          </p:nvPr>
        </p:nvSpPr>
        <p:spPr/>
        <p:txBody>
          <a:bodyPr/>
          <a:lstStyle/>
          <a:p>
            <a:r>
              <a:rPr lang="en-US"/>
              <a:t>Annual Review</a:t>
            </a:r>
            <a:endParaRPr lang="en-US" b="0"/>
          </a:p>
        </p:txBody>
      </p:sp>
      <p:sp>
        <p:nvSpPr>
          <p:cNvPr id="2" name="Date Placeholder 3">
            <a:extLst>
              <a:ext uri="{FF2B5EF4-FFF2-40B4-BE49-F238E27FC236}">
                <a16:creationId xmlns:a16="http://schemas.microsoft.com/office/drawing/2014/main" id="{80FEE6CB-7A68-C30C-38DD-5D9B336CEAD4}"/>
              </a:ext>
            </a:extLst>
          </p:cNvPr>
          <p:cNvSpPr>
            <a:spLocks noGrp="1"/>
          </p:cNvSpPr>
          <p:nvPr>
            <p:ph type="dt" sz="half" idx="17"/>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964023" y="119553"/>
            <a:ext cx="10259471" cy="1370373"/>
          </a:xfrm>
          <a:prstGeom prst="rect">
            <a:avLst/>
          </a:prstGeom>
        </p:spPr>
        <p:txBody>
          <a:bodyPr lIns="0" tIns="0" rIns="0" bIns="0" anchor="b" anchorCtr="0">
            <a:noAutofit/>
          </a:bodyPr>
          <a:lstStyle>
            <a:lvl1pPr>
              <a:defRPr sz="4400" b="1" i="0">
                <a:latin typeface="+mj-lt"/>
              </a:defRPr>
            </a:lvl1pPr>
          </a:lstStyle>
          <a:p>
            <a:r>
              <a:rPr lang="en-US"/>
              <a:t>Click to add title </a:t>
            </a:r>
          </a:p>
        </p:txBody>
      </p:sp>
      <p:cxnSp>
        <p:nvCxnSpPr>
          <p:cNvPr id="33" name="Straight Connector 32">
            <a:extLst>
              <a:ext uri="{FF2B5EF4-FFF2-40B4-BE49-F238E27FC236}">
                <a16:creationId xmlns:a16="http://schemas.microsoft.com/office/drawing/2014/main" id="{51DEB652-BD6A-BD41-B85E-704D2C41A1C4}"/>
              </a:ext>
              <a:ext uri="{C183D7F6-B498-43B3-948B-1728B52AA6E4}">
                <adec:decorative xmlns:adec="http://schemas.microsoft.com/office/drawing/2017/decorative" val="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hasCustomPrompt="1"/>
          </p:nvPr>
        </p:nvSpPr>
        <p:spPr>
          <a:xfrm>
            <a:off x="952500" y="2143615"/>
            <a:ext cx="3036477" cy="578687"/>
          </a:xfrm>
          <a:prstGeom prst="rect">
            <a:avLst/>
          </a:prstGeom>
        </p:spPr>
        <p:txBody>
          <a:bodyPr vert="horz" lIns="0" tIns="0" rIns="0" bIns="0" rtlCol="0" anchor="ctr" anchorCtr="0">
            <a:no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hasCustomPrompt="1"/>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add text</a:t>
            </a:r>
          </a:p>
        </p:txBody>
      </p:sp>
      <p:cxnSp>
        <p:nvCxnSpPr>
          <p:cNvPr id="26" name="Straight Connector 25">
            <a:extLst>
              <a:ext uri="{FF2B5EF4-FFF2-40B4-BE49-F238E27FC236}">
                <a16:creationId xmlns:a16="http://schemas.microsoft.com/office/drawing/2014/main" id="{9F0C4CE5-5F02-B143-8FD1-1B235D270DAC}"/>
              </a:ext>
              <a:ext uri="{C183D7F6-B498-43B3-948B-1728B52AA6E4}">
                <adec:decorative xmlns:adec="http://schemas.microsoft.com/office/drawing/2017/decorative" val="1"/>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hasCustomPrompt="1"/>
          </p:nvPr>
        </p:nvSpPr>
        <p:spPr>
          <a:xfrm>
            <a:off x="4569372" y="2143615"/>
            <a:ext cx="3036477" cy="578687"/>
          </a:xfrm>
          <a:prstGeom prst="rect">
            <a:avLst/>
          </a:prstGeom>
        </p:spPr>
        <p:txBody>
          <a:bodyPr vert="horz" lIns="0" tIns="0" rIns="0" bIns="0" rtlCol="0" anchor="ctr" anchorCtr="0">
            <a:no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hasCustomPrompt="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add text</a:t>
            </a:r>
          </a:p>
        </p:txBody>
      </p:sp>
      <p:cxnSp>
        <p:nvCxnSpPr>
          <p:cNvPr id="28" name="Straight Connector 27">
            <a:extLst>
              <a:ext uri="{FF2B5EF4-FFF2-40B4-BE49-F238E27FC236}">
                <a16:creationId xmlns:a16="http://schemas.microsoft.com/office/drawing/2014/main" id="{289A8C14-DB28-F34E-8098-168D4C75AF23}"/>
              </a:ext>
              <a:ext uri="{C183D7F6-B498-43B3-948B-1728B52AA6E4}">
                <adec:decorative xmlns:adec="http://schemas.microsoft.com/office/drawing/2017/decorative" val="1"/>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hasCustomPrompt="1"/>
          </p:nvPr>
        </p:nvSpPr>
        <p:spPr>
          <a:xfrm>
            <a:off x="8187017" y="2143615"/>
            <a:ext cx="3036477" cy="578687"/>
          </a:xfrm>
          <a:prstGeom prst="rect">
            <a:avLst/>
          </a:prstGeom>
        </p:spPr>
        <p:txBody>
          <a:bodyPr vert="horz" lIns="0" tIns="0" rIns="0" bIns="0" rtlCol="0" anchor="ctr" anchorCtr="0">
            <a:no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hasCustomPrompt="1"/>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add text</a:t>
            </a:r>
          </a:p>
        </p:txBody>
      </p:sp>
      <p:sp>
        <p:nvSpPr>
          <p:cNvPr id="5" name="Slide Number Placeholder 4">
            <a:extLst>
              <a:ext uri="{FF2B5EF4-FFF2-40B4-BE49-F238E27FC236}">
                <a16:creationId xmlns:a16="http://schemas.microsoft.com/office/drawing/2014/main" id="{7BA139CE-3E4D-4224-B157-2D29EC10FE40}"/>
              </a:ext>
            </a:extLst>
          </p:cNvPr>
          <p:cNvSpPr>
            <a:spLocks noGrp="1"/>
          </p:cNvSpPr>
          <p:nvPr>
            <p:ph type="sldNum" sz="quarter" idx="16"/>
          </p:nvPr>
        </p:nvSpPr>
        <p:spPr/>
        <p:txBody>
          <a:bodyPr/>
          <a:lstStyle/>
          <a:p>
            <a:fld id="{294A09A9-5501-47C1-A89A-A340965A2BE2}" type="slidenum">
              <a:rPr lang="en-US" smtClean="0"/>
              <a:pPr/>
              <a:t>‹#›</a:t>
            </a:fld>
            <a:endParaRPr lang="en-US">
              <a:latin typeface="+mn-lt"/>
            </a:endParaRPr>
          </a:p>
        </p:txBody>
      </p:sp>
      <p:sp>
        <p:nvSpPr>
          <p:cNvPr id="4" name="Footer Placeholder 3">
            <a:extLst>
              <a:ext uri="{FF2B5EF4-FFF2-40B4-BE49-F238E27FC236}">
                <a16:creationId xmlns:a16="http://schemas.microsoft.com/office/drawing/2014/main" id="{9A79B87D-E8CF-49AE-9326-2FEED2392F09}"/>
              </a:ext>
            </a:extLst>
          </p:cNvPr>
          <p:cNvSpPr>
            <a:spLocks noGrp="1"/>
          </p:cNvSpPr>
          <p:nvPr>
            <p:ph type="ftr" sz="quarter" idx="15"/>
          </p:nvPr>
        </p:nvSpPr>
        <p:spPr/>
        <p:txBody>
          <a:bodyPr/>
          <a:lstStyle/>
          <a:p>
            <a:r>
              <a:rPr lang="en-US"/>
              <a:t>Annual Review</a:t>
            </a:r>
            <a:endParaRPr lang="en-US" b="0"/>
          </a:p>
        </p:txBody>
      </p:sp>
      <p:sp>
        <p:nvSpPr>
          <p:cNvPr id="2" name="Date Placeholder 3">
            <a:extLst>
              <a:ext uri="{FF2B5EF4-FFF2-40B4-BE49-F238E27FC236}">
                <a16:creationId xmlns:a16="http://schemas.microsoft.com/office/drawing/2014/main" id="{F1E69DAA-34F6-FC8E-3187-DACC516CCFB9}"/>
              </a:ext>
            </a:extLst>
          </p:cNvPr>
          <p:cNvSpPr>
            <a:spLocks noGrp="1"/>
          </p:cNvSpPr>
          <p:nvPr>
            <p:ph type="dt" sz="half" idx="17"/>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47A1EE0-4011-3749-B01C-FC489EEDF880}"/>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964023" y="160385"/>
            <a:ext cx="10274324" cy="1329541"/>
          </a:xfrm>
          <a:prstGeom prst="rect">
            <a:avLst/>
          </a:prstGeom>
        </p:spPr>
        <p:txBody>
          <a:bodyPr lIns="0" tIns="0" rIns="0" bIns="0" anchor="b" anchorCtr="0">
            <a:noAutofit/>
          </a:bodyPr>
          <a:lstStyle>
            <a:lvl1pPr>
              <a:defRPr sz="4400" b="1" i="0">
                <a:latin typeface="+mj-lt"/>
              </a:defRPr>
            </a:lvl1pPr>
          </a:lstStyle>
          <a:p>
            <a:r>
              <a:rPr lang="en-US"/>
              <a:t>Click to add title </a:t>
            </a:r>
          </a:p>
        </p:txBody>
      </p:sp>
      <p:cxnSp>
        <p:nvCxnSpPr>
          <p:cNvPr id="33" name="Straight Connector 32">
            <a:extLst>
              <a:ext uri="{FF2B5EF4-FFF2-40B4-BE49-F238E27FC236}">
                <a16:creationId xmlns:a16="http://schemas.microsoft.com/office/drawing/2014/main" id="{51DEB652-BD6A-BD41-B85E-704D2C41A1C4}"/>
              </a:ext>
              <a:ext uri="{C183D7F6-B498-43B3-948B-1728B52AA6E4}">
                <adec:decorative xmlns:adec="http://schemas.microsoft.com/office/drawing/2017/decorative" val="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hasCustomPrompt="1"/>
          </p:nvPr>
        </p:nvSpPr>
        <p:spPr>
          <a:xfrm>
            <a:off x="952500" y="2303930"/>
            <a:ext cx="4838700" cy="315915"/>
          </a:xfrm>
        </p:spPr>
        <p:txBody>
          <a:bodyPr anchor="ctr" anchorCtr="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add text</a:t>
            </a:r>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hasCustomPrompt="1"/>
          </p:nvPr>
        </p:nvSpPr>
        <p:spPr>
          <a:xfrm>
            <a:off x="952500" y="2656903"/>
            <a:ext cx="4838700" cy="705363"/>
          </a:xfrm>
        </p:spPr>
        <p:txBody>
          <a:bodyPr>
            <a:normAutofit/>
          </a:bodyPr>
          <a:lstStyle>
            <a:lvl1pPr marL="0" indent="0">
              <a:buNone/>
              <a:defRPr sz="1600">
                <a:latin typeface="+mn-lt"/>
              </a:defRPr>
            </a:lvl1pPr>
          </a:lstStyle>
          <a:p>
            <a:pPr lvl="0"/>
            <a:r>
              <a:rPr lang="en-US"/>
              <a:t>Click to add text</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hasCustomPrompt="1"/>
          </p:nvPr>
        </p:nvSpPr>
        <p:spPr>
          <a:xfrm>
            <a:off x="953655" y="3488872"/>
            <a:ext cx="4838700" cy="315915"/>
          </a:xfrm>
        </p:spPr>
        <p:txBody>
          <a:bodyPr anchor="ctr" anchorCtr="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add text</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hasCustomPrompt="1"/>
          </p:nvPr>
        </p:nvSpPr>
        <p:spPr>
          <a:xfrm>
            <a:off x="953655" y="3841846"/>
            <a:ext cx="4838700" cy="770076"/>
          </a:xfrm>
        </p:spPr>
        <p:txBody>
          <a:bodyPr>
            <a:normAutofit/>
          </a:bodyPr>
          <a:lstStyle>
            <a:lvl1pPr marL="0" indent="0">
              <a:buNone/>
              <a:defRPr sz="1600">
                <a:latin typeface="+mn-lt"/>
              </a:defRPr>
            </a:lvl1pPr>
          </a:lstStyle>
          <a:p>
            <a:pPr lvl="0"/>
            <a:r>
              <a:rPr lang="en-US"/>
              <a:t>Click to add text</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hasCustomPrompt="1"/>
          </p:nvPr>
        </p:nvSpPr>
        <p:spPr>
          <a:xfrm>
            <a:off x="952500" y="4664927"/>
            <a:ext cx="4838700" cy="315915"/>
          </a:xfrm>
        </p:spPr>
        <p:txBody>
          <a:bodyPr anchor="ctr" anchorCtr="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add text</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hasCustomPrompt="1"/>
          </p:nvPr>
        </p:nvSpPr>
        <p:spPr>
          <a:xfrm>
            <a:off x="952500" y="5017901"/>
            <a:ext cx="4838700" cy="908340"/>
          </a:xfrm>
        </p:spPr>
        <p:txBody>
          <a:bodyPr>
            <a:normAutofit/>
          </a:bodyPr>
          <a:lstStyle>
            <a:lvl1pPr marL="0" indent="0">
              <a:buNone/>
              <a:defRPr sz="1600">
                <a:latin typeface="+mn-lt"/>
              </a:defRPr>
            </a:lvl1pPr>
          </a:lstStyle>
          <a:p>
            <a:pPr lvl="0"/>
            <a:r>
              <a:rPr lang="en-US"/>
              <a:t>Click to add text</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hasCustomPrompt="1"/>
          </p:nvPr>
        </p:nvSpPr>
        <p:spPr>
          <a:xfrm>
            <a:off x="6399647" y="2303930"/>
            <a:ext cx="4838700" cy="315915"/>
          </a:xfrm>
        </p:spPr>
        <p:txBody>
          <a:bodyPr anchor="ctr" anchorCtr="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add text</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hasCustomPrompt="1"/>
          </p:nvPr>
        </p:nvSpPr>
        <p:spPr>
          <a:xfrm>
            <a:off x="6399647" y="2656903"/>
            <a:ext cx="4838700" cy="705363"/>
          </a:xfrm>
        </p:spPr>
        <p:txBody>
          <a:bodyPr>
            <a:normAutofit/>
          </a:bodyPr>
          <a:lstStyle>
            <a:lvl1pPr marL="0" indent="0">
              <a:buNone/>
              <a:defRPr sz="1600">
                <a:latin typeface="+mn-lt"/>
              </a:defRPr>
            </a:lvl1pPr>
          </a:lstStyle>
          <a:p>
            <a:pPr lvl="0"/>
            <a:r>
              <a:rPr lang="en-US"/>
              <a:t>Click to add text</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hasCustomPrompt="1"/>
          </p:nvPr>
        </p:nvSpPr>
        <p:spPr>
          <a:xfrm>
            <a:off x="6399647" y="3488872"/>
            <a:ext cx="4838700" cy="315915"/>
          </a:xfrm>
        </p:spPr>
        <p:txBody>
          <a:bodyPr anchor="ctr" anchorCtr="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add text</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hasCustomPrompt="1"/>
          </p:nvPr>
        </p:nvSpPr>
        <p:spPr>
          <a:xfrm>
            <a:off x="6399647" y="3841846"/>
            <a:ext cx="4838700" cy="908340"/>
          </a:xfrm>
        </p:spPr>
        <p:txBody>
          <a:bodyPr>
            <a:normAutofit/>
          </a:bodyPr>
          <a:lstStyle>
            <a:lvl1pPr marL="0" indent="0">
              <a:buNone/>
              <a:defRPr sz="1600">
                <a:latin typeface="+mn-lt"/>
              </a:defRPr>
            </a:lvl1pPr>
          </a:lstStyle>
          <a:p>
            <a:pPr lvl="0"/>
            <a:r>
              <a:rPr lang="en-US"/>
              <a:t>Click to add text</a:t>
            </a:r>
          </a:p>
        </p:txBody>
      </p:sp>
      <p:sp>
        <p:nvSpPr>
          <p:cNvPr id="7" name="Slide Number Placeholder 6">
            <a:extLst>
              <a:ext uri="{FF2B5EF4-FFF2-40B4-BE49-F238E27FC236}">
                <a16:creationId xmlns:a16="http://schemas.microsoft.com/office/drawing/2014/main" id="{F636E9EA-D950-424A-BC92-F6794D6E5D67}"/>
              </a:ext>
            </a:extLst>
          </p:cNvPr>
          <p:cNvSpPr>
            <a:spLocks noGrp="1"/>
          </p:cNvSpPr>
          <p:nvPr>
            <p:ph type="sldNum" sz="quarter" idx="23"/>
          </p:nvPr>
        </p:nvSpPr>
        <p:spPr/>
        <p:txBody>
          <a:bodyPr/>
          <a:lstStyle/>
          <a:p>
            <a:fld id="{294A09A9-5501-47C1-A89A-A340965A2BE2}" type="slidenum">
              <a:rPr lang="en-US" smtClean="0"/>
              <a:pPr/>
              <a:t>‹#›</a:t>
            </a:fld>
            <a:endParaRPr lang="en-US">
              <a:latin typeface="+mn-lt"/>
            </a:endParaRPr>
          </a:p>
        </p:txBody>
      </p:sp>
      <p:sp>
        <p:nvSpPr>
          <p:cNvPr id="6" name="Footer Placeholder 5">
            <a:extLst>
              <a:ext uri="{FF2B5EF4-FFF2-40B4-BE49-F238E27FC236}">
                <a16:creationId xmlns:a16="http://schemas.microsoft.com/office/drawing/2014/main" id="{2DBF2453-9E16-47FE-A8ED-4661246DE597}"/>
              </a:ext>
            </a:extLst>
          </p:cNvPr>
          <p:cNvSpPr>
            <a:spLocks noGrp="1"/>
          </p:cNvSpPr>
          <p:nvPr>
            <p:ph type="ftr" sz="quarter" idx="22"/>
          </p:nvPr>
        </p:nvSpPr>
        <p:spPr/>
        <p:txBody>
          <a:bodyPr/>
          <a:lstStyle/>
          <a:p>
            <a:r>
              <a:rPr lang="en-US"/>
              <a:t>Annual Review</a:t>
            </a:r>
            <a:endParaRPr lang="en-US" b="0"/>
          </a:p>
        </p:txBody>
      </p:sp>
      <p:sp>
        <p:nvSpPr>
          <p:cNvPr id="2" name="Date Placeholder 3">
            <a:extLst>
              <a:ext uri="{FF2B5EF4-FFF2-40B4-BE49-F238E27FC236}">
                <a16:creationId xmlns:a16="http://schemas.microsoft.com/office/drawing/2014/main" id="{051AB775-D834-FE78-61E7-1D421831F035}"/>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FEF81ED-50DF-3946-87D9-407C13C3CE9F}"/>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26" name="Title 1">
            <a:extLst>
              <a:ext uri="{FF2B5EF4-FFF2-40B4-BE49-F238E27FC236}">
                <a16:creationId xmlns:a16="http://schemas.microsoft.com/office/drawing/2014/main" id="{E29321F6-59C5-6E4C-A846-6AD00848A444}"/>
              </a:ext>
            </a:extLst>
          </p:cNvPr>
          <p:cNvSpPr>
            <a:spLocks noGrp="1"/>
          </p:cNvSpPr>
          <p:nvPr>
            <p:ph type="title" hasCustomPrompt="1"/>
          </p:nvPr>
        </p:nvSpPr>
        <p:spPr>
          <a:xfrm>
            <a:off x="6896100" y="398440"/>
            <a:ext cx="4903377" cy="2386081"/>
          </a:xfrm>
          <a:prstGeom prst="rect">
            <a:avLst/>
          </a:prstGeom>
        </p:spPr>
        <p:txBody>
          <a:bodyPr lIns="0" tIns="0" rIns="0" bIns="0" anchor="b" anchorCtr="0">
            <a:noAutofit/>
          </a:bodyPr>
          <a:lstStyle>
            <a:lvl1pPr>
              <a:defRPr sz="4400" b="1" i="0">
                <a:latin typeface="+mj-lt"/>
              </a:defRPr>
            </a:lvl1pPr>
          </a:lstStyle>
          <a:p>
            <a:r>
              <a:rPr lang="en-US"/>
              <a:t>Click to add title </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hasCustomPrompt="1"/>
          </p:nvPr>
        </p:nvSpPr>
        <p:spPr>
          <a:xfrm>
            <a:off x="6896100" y="3591098"/>
            <a:ext cx="4903377" cy="1506973"/>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add text</a:t>
            </a:r>
          </a:p>
        </p:txBody>
      </p: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hasCustomPrompt="1"/>
          </p:nvPr>
        </p:nvSpPr>
        <p:spPr>
          <a:xfrm>
            <a:off x="0" y="0"/>
            <a:ext cx="6096000" cy="6858000"/>
          </a:xfrm>
        </p:spPr>
        <p:txBody>
          <a:bodyPr tIns="365760"/>
          <a:lstStyle>
            <a:lvl1pPr marL="0" indent="0" algn="ctr">
              <a:buNone/>
              <a:defRPr/>
            </a:lvl1pPr>
          </a:lstStyle>
          <a:p>
            <a:r>
              <a:rPr lang="en-US"/>
              <a:t>Click to add picture</a:t>
            </a:r>
          </a:p>
        </p:txBody>
      </p:sp>
      <p:cxnSp>
        <p:nvCxnSpPr>
          <p:cNvPr id="27" name="Straight Connector 26">
            <a:extLst>
              <a:ext uri="{FF2B5EF4-FFF2-40B4-BE49-F238E27FC236}">
                <a16:creationId xmlns:a16="http://schemas.microsoft.com/office/drawing/2014/main" id="{AB5C3BF3-A164-DD48-BD02-4587489DA105}"/>
              </a:ext>
              <a:ext uri="{C183D7F6-B498-43B3-948B-1728B52AA6E4}">
                <adec:decorative xmlns:adec="http://schemas.microsoft.com/office/drawing/2017/decorative" val="1"/>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hasCustomPrompt="1"/>
          </p:nvPr>
        </p:nvSpPr>
        <p:spPr>
          <a:xfrm>
            <a:off x="6896100" y="5155853"/>
            <a:ext cx="4914900" cy="806659"/>
          </a:xfrm>
        </p:spPr>
        <p:txBody>
          <a:bodyPr lIns="0" tIns="0" rIns="0" bIns="0" anchor="ctr" anchorCtr="0">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add text</a:t>
            </a:r>
          </a:p>
        </p:txBody>
      </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964023" y="142455"/>
            <a:ext cx="7532276" cy="1347471"/>
          </a:xfrm>
          <a:prstGeom prst="rect">
            <a:avLst/>
          </a:prstGeom>
        </p:spPr>
        <p:txBody>
          <a:bodyPr lIns="0" tIns="0" rIns="0" bIns="0" anchor="b" anchorCtr="0">
            <a:noAutofit/>
          </a:bodyPr>
          <a:lstStyle>
            <a:lvl1pPr>
              <a:defRPr sz="4400" b="1" i="0" spc="50" baseline="0">
                <a:latin typeface="+mj-lt"/>
              </a:defRPr>
            </a:lvl1pPr>
          </a:lstStyle>
          <a:p>
            <a:r>
              <a:rPr lang="en-US"/>
              <a:t>Click to add title </a:t>
            </a:r>
          </a:p>
        </p:txBody>
      </p:sp>
      <p:cxnSp>
        <p:nvCxnSpPr>
          <p:cNvPr id="13" name="Straight Connector 12">
            <a:extLst>
              <a:ext uri="{FF2B5EF4-FFF2-40B4-BE49-F238E27FC236}">
                <a16:creationId xmlns:a16="http://schemas.microsoft.com/office/drawing/2014/main" id="{CF0FD074-81E2-0D4E-8446-C5B415B238A0}"/>
              </a:ext>
              <a:ext uri="{C183D7F6-B498-43B3-948B-1728B52AA6E4}">
                <adec:decorative xmlns:adec="http://schemas.microsoft.com/office/drawing/2017/decorative" val="1"/>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hasCustomPrompt="1"/>
          </p:nvPr>
        </p:nvSpPr>
        <p:spPr>
          <a:xfrm>
            <a:off x="952500" y="2046306"/>
            <a:ext cx="2133600" cy="537098"/>
          </a:xfrm>
        </p:spPr>
        <p:txBody>
          <a:bodyPr lIns="0" tIns="0" rIns="0" bIns="0" anchor="ctr" anchorCtr="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add text</a:t>
            </a:r>
          </a:p>
        </p:txBody>
      </p: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hasCustomPrompt="1"/>
          </p:nvPr>
        </p:nvSpPr>
        <p:spPr>
          <a:xfrm>
            <a:off x="952500" y="2639004"/>
            <a:ext cx="2133600" cy="789996"/>
          </a:xfrm>
        </p:spPr>
        <p:txBody>
          <a:bodyPr lIns="0" tIns="0" rIns="0" bIns="0">
            <a:norm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add text</a:t>
            </a:r>
          </a:p>
        </p:txBody>
      </p:sp>
      <p:cxnSp>
        <p:nvCxnSpPr>
          <p:cNvPr id="16" name="Straight Connector 15">
            <a:extLst>
              <a:ext uri="{FF2B5EF4-FFF2-40B4-BE49-F238E27FC236}">
                <a16:creationId xmlns:a16="http://schemas.microsoft.com/office/drawing/2014/main" id="{A3DDE02E-BC75-2645-8725-CA2CFD327A3C}"/>
              </a:ext>
              <a:ext uri="{C183D7F6-B498-43B3-948B-1728B52AA6E4}">
                <adec:decorative xmlns:adec="http://schemas.microsoft.com/office/drawing/2017/decorative" val="1"/>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hasCustomPrompt="1"/>
          </p:nvPr>
        </p:nvSpPr>
        <p:spPr>
          <a:xfrm>
            <a:off x="3663042" y="2046306"/>
            <a:ext cx="2128157" cy="537098"/>
          </a:xfrm>
        </p:spPr>
        <p:txBody>
          <a:bodyPr lIns="0" tIns="0" rIns="0" bIns="0" anchor="ctr" anchorCtr="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add text</a:t>
            </a:r>
          </a:p>
        </p:txBody>
      </p: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hasCustomPrompt="1"/>
          </p:nvPr>
        </p:nvSpPr>
        <p:spPr>
          <a:xfrm>
            <a:off x="3663042" y="2639004"/>
            <a:ext cx="2128157" cy="789996"/>
          </a:xfrm>
        </p:spPr>
        <p:txBody>
          <a:bodyPr lIns="0" tIns="0" rIns="0" bIns="0">
            <a:norm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add text</a:t>
            </a:r>
          </a:p>
        </p:txBody>
      </p:sp>
      <p:cxnSp>
        <p:nvCxnSpPr>
          <p:cNvPr id="20" name="Straight Connector 19">
            <a:extLst>
              <a:ext uri="{FF2B5EF4-FFF2-40B4-BE49-F238E27FC236}">
                <a16:creationId xmlns:a16="http://schemas.microsoft.com/office/drawing/2014/main" id="{E01EE6FD-FABB-AD48-92DA-19805B502918}"/>
              </a:ext>
              <a:ext uri="{C183D7F6-B498-43B3-948B-1728B52AA6E4}">
                <adec:decorative xmlns:adec="http://schemas.microsoft.com/office/drawing/2017/decorative" val="1"/>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hasCustomPrompt="1"/>
          </p:nvPr>
        </p:nvSpPr>
        <p:spPr>
          <a:xfrm>
            <a:off x="952500" y="4359309"/>
            <a:ext cx="2133600" cy="492558"/>
          </a:xfrm>
        </p:spPr>
        <p:txBody>
          <a:bodyPr lIns="0" tIns="0" rIns="0" bIns="0" anchor="ctr" anchorCtr="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add text</a:t>
            </a:r>
          </a:p>
        </p:txBody>
      </p: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hasCustomPrompt="1"/>
          </p:nvPr>
        </p:nvSpPr>
        <p:spPr>
          <a:xfrm>
            <a:off x="952500" y="4925112"/>
            <a:ext cx="2133600" cy="789996"/>
          </a:xfrm>
        </p:spPr>
        <p:txBody>
          <a:bodyPr lIns="0" tIns="0" rIns="0" bIns="0">
            <a:norm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add text</a:t>
            </a:r>
          </a:p>
        </p:txBody>
      </p:sp>
      <p:cxnSp>
        <p:nvCxnSpPr>
          <p:cNvPr id="23" name="Straight Connector 22">
            <a:extLst>
              <a:ext uri="{FF2B5EF4-FFF2-40B4-BE49-F238E27FC236}">
                <a16:creationId xmlns:a16="http://schemas.microsoft.com/office/drawing/2014/main" id="{93BB36CC-7349-334D-A028-58D01025E726}"/>
              </a:ext>
              <a:ext uri="{C183D7F6-B498-43B3-948B-1728B52AA6E4}">
                <adec:decorative xmlns:adec="http://schemas.microsoft.com/office/drawing/2017/decorative" val="1"/>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hasCustomPrompt="1"/>
          </p:nvPr>
        </p:nvSpPr>
        <p:spPr>
          <a:xfrm>
            <a:off x="3663042" y="4359309"/>
            <a:ext cx="2128157" cy="492558"/>
          </a:xfrm>
        </p:spPr>
        <p:txBody>
          <a:bodyPr lIns="0" tIns="0" rIns="0" bIns="0" anchor="ctr" anchorCtr="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add text</a:t>
            </a:r>
          </a:p>
        </p:txBody>
      </p: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hasCustomPrompt="1"/>
          </p:nvPr>
        </p:nvSpPr>
        <p:spPr>
          <a:xfrm>
            <a:off x="3663042" y="4925112"/>
            <a:ext cx="2128157" cy="789996"/>
          </a:xfrm>
        </p:spPr>
        <p:txBody>
          <a:bodyPr lIns="0" tIns="0" rIns="0" bIns="0">
            <a:norm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add text</a:t>
            </a:r>
          </a:p>
        </p:txBody>
      </p:sp>
      <p:cxnSp>
        <p:nvCxnSpPr>
          <p:cNvPr id="26" name="Straight Connector 25">
            <a:extLst>
              <a:ext uri="{FF2B5EF4-FFF2-40B4-BE49-F238E27FC236}">
                <a16:creationId xmlns:a16="http://schemas.microsoft.com/office/drawing/2014/main" id="{C402C0D4-D9C4-F547-B996-38177302A3DC}"/>
              </a:ext>
              <a:ext uri="{C183D7F6-B498-43B3-948B-1728B52AA6E4}">
                <adec:decorative xmlns:adec="http://schemas.microsoft.com/office/drawing/2017/decorative" val="1"/>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hasCustomPrompt="1"/>
          </p:nvPr>
        </p:nvSpPr>
        <p:spPr>
          <a:xfrm>
            <a:off x="6367054" y="4359309"/>
            <a:ext cx="2129245" cy="492558"/>
          </a:xfrm>
        </p:spPr>
        <p:txBody>
          <a:bodyPr lIns="0" tIns="0" rIns="0" bIns="0" anchor="ctr" anchorCtr="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add text</a:t>
            </a:r>
          </a:p>
        </p:txBody>
      </p: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hasCustomPrompt="1"/>
          </p:nvPr>
        </p:nvSpPr>
        <p:spPr>
          <a:xfrm>
            <a:off x="6367054" y="4925112"/>
            <a:ext cx="2129245" cy="789996"/>
          </a:xfrm>
        </p:spPr>
        <p:txBody>
          <a:bodyPr lIns="0" tIns="0" rIns="0" bIns="0">
            <a:norm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add text</a:t>
            </a:r>
          </a:p>
        </p:txBody>
      </p:sp>
      <p:sp>
        <p:nvSpPr>
          <p:cNvPr id="19" name="Slide Number Placeholder 18">
            <a:extLst>
              <a:ext uri="{FF2B5EF4-FFF2-40B4-BE49-F238E27FC236}">
                <a16:creationId xmlns:a16="http://schemas.microsoft.com/office/drawing/2014/main" id="{1851A3FD-B717-4588-9809-4FFAC5FF47A1}"/>
              </a:ext>
            </a:extLst>
          </p:cNvPr>
          <p:cNvSpPr>
            <a:spLocks noGrp="1"/>
          </p:cNvSpPr>
          <p:nvPr>
            <p:ph type="sldNum" sz="quarter" idx="27"/>
          </p:nvPr>
        </p:nvSpPr>
        <p:spPr/>
        <p:txBody>
          <a:bodyPr/>
          <a:lstStyle/>
          <a:p>
            <a:fld id="{294A09A9-5501-47C1-A89A-A340965A2BE2}" type="slidenum">
              <a:rPr lang="en-US" smtClean="0"/>
              <a:pPr/>
              <a:t>‹#›</a:t>
            </a:fld>
            <a:endParaRPr lang="en-US">
              <a:latin typeface="+mn-lt"/>
            </a:endParaRPr>
          </a:p>
        </p:txBody>
      </p:sp>
      <p:sp>
        <p:nvSpPr>
          <p:cNvPr id="5" name="Footer Placeholder 4">
            <a:extLst>
              <a:ext uri="{FF2B5EF4-FFF2-40B4-BE49-F238E27FC236}">
                <a16:creationId xmlns:a16="http://schemas.microsoft.com/office/drawing/2014/main" id="{FDE10C66-2FF2-41F8-98FA-BE4983369645}"/>
              </a:ext>
            </a:extLst>
          </p:cNvPr>
          <p:cNvSpPr>
            <a:spLocks noGrp="1"/>
          </p:cNvSpPr>
          <p:nvPr>
            <p:ph type="ftr" sz="quarter" idx="26"/>
          </p:nvPr>
        </p:nvSpPr>
        <p:spPr/>
        <p:txBody>
          <a:bodyPr/>
          <a:lstStyle/>
          <a:p>
            <a:r>
              <a:rPr lang="en-US"/>
              <a:t>Annual Review</a:t>
            </a:r>
            <a:endParaRPr lang="en-US" b="0"/>
          </a:p>
        </p:txBody>
      </p:sp>
      <p:sp>
        <p:nvSpPr>
          <p:cNvPr id="2" name="Date Placeholder 3">
            <a:extLst>
              <a:ext uri="{FF2B5EF4-FFF2-40B4-BE49-F238E27FC236}">
                <a16:creationId xmlns:a16="http://schemas.microsoft.com/office/drawing/2014/main" id="{B42F3846-3FA1-A704-DD1C-4F4EDD8FEBC2}"/>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9" name="Title 1">
            <a:extLst>
              <a:ext uri="{FF2B5EF4-FFF2-40B4-BE49-F238E27FC236}">
                <a16:creationId xmlns:a16="http://schemas.microsoft.com/office/drawing/2014/main" id="{A5C37098-CEB2-1E45-989B-3DD92F3B1A30}"/>
              </a:ext>
            </a:extLst>
          </p:cNvPr>
          <p:cNvSpPr>
            <a:spLocks noGrp="1"/>
          </p:cNvSpPr>
          <p:nvPr>
            <p:ph type="title" hasCustomPrompt="1"/>
          </p:nvPr>
        </p:nvSpPr>
        <p:spPr>
          <a:xfrm>
            <a:off x="964023" y="82713"/>
            <a:ext cx="4572001" cy="2286000"/>
          </a:xfrm>
          <a:prstGeom prst="rect">
            <a:avLst/>
          </a:prstGeom>
        </p:spPr>
        <p:txBody>
          <a:bodyPr lIns="0" tIns="0" rIns="0" bIns="0" anchor="b" anchorCtr="0">
            <a:noAutofit/>
          </a:bodyPr>
          <a:lstStyle>
            <a:lvl1pPr>
              <a:defRPr sz="4400" b="1" i="0">
                <a:latin typeface="+mj-lt"/>
              </a:defRPr>
            </a:lvl1pPr>
          </a:lstStyle>
          <a:p>
            <a:r>
              <a:rPr lang="en-US"/>
              <a:t>Click to add title </a:t>
            </a:r>
          </a:p>
        </p:txBody>
      </p: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hasCustomPrompt="1"/>
          </p:nvPr>
        </p:nvSpPr>
        <p:spPr>
          <a:xfrm>
            <a:off x="952499" y="2810201"/>
            <a:ext cx="4572001" cy="2560320"/>
          </a:xfrm>
        </p:spPr>
        <p:txBody>
          <a:bodyPr lIns="0" tIns="0" rIns="0" bIns="0">
            <a:norm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add text</a:t>
            </a:r>
          </a:p>
        </p:txBody>
      </p:sp>
      <p:sp>
        <p:nvSpPr>
          <p:cNvPr id="5" name="Slide Number Placeholder 4">
            <a:extLst>
              <a:ext uri="{FF2B5EF4-FFF2-40B4-BE49-F238E27FC236}">
                <a16:creationId xmlns:a16="http://schemas.microsoft.com/office/drawing/2014/main" id="{6184536E-AD08-4371-85E9-A816C30B6AE7}"/>
              </a:ext>
            </a:extLst>
          </p:cNvPr>
          <p:cNvSpPr>
            <a:spLocks noGrp="1"/>
          </p:cNvSpPr>
          <p:nvPr>
            <p:ph type="sldNum" sz="quarter" idx="16"/>
          </p:nvPr>
        </p:nvSpPr>
        <p:spPr/>
        <p:txBody>
          <a:bodyPr/>
          <a:lstStyle/>
          <a:p>
            <a:fld id="{294A09A9-5501-47C1-A89A-A340965A2BE2}" type="slidenum">
              <a:rPr lang="en-US" smtClean="0"/>
              <a:pPr/>
              <a:t>‹#›</a:t>
            </a:fld>
            <a:endParaRPr lang="en-US">
              <a:latin typeface="+mn-lt"/>
            </a:endParaRPr>
          </a:p>
        </p:txBody>
      </p:sp>
      <p:sp>
        <p:nvSpPr>
          <p:cNvPr id="4" name="Footer Placeholder 3">
            <a:extLst>
              <a:ext uri="{FF2B5EF4-FFF2-40B4-BE49-F238E27FC236}">
                <a16:creationId xmlns:a16="http://schemas.microsoft.com/office/drawing/2014/main" id="{DB285929-1018-4370-A170-074C414B2281}"/>
              </a:ext>
            </a:extLst>
          </p:cNvPr>
          <p:cNvSpPr>
            <a:spLocks noGrp="1"/>
          </p:cNvSpPr>
          <p:nvPr>
            <p:ph type="ftr" sz="quarter" idx="15"/>
          </p:nvPr>
        </p:nvSpPr>
        <p:spPr/>
        <p:txBody>
          <a:bodyPr/>
          <a:lstStyle/>
          <a:p>
            <a:r>
              <a:rPr lang="en-US"/>
              <a:t>Annual Review</a:t>
            </a:r>
            <a:endParaRPr lang="en-US" b="0"/>
          </a:p>
        </p:txBody>
      </p:sp>
      <p:sp>
        <p:nvSpPr>
          <p:cNvPr id="6" name="Date Placeholder 3">
            <a:extLst>
              <a:ext uri="{FF2B5EF4-FFF2-40B4-BE49-F238E27FC236}">
                <a16:creationId xmlns:a16="http://schemas.microsoft.com/office/drawing/2014/main" id="{10A569B5-C0E0-B13D-812D-D5FA977913CF}"/>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a:latin typeface="+mn-lt"/>
            </a:endParaRPr>
          </a:p>
        </p:txBody>
      </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hasCustomPrompt="1"/>
          </p:nvPr>
        </p:nvSpPr>
        <p:spPr>
          <a:xfrm>
            <a:off x="6096000" y="0"/>
            <a:ext cx="6096000" cy="6880543"/>
          </a:xfrm>
        </p:spPr>
        <p:txBody>
          <a:bodyPr tIns="182880"/>
          <a:lstStyle>
            <a:lvl1pPr marL="0" indent="0" algn="ctr">
              <a:buNone/>
              <a:defRPr/>
            </a:lvl1pPr>
          </a:lstStyle>
          <a:p>
            <a:r>
              <a:rPr lang="en-US"/>
              <a:t>Click to add picture</a:t>
            </a: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29D7C82-45D3-B736-77A1-FE479F1AD081}"/>
              </a:ext>
            </a:extLst>
          </p:cNvPr>
          <p:cNvSpPr>
            <a:spLocks noGrp="1"/>
          </p:cNvSpPr>
          <p:nvPr>
            <p:ph type="pic" sz="quarter" idx="13" hasCustomPrompt="1"/>
          </p:nvPr>
        </p:nvSpPr>
        <p:spPr>
          <a:xfrm>
            <a:off x="0" y="0"/>
            <a:ext cx="12191998" cy="6858000"/>
          </a:xfrm>
          <a:custGeom>
            <a:avLst/>
            <a:gdLst>
              <a:gd name="connsiteX0" fmla="*/ 7154721 w 12191998"/>
              <a:gd name="connsiteY0" fmla="*/ 3951843 h 6858000"/>
              <a:gd name="connsiteX1" fmla="*/ 7154721 w 12191998"/>
              <a:gd name="connsiteY1" fmla="*/ 4052427 h 6858000"/>
              <a:gd name="connsiteX2" fmla="*/ 9288321 w 12191998"/>
              <a:gd name="connsiteY2" fmla="*/ 4052427 h 6858000"/>
              <a:gd name="connsiteX3" fmla="*/ 9288321 w 12191998"/>
              <a:gd name="connsiteY3" fmla="*/ 3951843 h 6858000"/>
              <a:gd name="connsiteX4" fmla="*/ 0 w 12191998"/>
              <a:gd name="connsiteY4" fmla="*/ 0 h 6858000"/>
              <a:gd name="connsiteX5" fmla="*/ 12191998 w 12191998"/>
              <a:gd name="connsiteY5" fmla="*/ 0 h 6858000"/>
              <a:gd name="connsiteX6" fmla="*/ 12191998 w 12191998"/>
              <a:gd name="connsiteY6" fmla="*/ 6858000 h 6858000"/>
              <a:gd name="connsiteX7" fmla="*/ 0 w 12191998"/>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8" h="6858000">
                <a:moveTo>
                  <a:pt x="7154721" y="3951843"/>
                </a:moveTo>
                <a:lnTo>
                  <a:pt x="7154721" y="4052427"/>
                </a:lnTo>
                <a:lnTo>
                  <a:pt x="9288321" y="4052427"/>
                </a:lnTo>
                <a:lnTo>
                  <a:pt x="9288321" y="3951843"/>
                </a:lnTo>
                <a:close/>
                <a:moveTo>
                  <a:pt x="0" y="0"/>
                </a:moveTo>
                <a:lnTo>
                  <a:pt x="12191998" y="0"/>
                </a:lnTo>
                <a:lnTo>
                  <a:pt x="12191998" y="6858000"/>
                </a:lnTo>
                <a:lnTo>
                  <a:pt x="0" y="6858000"/>
                </a:lnTo>
                <a:close/>
              </a:path>
            </a:pathLst>
          </a:custGeom>
          <a:solidFill>
            <a:schemeClr val="accent3">
              <a:lumMod val="75000"/>
            </a:schemeClr>
          </a:solidFill>
        </p:spPr>
        <p:txBody>
          <a:bodyPr wrap="square" tIns="274320">
            <a:noAutofit/>
          </a:bodyPr>
          <a:lstStyle>
            <a:lvl1pPr marL="0" indent="0" algn="ctr">
              <a:buNone/>
              <a:defRPr>
                <a:solidFill>
                  <a:schemeClr val="tx1"/>
                </a:solidFill>
              </a:defRPr>
            </a:lvl1pPr>
          </a:lstStyle>
          <a:p>
            <a:r>
              <a:rPr lang="en-US"/>
              <a:t>Click to add picture</a:t>
            </a:r>
          </a:p>
        </p:txBody>
      </p:sp>
      <p:grpSp>
        <p:nvGrpSpPr>
          <p:cNvPr id="22" name="Group 21">
            <a:extLst>
              <a:ext uri="{FF2B5EF4-FFF2-40B4-BE49-F238E27FC236}">
                <a16:creationId xmlns:a16="http://schemas.microsoft.com/office/drawing/2014/main" id="{F4CB38BE-0FF2-694C-AA3C-D73DBF7C332C}"/>
              </a:ext>
              <a:ext uri="{C183D7F6-B498-43B3-948B-1728B52AA6E4}">
                <adec:decorative xmlns:adec="http://schemas.microsoft.com/office/drawing/2017/decorative" val="1"/>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7193943" y="2092817"/>
            <a:ext cx="4941477" cy="1563483"/>
          </a:xfrm>
          <a:prstGeom prst="rect">
            <a:avLst/>
          </a:prstGeom>
        </p:spPr>
        <p:txBody>
          <a:bodyPr lIns="0" tIns="0" rIns="0" bIns="0" anchor="b" anchorCtr="0">
            <a:noAutofit/>
          </a:bodyPr>
          <a:lstStyle>
            <a:lvl1pPr>
              <a:defRPr sz="4100" b="1" i="0" baseline="0">
                <a:solidFill>
                  <a:schemeClr val="tx1"/>
                </a:solidFill>
                <a:latin typeface="+mj-lt"/>
              </a:defRPr>
            </a:lvl1pPr>
          </a:lstStyle>
          <a:p>
            <a:r>
              <a:rPr lang="en-US"/>
              <a:t>Click to add title </a:t>
            </a:r>
          </a:p>
        </p:txBody>
      </p:sp>
      <p:sp>
        <p:nvSpPr>
          <p:cNvPr id="5" name="Rectangle 4">
            <a:extLst>
              <a:ext uri="{FF2B5EF4-FFF2-40B4-BE49-F238E27FC236}">
                <a16:creationId xmlns:a16="http://schemas.microsoft.com/office/drawing/2014/main" id="{E81ED476-3924-7E52-1A9D-0E0424695B24}"/>
              </a:ext>
            </a:extLst>
          </p:cNvPr>
          <p:cNvSpPr/>
          <p:nvPr userDrawn="1"/>
        </p:nvSpPr>
        <p:spPr>
          <a:xfrm>
            <a:off x="7154721"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201169"/>
            <a:ext cx="10352810" cy="1288758"/>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hasCustomPrompt="1"/>
          </p:nvPr>
        </p:nvSpPr>
        <p:spPr>
          <a:xfrm>
            <a:off x="952500" y="1939108"/>
            <a:ext cx="10352810" cy="4110702"/>
          </a:xfrm>
        </p:spPr>
        <p:txBody>
          <a:bodyPr/>
          <a:lstStyle>
            <a:lvl1pPr>
              <a:defRPr>
                <a:solidFill>
                  <a:schemeClr val="bg1"/>
                </a:solidFill>
              </a:defRPr>
            </a:lvl1pPr>
          </a:lstStyle>
          <a:p>
            <a:r>
              <a:rPr lang="en-US"/>
              <a:t>Click to add chart</a:t>
            </a:r>
          </a:p>
        </p:txBody>
      </p:sp>
      <p:sp>
        <p:nvSpPr>
          <p:cNvPr id="5" name="Slide Number Placeholder 4">
            <a:extLst>
              <a:ext uri="{FF2B5EF4-FFF2-40B4-BE49-F238E27FC236}">
                <a16:creationId xmlns:a16="http://schemas.microsoft.com/office/drawing/2014/main" id="{C772CC63-C628-4456-9B92-DA4E670BAC0D}"/>
              </a:ext>
            </a:extLst>
          </p:cNvPr>
          <p:cNvSpPr>
            <a:spLocks noGrp="1"/>
          </p:cNvSpPr>
          <p:nvPr>
            <p:ph type="sldNum" sz="quarter" idx="13"/>
          </p:nvPr>
        </p:nvSpPr>
        <p:spPr/>
        <p:txBody>
          <a:bodyPr/>
          <a:lstStyle/>
          <a:p>
            <a:fld id="{294A09A9-5501-47C1-A89A-A340965A2BE2}" type="slidenum">
              <a:rPr lang="en-US" smtClean="0"/>
              <a:pPr/>
              <a:t>‹#›</a:t>
            </a:fld>
            <a:endParaRPr lang="en-US">
              <a:latin typeface="+mn-lt"/>
            </a:endParaRPr>
          </a:p>
        </p:txBody>
      </p:sp>
      <p:sp>
        <p:nvSpPr>
          <p:cNvPr id="4" name="Footer Placeholder 3">
            <a:extLst>
              <a:ext uri="{FF2B5EF4-FFF2-40B4-BE49-F238E27FC236}">
                <a16:creationId xmlns:a16="http://schemas.microsoft.com/office/drawing/2014/main" id="{D1578EA5-216B-41F7-80D1-9ED07FFDB66F}"/>
              </a:ext>
            </a:extLst>
          </p:cNvPr>
          <p:cNvSpPr>
            <a:spLocks noGrp="1"/>
          </p:cNvSpPr>
          <p:nvPr>
            <p:ph type="ftr" sz="quarter" idx="12"/>
          </p:nvPr>
        </p:nvSpPr>
        <p:spPr/>
        <p:txBody>
          <a:bodyPr/>
          <a:lstStyle/>
          <a:p>
            <a:r>
              <a:rPr lang="en-US"/>
              <a:t>Annual Review</a:t>
            </a:r>
            <a:endParaRPr lang="en-US" b="0"/>
          </a:p>
        </p:txBody>
      </p:sp>
      <p:sp>
        <p:nvSpPr>
          <p:cNvPr id="2" name="Date Placeholder 3">
            <a:extLst>
              <a:ext uri="{FF2B5EF4-FFF2-40B4-BE49-F238E27FC236}">
                <a16:creationId xmlns:a16="http://schemas.microsoft.com/office/drawing/2014/main" id="{7F404C10-744B-3A30-6A97-DEF88914AF8B}"/>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210313"/>
            <a:ext cx="10287000" cy="1279614"/>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hasCustomPrompt="1"/>
          </p:nvPr>
        </p:nvSpPr>
        <p:spPr>
          <a:xfrm>
            <a:off x="952500" y="2209800"/>
            <a:ext cx="10287000" cy="2593109"/>
          </a:xfrm>
        </p:spPr>
        <p:txBody>
          <a:bodyPr/>
          <a:lstStyle>
            <a:lvl1pPr>
              <a:defRPr/>
            </a:lvl1pPr>
          </a:lstStyle>
          <a:p>
            <a:r>
              <a:rPr lang="en-US"/>
              <a:t>Click to add table</a:t>
            </a:r>
          </a:p>
        </p:txBody>
      </p:sp>
      <p:sp>
        <p:nvSpPr>
          <p:cNvPr id="5" name="Slide Number Placeholder 4">
            <a:extLst>
              <a:ext uri="{FF2B5EF4-FFF2-40B4-BE49-F238E27FC236}">
                <a16:creationId xmlns:a16="http://schemas.microsoft.com/office/drawing/2014/main" id="{E69F7A1E-B7E2-4E9C-A66C-BCE08900C5F1}"/>
              </a:ext>
            </a:extLst>
          </p:cNvPr>
          <p:cNvSpPr>
            <a:spLocks noGrp="1"/>
          </p:cNvSpPr>
          <p:nvPr>
            <p:ph type="sldNum" sz="quarter" idx="13"/>
          </p:nvPr>
        </p:nvSpPr>
        <p:spPr/>
        <p:txBody>
          <a:bodyPr/>
          <a:lstStyle/>
          <a:p>
            <a:fld id="{294A09A9-5501-47C1-A89A-A340965A2BE2}" type="slidenum">
              <a:rPr lang="en-US" smtClean="0"/>
              <a:pPr/>
              <a:t>‹#›</a:t>
            </a:fld>
            <a:endParaRPr lang="en-US">
              <a:latin typeface="+mn-lt"/>
            </a:endParaRPr>
          </a:p>
        </p:txBody>
      </p:sp>
      <p:sp>
        <p:nvSpPr>
          <p:cNvPr id="4" name="Footer Placeholder 3">
            <a:extLst>
              <a:ext uri="{FF2B5EF4-FFF2-40B4-BE49-F238E27FC236}">
                <a16:creationId xmlns:a16="http://schemas.microsoft.com/office/drawing/2014/main" id="{DB42D896-6ACC-40D7-8D8B-F9AF3E7DE1A1}"/>
              </a:ext>
            </a:extLst>
          </p:cNvPr>
          <p:cNvSpPr>
            <a:spLocks noGrp="1"/>
          </p:cNvSpPr>
          <p:nvPr>
            <p:ph type="ftr" sz="quarter" idx="12"/>
          </p:nvPr>
        </p:nvSpPr>
        <p:spPr/>
        <p:txBody>
          <a:bodyPr/>
          <a:lstStyle/>
          <a:p>
            <a:r>
              <a:rPr lang="en-US"/>
              <a:t>Annual Review</a:t>
            </a:r>
            <a:endParaRPr lang="en-US" b="0"/>
          </a:p>
        </p:txBody>
      </p:sp>
      <p:sp>
        <p:nvSpPr>
          <p:cNvPr id="2" name="Date Placeholder 3">
            <a:extLst>
              <a:ext uri="{FF2B5EF4-FFF2-40B4-BE49-F238E27FC236}">
                <a16:creationId xmlns:a16="http://schemas.microsoft.com/office/drawing/2014/main" id="{07A8E389-98BB-3534-2651-FEF1E37EBC6E}"/>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ACB4ADD-D9F4-984E-B29D-A2CF6D19E810}"/>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4" name="Group 23">
            <a:extLst>
              <a:ext uri="{FF2B5EF4-FFF2-40B4-BE49-F238E27FC236}">
                <a16:creationId xmlns:a16="http://schemas.microsoft.com/office/drawing/2014/main" id="{669A90A7-BF26-684E-8C8B-638053DA1234}"/>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9" name="Title 1">
            <a:extLst>
              <a:ext uri="{FF2B5EF4-FFF2-40B4-BE49-F238E27FC236}">
                <a16:creationId xmlns:a16="http://schemas.microsoft.com/office/drawing/2014/main" id="{A5C37098-CEB2-1E45-989B-3DD92F3B1A30}"/>
              </a:ext>
            </a:extLst>
          </p:cNvPr>
          <p:cNvSpPr>
            <a:spLocks noGrp="1"/>
          </p:cNvSpPr>
          <p:nvPr>
            <p:ph type="title" hasCustomPrompt="1"/>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pPr lvl="0"/>
            <a:r>
              <a:rPr lang="en-US"/>
              <a:t>Click to add text</a:t>
            </a:r>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00165"/>
          </a:xfrm>
          <a:prstGeom prst="rect">
            <a:avLst/>
          </a:prstGeom>
          <a:noFill/>
        </p:spPr>
        <p:txBody>
          <a:bodyPr wrap="square" tIns="457200" bIns="0" rtlCol="0" anchor="b" anchorCtr="0">
            <a:noAutofit/>
          </a:bodyPr>
          <a:lstStyle/>
          <a:p>
            <a:r>
              <a:rPr lang="en-US" sz="20000" b="1">
                <a:solidFill>
                  <a:schemeClr val="bg1"/>
                </a:solidFill>
              </a:rPr>
              <a:t>“</a:t>
            </a:r>
          </a:p>
        </p:txBody>
      </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3" name="Group 22">
            <a:extLst>
              <a:ext uri="{FF2B5EF4-FFF2-40B4-BE49-F238E27FC236}">
                <a16:creationId xmlns:a16="http://schemas.microsoft.com/office/drawing/2014/main" id="{EFD0B2D5-B3C2-D847-A220-86CB6A37E418}"/>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61" name="Title 1">
            <a:extLst>
              <a:ext uri="{FF2B5EF4-FFF2-40B4-BE49-F238E27FC236}">
                <a16:creationId xmlns:a16="http://schemas.microsoft.com/office/drawing/2014/main" id="{E2F20AFE-B282-5146-B0D6-F2FC1B6D303E}"/>
              </a:ext>
            </a:extLst>
          </p:cNvPr>
          <p:cNvSpPr>
            <a:spLocks noGrp="1"/>
          </p:cNvSpPr>
          <p:nvPr>
            <p:ph type="title" hasCustomPrompt="1"/>
          </p:nvPr>
        </p:nvSpPr>
        <p:spPr>
          <a:xfrm>
            <a:off x="964022" y="151023"/>
            <a:ext cx="10275477" cy="1338903"/>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cxnSp>
        <p:nvCxnSpPr>
          <p:cNvPr id="62" name="Straight Connector 61">
            <a:extLst>
              <a:ext uri="{FF2B5EF4-FFF2-40B4-BE49-F238E27FC236}">
                <a16:creationId xmlns:a16="http://schemas.microsoft.com/office/drawing/2014/main" id="{F777D2F0-DE3F-8343-B97A-E7FA440532FD}"/>
              </a:ext>
              <a:ext uri="{C183D7F6-B498-43B3-948B-1728B52AA6E4}">
                <adec:decorative xmlns:adec="http://schemas.microsoft.com/office/drawing/2017/decorative" val="1"/>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hasCustomPrompt="1"/>
          </p:nvPr>
        </p:nvSpPr>
        <p:spPr>
          <a:xfrm>
            <a:off x="954268" y="2572883"/>
            <a:ext cx="2118245" cy="2037217"/>
          </a:xfrm>
          <a:prstGeom prst="rect">
            <a:avLst/>
          </a:prstGeom>
        </p:spPr>
        <p:txBody>
          <a:bodyPr>
            <a:normAutofit/>
          </a:bodyPr>
          <a:lstStyle>
            <a:lvl1pPr marL="0" indent="0" algn="ctr">
              <a:buNone/>
              <a:defRPr sz="1600"/>
            </a:lvl1pPr>
          </a:lstStyle>
          <a:p>
            <a:r>
              <a:rPr lang="en-US"/>
              <a:t>Click to add picture</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hasCustomPrompt="1"/>
          </p:nvPr>
        </p:nvSpPr>
        <p:spPr>
          <a:xfrm>
            <a:off x="952500" y="4823250"/>
            <a:ext cx="2133600" cy="456961"/>
          </a:xfrm>
        </p:spPr>
        <p:txBody>
          <a:bodyPr lIns="0" tIns="0" rIns="0" bIns="0" anchor="ctr" anchorCtr="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add text</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hasCustomPrompt="1"/>
          </p:nvPr>
        </p:nvSpPr>
        <p:spPr>
          <a:xfrm>
            <a:off x="952500" y="5339379"/>
            <a:ext cx="2133600" cy="765586"/>
          </a:xfrm>
        </p:spPr>
        <p:txBody>
          <a:bodyPr lIns="0" tIns="0" rIns="0" bIns="0">
            <a:norm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add text</a:t>
            </a:r>
          </a:p>
        </p:txBody>
      </p: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hasCustomPrompt="1"/>
          </p:nvPr>
        </p:nvSpPr>
        <p:spPr>
          <a:xfrm>
            <a:off x="3658280" y="2572883"/>
            <a:ext cx="2118245" cy="2037217"/>
          </a:xfrm>
          <a:prstGeom prst="rect">
            <a:avLst/>
          </a:prstGeom>
        </p:spPr>
        <p:txBody>
          <a:bodyPr>
            <a:normAutofit/>
          </a:bodyPr>
          <a:lstStyle>
            <a:lvl1pPr marL="0" indent="0" algn="ctr">
              <a:buNone/>
              <a:defRPr sz="1600"/>
            </a:lvl1pPr>
          </a:lstStyle>
          <a:p>
            <a:r>
              <a:rPr lang="en-US"/>
              <a:t>Click to add picture</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hasCustomPrompt="1"/>
          </p:nvPr>
        </p:nvSpPr>
        <p:spPr>
          <a:xfrm>
            <a:off x="3663042" y="4823250"/>
            <a:ext cx="2128157" cy="456961"/>
          </a:xfrm>
        </p:spPr>
        <p:txBody>
          <a:bodyPr lIns="0" tIns="0" rIns="0" bIns="0" anchor="ctr" anchorCtr="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add text</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hasCustomPrompt="1"/>
          </p:nvPr>
        </p:nvSpPr>
        <p:spPr>
          <a:xfrm>
            <a:off x="3663042" y="5339379"/>
            <a:ext cx="2128157" cy="765586"/>
          </a:xfrm>
        </p:spPr>
        <p:txBody>
          <a:bodyPr lIns="0" tIns="0" rIns="0" bIns="0">
            <a:norm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add text</a:t>
            </a:r>
          </a:p>
        </p:txBody>
      </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hasCustomPrompt="1"/>
          </p:nvPr>
        </p:nvSpPr>
        <p:spPr>
          <a:xfrm>
            <a:off x="6362292" y="2572883"/>
            <a:ext cx="2118245" cy="2037217"/>
          </a:xfrm>
          <a:prstGeom prst="rect">
            <a:avLst/>
          </a:prstGeom>
        </p:spPr>
        <p:txBody>
          <a:bodyPr>
            <a:normAutofit/>
          </a:bodyPr>
          <a:lstStyle>
            <a:lvl1pPr marL="0" indent="0" algn="ctr">
              <a:buNone/>
              <a:defRPr sz="1600"/>
            </a:lvl1pPr>
          </a:lstStyle>
          <a:p>
            <a:r>
              <a:rPr lang="en-US"/>
              <a:t>Click to add picture</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hasCustomPrompt="1"/>
          </p:nvPr>
        </p:nvSpPr>
        <p:spPr>
          <a:xfrm>
            <a:off x="6367054" y="4823250"/>
            <a:ext cx="2129245" cy="456961"/>
          </a:xfrm>
        </p:spPr>
        <p:txBody>
          <a:bodyPr lIns="0" tIns="0" rIns="0" bIns="0" anchor="ctr" anchorCtr="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add text</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hasCustomPrompt="1"/>
          </p:nvPr>
        </p:nvSpPr>
        <p:spPr>
          <a:xfrm>
            <a:off x="6367054" y="5339379"/>
            <a:ext cx="2129245" cy="765586"/>
          </a:xfrm>
        </p:spPr>
        <p:txBody>
          <a:bodyPr lIns="0" tIns="0" rIns="0" bIns="0">
            <a:norm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add text</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hasCustomPrompt="1"/>
          </p:nvPr>
        </p:nvSpPr>
        <p:spPr>
          <a:xfrm>
            <a:off x="9112023" y="2572883"/>
            <a:ext cx="2118245" cy="2037217"/>
          </a:xfrm>
          <a:prstGeom prst="rect">
            <a:avLst/>
          </a:prstGeom>
        </p:spPr>
        <p:txBody>
          <a:bodyPr>
            <a:normAutofit/>
          </a:bodyPr>
          <a:lstStyle>
            <a:lvl1pPr marL="0" indent="0" algn="ctr">
              <a:buNone/>
              <a:defRPr sz="1600"/>
            </a:lvl1pPr>
          </a:lstStyle>
          <a:p>
            <a:r>
              <a:rPr lang="en-US"/>
              <a:t>Click to add picture</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hasCustomPrompt="1"/>
          </p:nvPr>
        </p:nvSpPr>
        <p:spPr>
          <a:xfrm>
            <a:off x="9110254" y="4823250"/>
            <a:ext cx="2129245" cy="456961"/>
          </a:xfrm>
        </p:spPr>
        <p:txBody>
          <a:bodyPr lIns="0" tIns="0" rIns="0" bIns="0" anchor="ctr" anchorCtr="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add text</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hasCustomPrompt="1"/>
          </p:nvPr>
        </p:nvSpPr>
        <p:spPr>
          <a:xfrm>
            <a:off x="9110254" y="5339379"/>
            <a:ext cx="2129245" cy="765586"/>
          </a:xfrm>
        </p:spPr>
        <p:txBody>
          <a:bodyPr lIns="0" tIns="0" rIns="0" bIns="0">
            <a:norm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add text</a:t>
            </a:r>
          </a:p>
        </p:txBody>
      </p:sp>
      <p:sp>
        <p:nvSpPr>
          <p:cNvPr id="5" name="Slide Number Placeholder 4">
            <a:extLst>
              <a:ext uri="{FF2B5EF4-FFF2-40B4-BE49-F238E27FC236}">
                <a16:creationId xmlns:a16="http://schemas.microsoft.com/office/drawing/2014/main" id="{705A1C65-B00C-4CA4-83B6-3DFA3DF96296}"/>
              </a:ext>
            </a:extLst>
          </p:cNvPr>
          <p:cNvSpPr>
            <a:spLocks noGrp="1"/>
          </p:cNvSpPr>
          <p:nvPr>
            <p:ph type="sldNum" sz="quarter" idx="34"/>
          </p:nvPr>
        </p:nvSpPr>
        <p:spPr/>
        <p:txBody>
          <a:bodyPr/>
          <a:lstStyle/>
          <a:p>
            <a:fld id="{294A09A9-5501-47C1-A89A-A340965A2BE2}" type="slidenum">
              <a:rPr lang="en-US" smtClean="0"/>
              <a:pPr/>
              <a:t>‹#›</a:t>
            </a:fld>
            <a:endParaRPr lang="en-US">
              <a:latin typeface="+mn-lt"/>
            </a:endParaRPr>
          </a:p>
        </p:txBody>
      </p:sp>
      <p:sp>
        <p:nvSpPr>
          <p:cNvPr id="4" name="Footer Placeholder 3">
            <a:extLst>
              <a:ext uri="{FF2B5EF4-FFF2-40B4-BE49-F238E27FC236}">
                <a16:creationId xmlns:a16="http://schemas.microsoft.com/office/drawing/2014/main" id="{7DE0184F-2619-4333-B49F-C7ACE8B2C3A6}"/>
              </a:ext>
            </a:extLst>
          </p:cNvPr>
          <p:cNvSpPr>
            <a:spLocks noGrp="1"/>
          </p:cNvSpPr>
          <p:nvPr>
            <p:ph type="ftr" sz="quarter" idx="33"/>
          </p:nvPr>
        </p:nvSpPr>
        <p:spPr/>
        <p:txBody>
          <a:bodyPr/>
          <a:lstStyle/>
          <a:p>
            <a:r>
              <a:rPr lang="en-US"/>
              <a:t>Annual Review</a:t>
            </a:r>
            <a:endParaRPr lang="en-US" b="0"/>
          </a:p>
        </p:txBody>
      </p:sp>
      <p:sp>
        <p:nvSpPr>
          <p:cNvPr id="2" name="Date Placeholder 3">
            <a:extLst>
              <a:ext uri="{FF2B5EF4-FFF2-40B4-BE49-F238E27FC236}">
                <a16:creationId xmlns:a16="http://schemas.microsoft.com/office/drawing/2014/main" id="{5BEE3F78-D640-47E6-F461-2CF028EAD0E3}"/>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205247"/>
            <a:ext cx="10169152" cy="1284679"/>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cxnSp>
        <p:nvCxnSpPr>
          <p:cNvPr id="21" name="Straight Connector 20">
            <a:extLst>
              <a:ext uri="{FF2B5EF4-FFF2-40B4-BE49-F238E27FC236}">
                <a16:creationId xmlns:a16="http://schemas.microsoft.com/office/drawing/2014/main" id="{040046AF-E5BF-854D-9986-7C3019770FE7}"/>
              </a:ext>
              <a:ext uri="{C183D7F6-B498-43B3-948B-1728B52AA6E4}">
                <adec:decorative xmlns:adec="http://schemas.microsoft.com/office/drawing/2017/decorative" val="1"/>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 uri="{C183D7F6-B498-43B3-948B-1728B52AA6E4}">
                <adec:decorative xmlns:adec="http://schemas.microsoft.com/office/drawing/2017/decorative" val="1"/>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 uri="{C183D7F6-B498-43B3-948B-1728B52AA6E4}">
                <adec:decorative xmlns:adec="http://schemas.microsoft.com/office/drawing/2017/decorative" val="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 uri="{C183D7F6-B498-43B3-948B-1728B52AA6E4}">
                <adec:decorative xmlns:adec="http://schemas.microsoft.com/office/drawing/2017/decorative" val="1"/>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1296955" y="2340167"/>
            <a:ext cx="2133600" cy="546841"/>
          </a:xfrm>
          <a:ln>
            <a:noFill/>
          </a:ln>
        </p:spPr>
        <p:txBody>
          <a:bodyPr lIns="0" tIns="0" rIns="0" bIns="0" anchor="ctr" anchorCtr="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add text</a:t>
            </a:r>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1296955" y="2934856"/>
            <a:ext cx="2133600" cy="646184"/>
          </a:xfrm>
          <a:ln>
            <a:noFill/>
          </a:ln>
        </p:spPr>
        <p:txBody>
          <a:bodyPr lIns="0" tIns="0" rIns="0" bIns="0">
            <a:norm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add text</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3897799" y="4473389"/>
            <a:ext cx="2133600" cy="546841"/>
          </a:xfrm>
          <a:ln>
            <a:noFill/>
          </a:ln>
        </p:spPr>
        <p:txBody>
          <a:bodyPr vert="horz" lIns="0" tIns="0" rIns="0" bIns="0" rtlCol="0" anchor="ctr" anchorCtr="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lvl="0"/>
            <a:r>
              <a:rPr lang="en-US"/>
              <a:t>Click to add text</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3897799" y="5060433"/>
            <a:ext cx="2133600" cy="646184"/>
          </a:xfrm>
          <a:ln>
            <a:noFill/>
          </a:ln>
        </p:spPr>
        <p:txBody>
          <a:bodyPr lIns="0" tIns="0" rIns="0" bIns="0">
            <a:norm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add text</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6438143" y="2340167"/>
            <a:ext cx="2133600" cy="546841"/>
          </a:xfrm>
          <a:ln>
            <a:noFill/>
          </a:ln>
        </p:spPr>
        <p:txBody>
          <a:bodyPr lIns="0" tIns="0" rIns="0" bIns="0" anchor="ctr" anchorCtr="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add text</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6438143" y="2934856"/>
            <a:ext cx="2133600" cy="646184"/>
          </a:xfrm>
          <a:ln>
            <a:noFill/>
          </a:ln>
        </p:spPr>
        <p:txBody>
          <a:bodyPr lIns="0" tIns="0" rIns="0" bIns="0">
            <a:norm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add text</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9001711" y="4473389"/>
            <a:ext cx="2133600" cy="546841"/>
          </a:xfrm>
          <a:ln>
            <a:noFill/>
          </a:ln>
        </p:spPr>
        <p:txBody>
          <a:bodyPr vert="horz" lIns="0" tIns="0" rIns="0" bIns="0" rtlCol="0" anchor="ctr" anchorCtr="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lvl="0"/>
            <a:r>
              <a:rPr lang="en-US"/>
              <a:t>Click to add text</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9001711" y="5060433"/>
            <a:ext cx="2133600" cy="646184"/>
          </a:xfrm>
          <a:ln>
            <a:noFill/>
          </a:ln>
        </p:spPr>
        <p:txBody>
          <a:bodyPr lIns="0" tIns="0" rIns="0" bIns="0">
            <a:norm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add text</a:t>
            </a:r>
          </a:p>
        </p:txBody>
      </p:sp>
      <p:cxnSp>
        <p:nvCxnSpPr>
          <p:cNvPr id="8" name="Straight Connector 7">
            <a:extLst>
              <a:ext uri="{FF2B5EF4-FFF2-40B4-BE49-F238E27FC236}">
                <a16:creationId xmlns:a16="http://schemas.microsoft.com/office/drawing/2014/main" id="{4CE2724A-BCA1-604F-9D18-BF05746408C2}"/>
              </a:ext>
              <a:ext uri="{C183D7F6-B498-43B3-948B-1728B52AA6E4}">
                <adec:decorative xmlns:adec="http://schemas.microsoft.com/office/drawing/2017/decorative" val="1"/>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 uri="{C183D7F6-B498-43B3-948B-1728B52AA6E4}">
                <adec:decorative xmlns:adec="http://schemas.microsoft.com/office/drawing/2017/decorative" val="1"/>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119FF13-13AB-3448-B24E-58E18B3CE2B6}"/>
              </a:ext>
              <a:ext uri="{C183D7F6-B498-43B3-948B-1728B52AA6E4}">
                <adec:decorative xmlns:adec="http://schemas.microsoft.com/office/drawing/2017/decorative" val="1"/>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2F8F982-870E-AE44-B0D3-B3313BC48DB7}"/>
              </a:ext>
              <a:ext uri="{C183D7F6-B498-43B3-948B-1728B52AA6E4}">
                <adec:decorative xmlns:adec="http://schemas.microsoft.com/office/drawing/2017/decorative" val="1"/>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549A137-DB5E-9C40-8C0A-ED607212022C}"/>
              </a:ext>
              <a:ext uri="{C183D7F6-B498-43B3-948B-1728B52AA6E4}">
                <adec:decorative xmlns:adec="http://schemas.microsoft.com/office/drawing/2017/decorative" val="1"/>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7373856F-38E9-4BBF-93D8-0F8AC2E0E6C7}"/>
              </a:ext>
            </a:extLst>
          </p:cNvPr>
          <p:cNvSpPr>
            <a:spLocks noGrp="1"/>
          </p:cNvSpPr>
          <p:nvPr>
            <p:ph type="sldNum" sz="quarter" idx="38"/>
          </p:nvPr>
        </p:nvSpPr>
        <p:spPr/>
        <p:txBody>
          <a:bodyPr/>
          <a:lstStyle/>
          <a:p>
            <a:fld id="{294A09A9-5501-47C1-A89A-A340965A2BE2}" type="slidenum">
              <a:rPr lang="en-US" smtClean="0"/>
              <a:pPr/>
              <a:t>‹#›</a:t>
            </a:fld>
            <a:endParaRPr lang="en-US">
              <a:latin typeface="+mn-lt"/>
            </a:endParaRPr>
          </a:p>
        </p:txBody>
      </p:sp>
      <p:sp>
        <p:nvSpPr>
          <p:cNvPr id="4" name="Footer Placeholder 3">
            <a:extLst>
              <a:ext uri="{FF2B5EF4-FFF2-40B4-BE49-F238E27FC236}">
                <a16:creationId xmlns:a16="http://schemas.microsoft.com/office/drawing/2014/main" id="{FF46DFD4-BF8C-4939-874D-85B7DF956768}"/>
              </a:ext>
            </a:extLst>
          </p:cNvPr>
          <p:cNvSpPr>
            <a:spLocks noGrp="1"/>
          </p:cNvSpPr>
          <p:nvPr>
            <p:ph type="ftr" sz="quarter" idx="37"/>
          </p:nvPr>
        </p:nvSpPr>
        <p:spPr/>
        <p:txBody>
          <a:bodyPr/>
          <a:lstStyle/>
          <a:p>
            <a:r>
              <a:rPr lang="en-US"/>
              <a:t>Annual Review</a:t>
            </a:r>
            <a:endParaRPr lang="en-US" b="0"/>
          </a:p>
        </p:txBody>
      </p:sp>
      <p:sp>
        <p:nvSpPr>
          <p:cNvPr id="2" name="Date Placeholder 3">
            <a:extLst>
              <a:ext uri="{FF2B5EF4-FFF2-40B4-BE49-F238E27FC236}">
                <a16:creationId xmlns:a16="http://schemas.microsoft.com/office/drawing/2014/main" id="{F3C5F14A-2BEC-E1E4-FD6D-B181CD598ED6}"/>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s://hcd-ca-gov.zoom.us/webinar/register/WN_UFeOln5XRx-cFaCSsVTDug#/registration"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758752"/>
            <a:ext cx="5491571" cy="2871449"/>
          </a:xfrm>
        </p:spPr>
        <p:txBody>
          <a:bodyPr/>
          <a:lstStyle/>
          <a:p>
            <a:r>
              <a:rPr lang="en-US" sz="3400" dirty="0"/>
              <a:t>Community Development Block Grant (CDBG) </a:t>
            </a:r>
            <a:br>
              <a:rPr lang="en-US" sz="3400" dirty="0"/>
            </a:br>
            <a:r>
              <a:rPr lang="en-US" sz="3400" dirty="0"/>
              <a:t>Program</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5491570" cy="1606189"/>
          </a:xfrm>
        </p:spPr>
        <p:txBody>
          <a:bodyPr>
            <a:normAutofit/>
          </a:bodyPr>
          <a:lstStyle/>
          <a:p>
            <a:r>
              <a:rPr lang="en-US" sz="2000" dirty="0">
                <a:solidFill>
                  <a:schemeClr val="accent3">
                    <a:lumMod val="50000"/>
                  </a:schemeClr>
                </a:solidFill>
                <a:latin typeface="Franklin Gothic Demi Cond" panose="020B0706030402020204" pitchFamily="34" charset="0"/>
              </a:rPr>
              <a:t>Kelly Hansen</a:t>
            </a:r>
          </a:p>
          <a:p>
            <a:endParaRPr lang="en-US" dirty="0"/>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896100" y="398440"/>
            <a:ext cx="4903377" cy="2386081"/>
          </a:xfrm>
        </p:spPr>
        <p:txBody>
          <a:bodyPr/>
          <a:lstStyle/>
          <a:p>
            <a:r>
              <a:rPr lang="en-US" dirty="0"/>
              <a:t>Questions?</a:t>
            </a:r>
          </a:p>
        </p:txBody>
      </p:sp>
      <p:sp>
        <p:nvSpPr>
          <p:cNvPr id="4" name="Slide Number Placeholder 10">
            <a:extLst>
              <a:ext uri="{FF2B5EF4-FFF2-40B4-BE49-F238E27FC236}">
                <a16:creationId xmlns:a16="http://schemas.microsoft.com/office/drawing/2014/main" id="{391764D3-9937-3D0C-0A41-9BA0F27CA3E4}"/>
              </a:ext>
            </a:extLst>
          </p:cNvPr>
          <p:cNvSpPr txBox="1">
            <a:spLocks/>
          </p:cNvSpPr>
          <p:nvPr/>
        </p:nvSpPr>
        <p:spPr>
          <a:xfrm>
            <a:off x="971550" y="6332220"/>
            <a:ext cx="523240" cy="24765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94A09A9-5501-47C1-A89A-A340965A2BE2}" type="slidenum">
              <a:rPr lang="en-US" sz="1200" smtClean="0">
                <a:solidFill>
                  <a:schemeClr val="bg1"/>
                </a:solidFill>
                <a:latin typeface="+mn-lt"/>
              </a:rPr>
              <a:pPr/>
              <a:t>10</a:t>
            </a:fld>
            <a:endParaRPr lang="en-US" sz="1200">
              <a:solidFill>
                <a:schemeClr val="bg1"/>
              </a:solidFill>
              <a:latin typeface="+mn-lt"/>
            </a:endParaRPr>
          </a:p>
        </p:txBody>
      </p:sp>
      <p:sp>
        <p:nvSpPr>
          <p:cNvPr id="5" name="Footer Placeholder 9">
            <a:extLst>
              <a:ext uri="{FF2B5EF4-FFF2-40B4-BE49-F238E27FC236}">
                <a16:creationId xmlns:a16="http://schemas.microsoft.com/office/drawing/2014/main" id="{9DC05014-4D5B-64FC-D2E5-67A8375D163D}"/>
              </a:ext>
            </a:extLst>
          </p:cNvPr>
          <p:cNvSpPr txBox="1">
            <a:spLocks/>
          </p:cNvSpPr>
          <p:nvPr/>
        </p:nvSpPr>
        <p:spPr>
          <a:xfrm>
            <a:off x="1494790" y="6332220"/>
            <a:ext cx="1497330" cy="247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a:latin typeface="+mj-lt"/>
              </a:rPr>
              <a:t>CDBG</a:t>
            </a:r>
          </a:p>
        </p:txBody>
      </p:sp>
      <p:sp>
        <p:nvSpPr>
          <p:cNvPr id="8" name="Text Placeholder 7">
            <a:extLst>
              <a:ext uri="{FF2B5EF4-FFF2-40B4-BE49-F238E27FC236}">
                <a16:creationId xmlns:a16="http://schemas.microsoft.com/office/drawing/2014/main" id="{B8902E10-61ED-1171-1379-2F8BD07A301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3667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B06EEEB-3B0A-C5FF-0556-2418D262984D}"/>
              </a:ext>
            </a:extLst>
          </p:cNvPr>
          <p:cNvSpPr>
            <a:spLocks noGrp="1"/>
          </p:cNvSpPr>
          <p:nvPr>
            <p:ph type="title"/>
          </p:nvPr>
        </p:nvSpPr>
        <p:spPr>
          <a:xfrm>
            <a:off x="1738599" y="719979"/>
            <a:ext cx="6776590" cy="973355"/>
          </a:xfrm>
        </p:spPr>
        <p:txBody>
          <a:bodyPr/>
          <a:lstStyle/>
          <a:p>
            <a:r>
              <a:rPr lang="en-US" sz="3600" dirty="0">
                <a:solidFill>
                  <a:schemeClr val="accent1">
                    <a:lumMod val="50000"/>
                  </a:schemeClr>
                </a:solidFill>
              </a:rPr>
              <a:t>What is CDBG?</a:t>
            </a:r>
          </a:p>
        </p:txBody>
      </p:sp>
      <p:sp>
        <p:nvSpPr>
          <p:cNvPr id="11" name="Text Placeholder 10">
            <a:extLst>
              <a:ext uri="{FF2B5EF4-FFF2-40B4-BE49-F238E27FC236}">
                <a16:creationId xmlns:a16="http://schemas.microsoft.com/office/drawing/2014/main" id="{CC44239B-7197-71B4-1A8B-5003C2311538}"/>
              </a:ext>
            </a:extLst>
          </p:cNvPr>
          <p:cNvSpPr>
            <a:spLocks noGrp="1"/>
          </p:cNvSpPr>
          <p:nvPr>
            <p:ph type="body" sz="quarter" idx="11"/>
          </p:nvPr>
        </p:nvSpPr>
        <p:spPr>
          <a:xfrm>
            <a:off x="1738599" y="1053254"/>
            <a:ext cx="7174345" cy="2560320"/>
          </a:xfrm>
        </p:spPr>
        <p:txBody>
          <a:bodyPr>
            <a:normAutofit/>
          </a:bodyPr>
          <a:lstStyle/>
          <a:p>
            <a:pPr algn="l"/>
            <a:endParaRPr lang="en-US" b="0" i="0" u="none" strike="noStrike" baseline="0" dirty="0">
              <a:solidFill>
                <a:srgbClr val="000000"/>
              </a:solidFill>
              <a:latin typeface="Arial" panose="020B0604020202020204" pitchFamily="34" charset="0"/>
            </a:endParaRPr>
          </a:p>
          <a:p>
            <a:r>
              <a:rPr lang="en-US" b="0" i="0" u="none" strike="noStrike" baseline="0" dirty="0">
                <a:solidFill>
                  <a:srgbClr val="000000"/>
                </a:solidFill>
                <a:latin typeface="Arial" panose="020B0604020202020204" pitchFamily="34" charset="0"/>
              </a:rPr>
              <a:t> </a:t>
            </a:r>
          </a:p>
          <a:p>
            <a:r>
              <a:rPr lang="en-US" sz="1400" dirty="0"/>
              <a:t>The California Department of Housing and Community Development (HCD) partners with rural cities and counties to improve the lives of their low- and moderate-income residents through the creation and expansion of community and economic development opportunities in support of livable communities.</a:t>
            </a:r>
          </a:p>
          <a:p>
            <a:endParaRPr lang="en-US" sz="1800" dirty="0"/>
          </a:p>
          <a:p>
            <a:endParaRPr lang="en-US" sz="1800" dirty="0"/>
          </a:p>
          <a:p>
            <a:endParaRPr lang="en-US" sz="1800" b="0" i="0" u="none" strike="noStrike" baseline="0" dirty="0">
              <a:solidFill>
                <a:srgbClr val="000000"/>
              </a:solidFill>
              <a:latin typeface="Arial" panose="020B0604020202020204" pitchFamily="34" charset="0"/>
            </a:endParaRPr>
          </a:p>
          <a:p>
            <a:endParaRPr lang="en-US" b="0" i="0" u="none" strike="noStrike" baseline="0" dirty="0">
              <a:solidFill>
                <a:srgbClr val="000000"/>
              </a:solidFill>
              <a:latin typeface="Arial" panose="020B0604020202020204" pitchFamily="34" charset="0"/>
            </a:endParaRP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a:lstStyle/>
          <a:p>
            <a:fld id="{294A09A9-5501-47C1-A89A-A340965A2BE2}" type="slidenum">
              <a:rPr lang="en-US" smtClean="0"/>
              <a:pPr/>
              <a:t>2</a:t>
            </a:fld>
            <a:endParaRPr lang="en-US"/>
          </a:p>
        </p:txBody>
      </p:sp>
      <p:sp>
        <p:nvSpPr>
          <p:cNvPr id="6" name="Footer Placeholder 5">
            <a:extLst>
              <a:ext uri="{FF2B5EF4-FFF2-40B4-BE49-F238E27FC236}">
                <a16:creationId xmlns:a16="http://schemas.microsoft.com/office/drawing/2014/main" id="{66F3960A-D260-8445-A153-0B674474CEBD}"/>
              </a:ext>
            </a:extLst>
          </p:cNvPr>
          <p:cNvSpPr>
            <a:spLocks noGrp="1"/>
          </p:cNvSpPr>
          <p:nvPr>
            <p:ph type="ftr" sz="quarter" idx="15"/>
          </p:nvPr>
        </p:nvSpPr>
        <p:spPr>
          <a:xfrm>
            <a:off x="1494790" y="6332220"/>
            <a:ext cx="1497330" cy="247651"/>
          </a:xfrm>
        </p:spPr>
        <p:txBody>
          <a:bodyPr/>
          <a:lstStyle/>
          <a:p>
            <a:r>
              <a:rPr lang="en-US"/>
              <a:t>CDBG 	</a:t>
            </a:r>
          </a:p>
        </p:txBody>
      </p:sp>
      <p:pic>
        <p:nvPicPr>
          <p:cNvPr id="53" name="Picture Placeholder 52" descr="Blue 3d house and several white 3d house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56484" r="20439"/>
          <a:stretch/>
        </p:blipFill>
        <p:spPr>
          <a:xfrm>
            <a:off x="9868598" y="0"/>
            <a:ext cx="2379282" cy="6880543"/>
          </a:xfrm>
        </p:spPr>
      </p:pic>
      <p:sp>
        <p:nvSpPr>
          <p:cNvPr id="2" name="Title 8">
            <a:extLst>
              <a:ext uri="{FF2B5EF4-FFF2-40B4-BE49-F238E27FC236}">
                <a16:creationId xmlns:a16="http://schemas.microsoft.com/office/drawing/2014/main" id="{8943E68D-B998-5BF3-F8B6-06DAFCD69645}"/>
              </a:ext>
            </a:extLst>
          </p:cNvPr>
          <p:cNvSpPr txBox="1">
            <a:spLocks/>
          </p:cNvSpPr>
          <p:nvPr/>
        </p:nvSpPr>
        <p:spPr>
          <a:xfrm>
            <a:off x="1740100" y="2766649"/>
            <a:ext cx="6776590" cy="97335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lumMod val="50000"/>
                  </a:schemeClr>
                </a:solidFill>
              </a:rPr>
              <a:t>Who is Eligible?</a:t>
            </a:r>
          </a:p>
        </p:txBody>
      </p:sp>
      <p:sp>
        <p:nvSpPr>
          <p:cNvPr id="3" name="Text Placeholder 10">
            <a:extLst>
              <a:ext uri="{FF2B5EF4-FFF2-40B4-BE49-F238E27FC236}">
                <a16:creationId xmlns:a16="http://schemas.microsoft.com/office/drawing/2014/main" id="{6F7E7959-46C9-E1A2-8141-5FCBA8DE1EE0}"/>
              </a:ext>
            </a:extLst>
          </p:cNvPr>
          <p:cNvSpPr txBox="1">
            <a:spLocks/>
          </p:cNvSpPr>
          <p:nvPr/>
        </p:nvSpPr>
        <p:spPr>
          <a:xfrm>
            <a:off x="1776845" y="3052657"/>
            <a:ext cx="6938723" cy="2560320"/>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 </a:t>
            </a:r>
          </a:p>
          <a:p>
            <a:r>
              <a:rPr lang="en-US" sz="1400" dirty="0"/>
              <a:t>Non-entitlement jurisdictions [</a:t>
            </a:r>
            <a:r>
              <a:rPr lang="en-US" sz="1400" dirty="0">
                <a:latin typeface="+mj-lt"/>
              </a:rPr>
              <a:t>cities with populations under 50,000 and counties with populations under 200,000</a:t>
            </a:r>
            <a:r>
              <a:rPr lang="en-US" sz="1400" b="1" dirty="0">
                <a:latin typeface="+mj-lt"/>
              </a:rPr>
              <a:t> </a:t>
            </a:r>
            <a:r>
              <a:rPr lang="en-US" sz="1400" dirty="0"/>
              <a:t>in unincorporated areas that do not participate in the U.S. Department of Housing and Urban Development (HUD) CDBG entitlement program]; non-federally recognized Native American communities; and Colonias as defined by the National Affordable Housing Act of 1990.</a:t>
            </a:r>
            <a:endParaRPr lang="en-US" dirty="0"/>
          </a:p>
          <a:p>
            <a:endParaRPr lang="en-US" sz="1800" dirty="0"/>
          </a:p>
          <a:p>
            <a:endParaRPr lang="en-US" sz="1800"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9124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B06EEEB-3B0A-C5FF-0556-2418D262984D}"/>
              </a:ext>
            </a:extLst>
          </p:cNvPr>
          <p:cNvSpPr>
            <a:spLocks noGrp="1"/>
          </p:cNvSpPr>
          <p:nvPr>
            <p:ph type="title"/>
          </p:nvPr>
        </p:nvSpPr>
        <p:spPr>
          <a:xfrm>
            <a:off x="1594678" y="716432"/>
            <a:ext cx="6776590" cy="973355"/>
          </a:xfrm>
        </p:spPr>
        <p:txBody>
          <a:bodyPr/>
          <a:lstStyle/>
          <a:p>
            <a:r>
              <a:rPr lang="en-US" dirty="0">
                <a:solidFill>
                  <a:schemeClr val="accent1">
                    <a:lumMod val="50000"/>
                  </a:schemeClr>
                </a:solidFill>
              </a:rPr>
              <a:t>Purpose of CDBG</a:t>
            </a:r>
          </a:p>
        </p:txBody>
      </p:sp>
      <p:sp>
        <p:nvSpPr>
          <p:cNvPr id="11" name="Text Placeholder 10">
            <a:extLst>
              <a:ext uri="{FF2B5EF4-FFF2-40B4-BE49-F238E27FC236}">
                <a16:creationId xmlns:a16="http://schemas.microsoft.com/office/drawing/2014/main" id="{CC44239B-7197-71B4-1A8B-5003C2311538}"/>
              </a:ext>
            </a:extLst>
          </p:cNvPr>
          <p:cNvSpPr>
            <a:spLocks noGrp="1"/>
          </p:cNvSpPr>
          <p:nvPr>
            <p:ph type="body" sz="quarter" idx="11"/>
          </p:nvPr>
        </p:nvSpPr>
        <p:spPr>
          <a:xfrm>
            <a:off x="1594678" y="2244166"/>
            <a:ext cx="7174345" cy="2560320"/>
          </a:xfrm>
        </p:spPr>
        <p:txBody>
          <a:bodyPr>
            <a:normAutofit fontScale="25000" lnSpcReduction="20000"/>
          </a:bodyPr>
          <a:lstStyle/>
          <a:p>
            <a:r>
              <a:rPr lang="en-US" sz="9600" b="0" i="0">
                <a:solidFill>
                  <a:schemeClr val="bg1">
                    <a:lumMod val="95000"/>
                    <a:lumOff val="5000"/>
                  </a:schemeClr>
                </a:solidFill>
                <a:effectLst/>
                <a:latin typeface="+mj-lt"/>
              </a:rPr>
              <a:t>The primary federal objective of the CDBG program is the development of viable urban communities by:</a:t>
            </a:r>
            <a:endParaRPr lang="en-US" sz="3200" b="0" i="0">
              <a:solidFill>
                <a:schemeClr val="bg1">
                  <a:lumMod val="95000"/>
                  <a:lumOff val="5000"/>
                </a:schemeClr>
              </a:solidFill>
              <a:effectLst/>
              <a:latin typeface="+mj-lt"/>
            </a:endParaRPr>
          </a:p>
          <a:p>
            <a:endParaRPr lang="en-US" sz="3200" b="0" i="0">
              <a:solidFill>
                <a:schemeClr val="bg1">
                  <a:lumMod val="95000"/>
                  <a:lumOff val="5000"/>
                </a:schemeClr>
              </a:solidFill>
              <a:effectLst/>
              <a:latin typeface="+mj-lt"/>
            </a:endParaRPr>
          </a:p>
          <a:p>
            <a:pPr marL="285750" indent="-285750">
              <a:buFont typeface="Arial" panose="020B0604020202020204" pitchFamily="34" charset="0"/>
              <a:buChar char="•"/>
            </a:pPr>
            <a:r>
              <a:rPr lang="en-US" sz="9600">
                <a:solidFill>
                  <a:schemeClr val="bg1">
                    <a:lumMod val="95000"/>
                    <a:lumOff val="5000"/>
                  </a:schemeClr>
                </a:solidFill>
                <a:latin typeface="+mj-lt"/>
              </a:rPr>
              <a:t>P</a:t>
            </a:r>
            <a:r>
              <a:rPr lang="en-US" sz="9600" b="0" i="0">
                <a:solidFill>
                  <a:schemeClr val="bg1">
                    <a:lumMod val="95000"/>
                    <a:lumOff val="5000"/>
                  </a:schemeClr>
                </a:solidFill>
                <a:effectLst/>
                <a:latin typeface="+mj-lt"/>
              </a:rPr>
              <a:t>roviding decent housing </a:t>
            </a:r>
          </a:p>
          <a:p>
            <a:pPr marL="285750" indent="-285750">
              <a:buFont typeface="Arial" panose="020B0604020202020204" pitchFamily="34" charset="0"/>
              <a:buChar char="•"/>
            </a:pPr>
            <a:r>
              <a:rPr lang="en-US" sz="9600">
                <a:solidFill>
                  <a:schemeClr val="bg1">
                    <a:lumMod val="95000"/>
                    <a:lumOff val="5000"/>
                  </a:schemeClr>
                </a:solidFill>
                <a:latin typeface="+mj-lt"/>
              </a:rPr>
              <a:t>S</a:t>
            </a:r>
            <a:r>
              <a:rPr lang="en-US" sz="9600" b="0" i="0">
                <a:solidFill>
                  <a:schemeClr val="bg1">
                    <a:lumMod val="95000"/>
                    <a:lumOff val="5000"/>
                  </a:schemeClr>
                </a:solidFill>
                <a:effectLst/>
                <a:latin typeface="+mj-lt"/>
              </a:rPr>
              <a:t>uitable living environment </a:t>
            </a:r>
          </a:p>
          <a:p>
            <a:pPr marL="285750" indent="-285750">
              <a:buFont typeface="Arial" panose="020B0604020202020204" pitchFamily="34" charset="0"/>
              <a:buChar char="•"/>
            </a:pPr>
            <a:r>
              <a:rPr lang="en-US" sz="9600">
                <a:solidFill>
                  <a:schemeClr val="bg1">
                    <a:lumMod val="95000"/>
                    <a:lumOff val="5000"/>
                  </a:schemeClr>
                </a:solidFill>
                <a:latin typeface="+mj-lt"/>
              </a:rPr>
              <a:t>E</a:t>
            </a:r>
            <a:r>
              <a:rPr lang="en-US" sz="9600" b="0" i="0">
                <a:solidFill>
                  <a:schemeClr val="bg1">
                    <a:lumMod val="95000"/>
                    <a:lumOff val="5000"/>
                  </a:schemeClr>
                </a:solidFill>
                <a:effectLst/>
                <a:latin typeface="+mj-lt"/>
              </a:rPr>
              <a:t>xpanding economic opportunities</a:t>
            </a:r>
            <a:endParaRPr lang="en-US" sz="3200" b="0" i="0">
              <a:solidFill>
                <a:schemeClr val="bg1">
                  <a:lumMod val="95000"/>
                  <a:lumOff val="5000"/>
                </a:schemeClr>
              </a:solidFill>
              <a:effectLst/>
              <a:latin typeface="+mj-lt"/>
            </a:endParaRPr>
          </a:p>
          <a:p>
            <a:pPr marL="285750" indent="-285750">
              <a:buFont typeface="Arial" panose="020B0604020202020204" pitchFamily="34" charset="0"/>
              <a:buChar char="•"/>
            </a:pPr>
            <a:endParaRPr lang="en-US" sz="3200" b="0" i="0">
              <a:solidFill>
                <a:schemeClr val="bg1">
                  <a:lumMod val="95000"/>
                  <a:lumOff val="5000"/>
                </a:schemeClr>
              </a:solidFill>
              <a:effectLst/>
              <a:latin typeface="+mj-lt"/>
            </a:endParaRPr>
          </a:p>
          <a:p>
            <a:r>
              <a:rPr lang="en-US" sz="9600" b="0" i="0">
                <a:solidFill>
                  <a:schemeClr val="bg1">
                    <a:lumMod val="95000"/>
                    <a:lumOff val="5000"/>
                  </a:schemeClr>
                </a:solidFill>
                <a:effectLst/>
                <a:latin typeface="+mj-lt"/>
              </a:rPr>
              <a:t>Principally, for persons of low- and moderate-income. </a:t>
            </a:r>
          </a:p>
          <a:p>
            <a:r>
              <a:rPr lang="en-US" sz="1100">
                <a:solidFill>
                  <a:schemeClr val="bg1">
                    <a:lumMod val="95000"/>
                    <a:lumOff val="5000"/>
                  </a:schemeClr>
                </a:solidFill>
              </a:rPr>
              <a:t>.</a:t>
            </a:r>
          </a:p>
          <a:p>
            <a:endParaRPr lang="en-US" sz="1100">
              <a:solidFill>
                <a:schemeClr val="bg1">
                  <a:lumMod val="95000"/>
                  <a:lumOff val="5000"/>
                </a:schemeClr>
              </a:solidFill>
            </a:endParaRPr>
          </a:p>
          <a:p>
            <a:endParaRPr lang="en-US" sz="1100">
              <a:solidFill>
                <a:schemeClr val="bg1">
                  <a:lumMod val="95000"/>
                  <a:lumOff val="5000"/>
                </a:schemeClr>
              </a:solidFill>
            </a:endParaRP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a:lstStyle/>
          <a:p>
            <a:fld id="{294A09A9-5501-47C1-A89A-A340965A2BE2}" type="slidenum">
              <a:rPr lang="en-US" smtClean="0"/>
              <a:pPr/>
              <a:t>3</a:t>
            </a:fld>
            <a:endParaRPr lang="en-US"/>
          </a:p>
        </p:txBody>
      </p:sp>
      <p:sp>
        <p:nvSpPr>
          <p:cNvPr id="6" name="Footer Placeholder 5">
            <a:extLst>
              <a:ext uri="{FF2B5EF4-FFF2-40B4-BE49-F238E27FC236}">
                <a16:creationId xmlns:a16="http://schemas.microsoft.com/office/drawing/2014/main" id="{66F3960A-D260-8445-A153-0B674474CEBD}"/>
              </a:ext>
            </a:extLst>
          </p:cNvPr>
          <p:cNvSpPr>
            <a:spLocks noGrp="1"/>
          </p:cNvSpPr>
          <p:nvPr>
            <p:ph type="ftr" sz="quarter" idx="15"/>
          </p:nvPr>
        </p:nvSpPr>
        <p:spPr>
          <a:xfrm>
            <a:off x="1494790" y="6332220"/>
            <a:ext cx="1497330" cy="247651"/>
          </a:xfrm>
        </p:spPr>
        <p:txBody>
          <a:bodyPr/>
          <a:lstStyle/>
          <a:p>
            <a:r>
              <a:rPr lang="en-US"/>
              <a:t>CDBG 	</a:t>
            </a:r>
          </a:p>
        </p:txBody>
      </p:sp>
      <p:pic>
        <p:nvPicPr>
          <p:cNvPr id="53" name="Picture Placeholder 52" descr="Blue 3d house and several white 3d house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56484" r="20439"/>
          <a:stretch/>
        </p:blipFill>
        <p:spPr>
          <a:xfrm>
            <a:off x="9868598" y="0"/>
            <a:ext cx="2379282" cy="6880543"/>
          </a:xfrm>
        </p:spPr>
      </p:pic>
      <p:sp>
        <p:nvSpPr>
          <p:cNvPr id="2" name="Date Placeholder 12">
            <a:extLst>
              <a:ext uri="{FF2B5EF4-FFF2-40B4-BE49-F238E27FC236}">
                <a16:creationId xmlns:a16="http://schemas.microsoft.com/office/drawing/2014/main" id="{4D3D1377-6D24-20BC-B067-800C0200A86E}"/>
              </a:ext>
            </a:extLst>
          </p:cNvPr>
          <p:cNvSpPr txBox="1">
            <a:spLocks/>
          </p:cNvSpPr>
          <p:nvPr/>
        </p:nvSpPr>
        <p:spPr>
          <a:xfrm>
            <a:off x="3146116" y="6277693"/>
            <a:ext cx="6568485" cy="270193"/>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65000"/>
                    <a:lumOff val="35000"/>
                  </a:schemeClr>
                </a:solidFill>
              </a:rPr>
              <a:t>* LMI = “Persons of low and moderate income” are defined as families, households, and individuals whose incomes do not exceed 80% of the county median income, adjusted for family or household size.</a:t>
            </a:r>
          </a:p>
        </p:txBody>
      </p:sp>
    </p:spTree>
    <p:extLst>
      <p:ext uri="{BB962C8B-B14F-4D97-AF65-F5344CB8AC3E}">
        <p14:creationId xmlns:p14="http://schemas.microsoft.com/office/powerpoint/2010/main" val="395499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26B5-2F88-BA48-A996-4A13FDFAA43A}"/>
              </a:ext>
            </a:extLst>
          </p:cNvPr>
          <p:cNvSpPr>
            <a:spLocks noGrp="1"/>
          </p:cNvSpPr>
          <p:nvPr>
            <p:ph type="title"/>
          </p:nvPr>
        </p:nvSpPr>
        <p:spPr>
          <a:xfrm>
            <a:off x="941929" y="755445"/>
            <a:ext cx="10308142" cy="1370373"/>
          </a:xfrm>
        </p:spPr>
        <p:txBody>
          <a:bodyPr/>
          <a:lstStyle/>
          <a:p>
            <a:pPr>
              <a:lnSpc>
                <a:spcPct val="100000"/>
              </a:lnSpc>
            </a:pPr>
            <a:r>
              <a:rPr lang="en-US" sz="4000" dirty="0"/>
              <a:t>CDBG Projects &amp; Programs</a:t>
            </a:r>
            <a:br>
              <a:rPr lang="en-US" sz="4000" dirty="0"/>
            </a:br>
            <a:r>
              <a:rPr lang="en-US" sz="1800" b="0" dirty="0">
                <a:solidFill>
                  <a:schemeClr val="bg2">
                    <a:lumMod val="50000"/>
                  </a:schemeClr>
                </a:solidFill>
              </a:rPr>
              <a:t>2 Project Criteria: they must meet a National Objective &amp; be an Eligible Activity</a:t>
            </a:r>
            <a:br>
              <a:rPr lang="en-US" dirty="0">
                <a:solidFill>
                  <a:srgbClr val="7CA655"/>
                </a:solidFill>
              </a:rPr>
            </a:br>
            <a:endParaRPr lang="en-US" b="0" dirty="0"/>
          </a:p>
        </p:txBody>
      </p:sp>
      <p:sp>
        <p:nvSpPr>
          <p:cNvPr id="3" name="Text Placeholder 2">
            <a:extLst>
              <a:ext uri="{FF2B5EF4-FFF2-40B4-BE49-F238E27FC236}">
                <a16:creationId xmlns:a16="http://schemas.microsoft.com/office/drawing/2014/main" id="{A5ABDF8F-0AD5-5C43-9EF3-8679B9897E01}"/>
              </a:ext>
            </a:extLst>
          </p:cNvPr>
          <p:cNvSpPr>
            <a:spLocks noGrp="1"/>
          </p:cNvSpPr>
          <p:nvPr>
            <p:ph type="body" idx="1"/>
          </p:nvPr>
        </p:nvSpPr>
        <p:spPr>
          <a:xfrm>
            <a:off x="941929" y="1981938"/>
            <a:ext cx="3036477" cy="578687"/>
          </a:xfrm>
        </p:spPr>
        <p:txBody>
          <a:bodyPr/>
          <a:lstStyle/>
          <a:p>
            <a:r>
              <a:rPr lang="en-US" sz="2000">
                <a:solidFill>
                  <a:schemeClr val="tx2">
                    <a:lumMod val="75000"/>
                  </a:schemeClr>
                </a:solidFill>
              </a:rPr>
              <a:t>1. National Objective</a:t>
            </a:r>
            <a:endParaRPr lang="en-US" sz="2000"/>
          </a:p>
        </p:txBody>
      </p:sp>
      <p:sp>
        <p:nvSpPr>
          <p:cNvPr id="4" name="Content Placeholder 3">
            <a:extLst>
              <a:ext uri="{FF2B5EF4-FFF2-40B4-BE49-F238E27FC236}">
                <a16:creationId xmlns:a16="http://schemas.microsoft.com/office/drawing/2014/main" id="{7782A119-28D1-B54D-A879-A0DDEC296674}"/>
              </a:ext>
            </a:extLst>
          </p:cNvPr>
          <p:cNvSpPr>
            <a:spLocks noGrp="1"/>
          </p:cNvSpPr>
          <p:nvPr>
            <p:ph sz="half" idx="2"/>
          </p:nvPr>
        </p:nvSpPr>
        <p:spPr>
          <a:xfrm>
            <a:off x="968505" y="2581536"/>
            <a:ext cx="3270985" cy="2556801"/>
          </a:xfrm>
        </p:spPr>
        <p:txBody>
          <a:bodyPr>
            <a:noAutofit/>
          </a:bodyPr>
          <a:lstStyle/>
          <a:p>
            <a:r>
              <a:rPr lang="en-US" sz="1300" dirty="0">
                <a:latin typeface="+mj-lt"/>
              </a:rPr>
              <a:t>Benefit to Low-to-Moderate Income persons </a:t>
            </a:r>
          </a:p>
          <a:p>
            <a:pPr lvl="1"/>
            <a:r>
              <a:rPr lang="en-US" sz="1200" dirty="0"/>
              <a:t>Area Benefit (LMA)</a:t>
            </a:r>
          </a:p>
          <a:p>
            <a:pPr lvl="1"/>
            <a:r>
              <a:rPr lang="en-US" sz="1200" dirty="0"/>
              <a:t>Limited Clientele (LMC)</a:t>
            </a:r>
          </a:p>
          <a:p>
            <a:pPr lvl="1"/>
            <a:r>
              <a:rPr lang="en-US" sz="1200" dirty="0"/>
              <a:t>Housing (LMH)</a:t>
            </a:r>
          </a:p>
          <a:p>
            <a:pPr lvl="1"/>
            <a:r>
              <a:rPr lang="en-US" sz="1200" dirty="0"/>
              <a:t>Jobs (LMJ)</a:t>
            </a:r>
          </a:p>
          <a:p>
            <a:r>
              <a:rPr lang="en-US" sz="1300" dirty="0">
                <a:latin typeface="+mj-lt"/>
              </a:rPr>
              <a:t>Aid in the prevention or elimination of blight, </a:t>
            </a:r>
            <a:r>
              <a:rPr lang="en-US" sz="1300" dirty="0"/>
              <a:t>or</a:t>
            </a:r>
          </a:p>
          <a:p>
            <a:r>
              <a:rPr lang="en-US" sz="1300" dirty="0">
                <a:latin typeface="+mj-lt"/>
              </a:rPr>
              <a:t>Projects that have a particular urgency</a:t>
            </a:r>
            <a:r>
              <a:rPr lang="en-US" sz="1300" dirty="0"/>
              <a:t> because existing conditions pose a serious and immediate threat to the health or welfare of the community.</a:t>
            </a:r>
          </a:p>
          <a:p>
            <a:endParaRPr lang="en-US" sz="1300" dirty="0"/>
          </a:p>
        </p:txBody>
      </p:sp>
      <p:sp>
        <p:nvSpPr>
          <p:cNvPr id="5" name="Text Placeholder 4">
            <a:extLst>
              <a:ext uri="{FF2B5EF4-FFF2-40B4-BE49-F238E27FC236}">
                <a16:creationId xmlns:a16="http://schemas.microsoft.com/office/drawing/2014/main" id="{B55E5840-ED0D-0349-88F3-4E90A0094985}"/>
              </a:ext>
            </a:extLst>
          </p:cNvPr>
          <p:cNvSpPr>
            <a:spLocks noGrp="1"/>
          </p:cNvSpPr>
          <p:nvPr>
            <p:ph type="body" idx="10"/>
          </p:nvPr>
        </p:nvSpPr>
        <p:spPr>
          <a:xfrm>
            <a:off x="4571723" y="1981937"/>
            <a:ext cx="3448152" cy="578687"/>
          </a:xfrm>
        </p:spPr>
        <p:txBody>
          <a:bodyPr/>
          <a:lstStyle/>
          <a:p>
            <a:r>
              <a:rPr lang="en-US" sz="2000" dirty="0">
                <a:solidFill>
                  <a:schemeClr val="tx2">
                    <a:lumMod val="75000"/>
                  </a:schemeClr>
                </a:solidFill>
              </a:rPr>
              <a:t>2. CDBG Eligible Activities</a:t>
            </a:r>
          </a:p>
        </p:txBody>
      </p:sp>
      <p:sp>
        <p:nvSpPr>
          <p:cNvPr id="8" name="Content Placeholder 7">
            <a:extLst>
              <a:ext uri="{FF2B5EF4-FFF2-40B4-BE49-F238E27FC236}">
                <a16:creationId xmlns:a16="http://schemas.microsoft.com/office/drawing/2014/main" id="{7F52F621-1B1F-5E49-939F-12BD1A0FD522}"/>
              </a:ext>
            </a:extLst>
          </p:cNvPr>
          <p:cNvSpPr>
            <a:spLocks noGrp="1"/>
          </p:cNvSpPr>
          <p:nvPr>
            <p:ph sz="half" idx="13"/>
          </p:nvPr>
        </p:nvSpPr>
        <p:spPr>
          <a:xfrm>
            <a:off x="8424694" y="2953284"/>
            <a:ext cx="3368988" cy="1942138"/>
          </a:xfrm>
        </p:spPr>
        <p:txBody>
          <a:bodyPr>
            <a:noAutofit/>
          </a:bodyPr>
          <a:lstStyle/>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kern="100" dirty="0">
                <a:effectLst/>
                <a:ea typeface="Aptos" panose="020B0004020202020204" pitchFamily="34" charset="0"/>
                <a:cs typeface="Times New Roman" panose="02020603050405020304" pitchFamily="18" charset="0"/>
              </a:rPr>
              <a:t>Microenterprise Assistance</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kern="100" dirty="0">
                <a:effectLst/>
                <a:ea typeface="Aptos" panose="020B0004020202020204" pitchFamily="34" charset="0"/>
                <a:cs typeface="Times New Roman" panose="02020603050405020304" pitchFamily="18" charset="0"/>
              </a:rPr>
              <a:t>Economic Development: Technical Assistance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00" dirty="0">
                <a:effectLst/>
                <a:ea typeface="Aptos" panose="020B0004020202020204" pitchFamily="34" charset="0"/>
                <a:cs typeface="Times New Roman" panose="02020603050405020304" pitchFamily="18" charset="0"/>
              </a:rPr>
              <a:t>Economic Assistance to For Profit Businesses </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kern="100" dirty="0">
                <a:effectLst/>
                <a:ea typeface="Aptos" panose="020B0004020202020204" pitchFamily="34" charset="0"/>
                <a:cs typeface="Times New Roman" panose="02020603050405020304" pitchFamily="18" charset="0"/>
              </a:rPr>
              <a:t>Infrastructure Development </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kern="100" dirty="0">
                <a:effectLst/>
                <a:ea typeface="Aptos" panose="020B0004020202020204" pitchFamily="34" charset="0"/>
                <a:cs typeface="Times New Roman" panose="02020603050405020304" pitchFamily="18" charset="0"/>
              </a:rPr>
              <a:t>Acquisition of Real Property</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kern="100" dirty="0">
                <a:effectLst/>
                <a:ea typeface="Aptos" panose="020B0004020202020204" pitchFamily="34" charset="0"/>
                <a:cs typeface="Times New Roman" panose="02020603050405020304" pitchFamily="18" charset="0"/>
              </a:rPr>
              <a:t>Rehab: Publicly or Privately Owned Commercial/Industrial </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kern="100" dirty="0">
                <a:effectLst/>
                <a:ea typeface="Aptos" panose="020B0004020202020204" pitchFamily="34" charset="0"/>
                <a:cs typeface="Times New Roman" panose="02020603050405020304" pitchFamily="18" charset="0"/>
              </a:rPr>
              <a:t>Planning &amp; Capacity Building</a:t>
            </a:r>
          </a:p>
          <a:p>
            <a:endParaRPr lang="en-US" sz="1200" dirty="0"/>
          </a:p>
        </p:txBody>
      </p:sp>
      <p:sp>
        <p:nvSpPr>
          <p:cNvPr id="11" name="Slide Number Placeholder 10">
            <a:extLst>
              <a:ext uri="{FF2B5EF4-FFF2-40B4-BE49-F238E27FC236}">
                <a16:creationId xmlns:a16="http://schemas.microsoft.com/office/drawing/2014/main" id="{8B50C3FA-D20D-3049-9C7F-6F37D4E022C5}"/>
              </a:ext>
            </a:extLst>
          </p:cNvPr>
          <p:cNvSpPr>
            <a:spLocks noGrp="1"/>
          </p:cNvSpPr>
          <p:nvPr>
            <p:ph type="sldNum" sz="quarter" idx="16"/>
          </p:nvPr>
        </p:nvSpPr>
        <p:spPr>
          <a:xfrm>
            <a:off x="971550" y="6249093"/>
            <a:ext cx="523240" cy="247651"/>
          </a:xfrm>
        </p:spPr>
        <p:txBody>
          <a:bodyPr/>
          <a:lstStyle/>
          <a:p>
            <a:fld id="{294A09A9-5501-47C1-A89A-A340965A2BE2}" type="slidenum">
              <a:rPr lang="en-US" smtClean="0"/>
              <a:pPr/>
              <a:t>4</a:t>
            </a:fld>
            <a:endParaRPr lang="en-US"/>
          </a:p>
        </p:txBody>
      </p:sp>
      <p:sp>
        <p:nvSpPr>
          <p:cNvPr id="10" name="Footer Placeholder 9">
            <a:extLst>
              <a:ext uri="{FF2B5EF4-FFF2-40B4-BE49-F238E27FC236}">
                <a16:creationId xmlns:a16="http://schemas.microsoft.com/office/drawing/2014/main" id="{56278D20-060E-1942-9A72-E600C02A8208}"/>
              </a:ext>
            </a:extLst>
          </p:cNvPr>
          <p:cNvSpPr>
            <a:spLocks noGrp="1"/>
          </p:cNvSpPr>
          <p:nvPr>
            <p:ph type="ftr" sz="quarter" idx="15"/>
          </p:nvPr>
        </p:nvSpPr>
        <p:spPr>
          <a:xfrm>
            <a:off x="1494790" y="6249093"/>
            <a:ext cx="1497330" cy="247651"/>
          </a:xfrm>
        </p:spPr>
        <p:txBody>
          <a:bodyPr/>
          <a:lstStyle/>
          <a:p>
            <a:r>
              <a:rPr lang="en-US"/>
              <a:t>CDBG</a:t>
            </a:r>
          </a:p>
        </p:txBody>
      </p:sp>
      <p:sp>
        <p:nvSpPr>
          <p:cNvPr id="13" name="Date Placeholder 12">
            <a:extLst>
              <a:ext uri="{FF2B5EF4-FFF2-40B4-BE49-F238E27FC236}">
                <a16:creationId xmlns:a16="http://schemas.microsoft.com/office/drawing/2014/main" id="{989BA7EB-74ED-E3EB-1321-4A29EF18D5FB}"/>
              </a:ext>
            </a:extLst>
          </p:cNvPr>
          <p:cNvSpPr>
            <a:spLocks noGrp="1"/>
          </p:cNvSpPr>
          <p:nvPr>
            <p:ph type="dt" sz="half" idx="17"/>
          </p:nvPr>
        </p:nvSpPr>
        <p:spPr>
          <a:xfrm>
            <a:off x="4395831" y="5978894"/>
            <a:ext cx="4561132" cy="270193"/>
          </a:xfrm>
        </p:spPr>
        <p:txBody>
          <a:bodyPr/>
          <a:lstStyle/>
          <a:p>
            <a:r>
              <a:rPr lang="en-US" dirty="0">
                <a:solidFill>
                  <a:schemeClr val="bg1">
                    <a:lumMod val="65000"/>
                    <a:lumOff val="35000"/>
                  </a:schemeClr>
                </a:solidFill>
              </a:rPr>
              <a:t>Resource to Check Census Block LMI status: https://shorturl.at/cv6uk</a:t>
            </a:r>
          </a:p>
        </p:txBody>
      </p:sp>
      <p:sp>
        <p:nvSpPr>
          <p:cNvPr id="20" name="Rectangle 19">
            <a:extLst>
              <a:ext uri="{FF2B5EF4-FFF2-40B4-BE49-F238E27FC236}">
                <a16:creationId xmlns:a16="http://schemas.microsoft.com/office/drawing/2014/main" id="{ECEBEDD9-D91E-F8D6-447D-38BF99FB960E}"/>
              </a:ext>
            </a:extLst>
          </p:cNvPr>
          <p:cNvSpPr/>
          <p:nvPr/>
        </p:nvSpPr>
        <p:spPr>
          <a:xfrm>
            <a:off x="8187017" y="1848449"/>
            <a:ext cx="2416029" cy="3201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B6368F9-0A74-A3BD-F6E4-9B6831E11181}"/>
              </a:ext>
            </a:extLst>
          </p:cNvPr>
          <p:cNvCxnSpPr>
            <a:cxnSpLocks/>
          </p:cNvCxnSpPr>
          <p:nvPr/>
        </p:nvCxnSpPr>
        <p:spPr>
          <a:xfrm>
            <a:off x="4395831" y="5797974"/>
            <a:ext cx="6123963"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12">
            <a:extLst>
              <a:ext uri="{FF2B5EF4-FFF2-40B4-BE49-F238E27FC236}">
                <a16:creationId xmlns:a16="http://schemas.microsoft.com/office/drawing/2014/main" id="{59AB2998-E06C-528B-97D4-EC18242FF441}"/>
              </a:ext>
            </a:extLst>
          </p:cNvPr>
          <p:cNvSpPr txBox="1">
            <a:spLocks/>
          </p:cNvSpPr>
          <p:nvPr/>
        </p:nvSpPr>
        <p:spPr>
          <a:xfrm>
            <a:off x="4404314" y="6203700"/>
            <a:ext cx="6568485" cy="270193"/>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65000"/>
                    <a:lumOff val="35000"/>
                  </a:schemeClr>
                </a:solidFill>
              </a:rPr>
              <a:t>* LMI = “Persons of low and moderate income” are defined as families, households, and individuals whose incomes do not exceed 80% of the county median income, adjusted for family or household size.</a:t>
            </a:r>
          </a:p>
        </p:txBody>
      </p:sp>
      <p:sp>
        <p:nvSpPr>
          <p:cNvPr id="15" name="Text Placeholder 49">
            <a:extLst>
              <a:ext uri="{FF2B5EF4-FFF2-40B4-BE49-F238E27FC236}">
                <a16:creationId xmlns:a16="http://schemas.microsoft.com/office/drawing/2014/main" id="{5BB0B1E3-2665-0A54-55BF-2DB91A71CCD4}"/>
              </a:ext>
            </a:extLst>
          </p:cNvPr>
          <p:cNvSpPr txBox="1">
            <a:spLocks/>
          </p:cNvSpPr>
          <p:nvPr/>
        </p:nvSpPr>
        <p:spPr>
          <a:xfrm>
            <a:off x="4522751" y="2614671"/>
            <a:ext cx="3074255" cy="46174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dirty="0">
                <a:latin typeface="Franklin Gothic Demi Cond" panose="020B0706030402020204" pitchFamily="34" charset="0"/>
              </a:rPr>
              <a:t>COMMUNITY DEVELOPMENT</a:t>
            </a:r>
          </a:p>
          <a:p>
            <a:pPr marL="285750" indent="-285750">
              <a:lnSpc>
                <a:spcPct val="100000"/>
              </a:lnSpc>
              <a:spcBef>
                <a:spcPts val="0"/>
              </a:spcBef>
              <a:buFont typeface="Arial" panose="020B0604020202020204" pitchFamily="34" charset="0"/>
              <a:buChar char="•"/>
            </a:pPr>
            <a:r>
              <a:rPr lang="en-US" sz="1200" dirty="0"/>
              <a:t>Public Facilities and Improvements and Privately-Owned Utilities </a:t>
            </a:r>
          </a:p>
          <a:p>
            <a:pPr marL="285750" indent="-285750">
              <a:lnSpc>
                <a:spcPct val="100000"/>
              </a:lnSpc>
              <a:spcBef>
                <a:spcPts val="0"/>
              </a:spcBef>
              <a:buFont typeface="Arial" panose="020B0604020202020204" pitchFamily="34" charset="0"/>
              <a:buChar char="•"/>
            </a:pPr>
            <a:r>
              <a:rPr lang="en-US" sz="1200" dirty="0"/>
              <a:t>Architectural Barrier Removal </a:t>
            </a:r>
          </a:p>
          <a:p>
            <a:pPr marL="285750" indent="-285750">
              <a:lnSpc>
                <a:spcPct val="100000"/>
              </a:lnSpc>
              <a:spcBef>
                <a:spcPts val="0"/>
              </a:spcBef>
              <a:buFont typeface="Arial" panose="020B0604020202020204" pitchFamily="34" charset="0"/>
              <a:buChar char="•"/>
            </a:pPr>
            <a:r>
              <a:rPr lang="en-US" sz="1200" dirty="0"/>
              <a:t>Public Services </a:t>
            </a:r>
          </a:p>
          <a:p>
            <a:pPr marL="285750" indent="-285750">
              <a:lnSpc>
                <a:spcPct val="100000"/>
              </a:lnSpc>
              <a:spcBef>
                <a:spcPts val="0"/>
              </a:spcBef>
              <a:buFont typeface="Arial" panose="020B0604020202020204" pitchFamily="34" charset="0"/>
              <a:buChar char="•"/>
            </a:pPr>
            <a:r>
              <a:rPr lang="en-US" sz="1200" dirty="0"/>
              <a:t>Planning and Capacity Building </a:t>
            </a:r>
          </a:p>
          <a:p>
            <a:pPr marL="285750" indent="-285750">
              <a:lnSpc>
                <a:spcPct val="100000"/>
              </a:lnSpc>
              <a:spcBef>
                <a:spcPts val="0"/>
              </a:spcBef>
              <a:buFont typeface="Arial" panose="020B0604020202020204" pitchFamily="34" charset="0"/>
              <a:buChar char="•"/>
            </a:pPr>
            <a:r>
              <a:rPr lang="en-US" sz="1200" dirty="0"/>
              <a:t>Code Enforcement</a:t>
            </a:r>
          </a:p>
          <a:p>
            <a:pPr marL="285750" indent="-285750">
              <a:lnSpc>
                <a:spcPct val="100000"/>
              </a:lnSpc>
              <a:spcBef>
                <a:spcPts val="0"/>
              </a:spcBef>
              <a:buFont typeface="Arial" panose="020B0604020202020204" pitchFamily="34" charset="0"/>
              <a:buChar char="•"/>
            </a:pPr>
            <a:r>
              <a:rPr lang="en-US" sz="1200" dirty="0"/>
              <a:t>Clearance, Rehabilitation, Reconstruction, and Construction of Buildings</a:t>
            </a:r>
          </a:p>
          <a:p>
            <a:pPr marL="285750" indent="-285750">
              <a:lnSpc>
                <a:spcPct val="100000"/>
              </a:lnSpc>
              <a:spcBef>
                <a:spcPts val="0"/>
              </a:spcBef>
              <a:buFont typeface="Arial" panose="020B0604020202020204" pitchFamily="34" charset="0"/>
              <a:buChar char="•"/>
            </a:pPr>
            <a:r>
              <a:rPr lang="en-US" sz="1200" dirty="0"/>
              <a:t>Loss of Rental Income </a:t>
            </a:r>
          </a:p>
          <a:p>
            <a:pPr marL="285750" indent="-285750">
              <a:lnSpc>
                <a:spcPct val="100000"/>
              </a:lnSpc>
              <a:spcBef>
                <a:spcPts val="0"/>
              </a:spcBef>
              <a:buFont typeface="Arial" panose="020B0604020202020204" pitchFamily="34" charset="0"/>
              <a:buChar char="•"/>
            </a:pPr>
            <a:r>
              <a:rPr lang="en-US" sz="1200" dirty="0"/>
              <a:t>Homeownership Assistance </a:t>
            </a:r>
          </a:p>
          <a:p>
            <a:pPr marL="285750" indent="-285750">
              <a:lnSpc>
                <a:spcPct val="100000"/>
              </a:lnSpc>
              <a:spcBef>
                <a:spcPts val="0"/>
              </a:spcBef>
              <a:buFont typeface="Arial" panose="020B0604020202020204" pitchFamily="34" charset="0"/>
              <a:buChar char="•"/>
            </a:pPr>
            <a:r>
              <a:rPr lang="en-US" sz="1200" dirty="0"/>
              <a:t>Housing Services</a:t>
            </a:r>
          </a:p>
          <a:p>
            <a:pPr marL="285750" indent="-285750">
              <a:lnSpc>
                <a:spcPct val="100000"/>
              </a:lnSpc>
              <a:spcBef>
                <a:spcPts val="0"/>
              </a:spcBef>
              <a:buFont typeface="Arial" panose="020B0604020202020204" pitchFamily="34" charset="0"/>
              <a:buChar char="•"/>
            </a:pPr>
            <a:r>
              <a:rPr lang="en-US" sz="1200" dirty="0"/>
              <a:t>Lead-based Paint Hazard Evaluation and Reduction </a:t>
            </a:r>
          </a:p>
          <a:p>
            <a:pPr marL="285750" indent="-285750">
              <a:lnSpc>
                <a:spcPct val="100000"/>
              </a:lnSpc>
              <a:spcBef>
                <a:spcPts val="0"/>
              </a:spcBef>
              <a:buFont typeface="Arial" panose="020B0604020202020204" pitchFamily="34" charset="0"/>
              <a:buChar char="•"/>
            </a:pPr>
            <a:endParaRPr lang="en-US" sz="1050" dirty="0"/>
          </a:p>
        </p:txBody>
      </p:sp>
      <p:sp>
        <p:nvSpPr>
          <p:cNvPr id="16" name="Text Placeholder 8">
            <a:extLst>
              <a:ext uri="{FF2B5EF4-FFF2-40B4-BE49-F238E27FC236}">
                <a16:creationId xmlns:a16="http://schemas.microsoft.com/office/drawing/2014/main" id="{6A895456-CAE9-45CA-38FA-5E9B11C71A42}"/>
              </a:ext>
            </a:extLst>
          </p:cNvPr>
          <p:cNvSpPr txBox="1">
            <a:spLocks/>
          </p:cNvSpPr>
          <p:nvPr/>
        </p:nvSpPr>
        <p:spPr>
          <a:xfrm>
            <a:off x="8424694" y="2683076"/>
            <a:ext cx="2825377" cy="712410"/>
          </a:xfrm>
          <a:prstGeom prst="rect">
            <a:avLst/>
          </a:prstGeom>
        </p:spPr>
        <p:txBody>
          <a:bodyPr vert="horz" lIns="0" tIns="0" rIns="0" bIns="0" rtlCol="0" anchor="t" anchorCtr="0">
            <a:noAutofit/>
          </a:bodyPr>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Franklin Gothic Demi Cond" panose="020B0706030402020204" pitchFamily="34" charset="0"/>
              </a:rPr>
              <a:t>ECONOMIC DEVELOPMENT</a:t>
            </a:r>
          </a:p>
        </p:txBody>
      </p:sp>
    </p:spTree>
    <p:extLst>
      <p:ext uri="{BB962C8B-B14F-4D97-AF65-F5344CB8AC3E}">
        <p14:creationId xmlns:p14="http://schemas.microsoft.com/office/powerpoint/2010/main" val="49548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26B5-2F88-BA48-A996-4A13FDFAA43A}"/>
              </a:ext>
            </a:extLst>
          </p:cNvPr>
          <p:cNvSpPr>
            <a:spLocks noGrp="1"/>
          </p:cNvSpPr>
          <p:nvPr>
            <p:ph type="title"/>
          </p:nvPr>
        </p:nvSpPr>
        <p:spPr>
          <a:xfrm>
            <a:off x="941929" y="755445"/>
            <a:ext cx="10308142" cy="1370373"/>
          </a:xfrm>
        </p:spPr>
        <p:txBody>
          <a:bodyPr/>
          <a:lstStyle/>
          <a:p>
            <a:pPr>
              <a:lnSpc>
                <a:spcPct val="100000"/>
              </a:lnSpc>
            </a:pPr>
            <a:r>
              <a:rPr lang="en-US" sz="4000" dirty="0"/>
              <a:t>Mendocino County CDBG Projects </a:t>
            </a:r>
            <a:br>
              <a:rPr lang="en-US" sz="4000" dirty="0"/>
            </a:br>
            <a:endParaRPr lang="en-US" b="0" dirty="0"/>
          </a:p>
        </p:txBody>
      </p:sp>
      <p:sp>
        <p:nvSpPr>
          <p:cNvPr id="3" name="Text Placeholder 2">
            <a:extLst>
              <a:ext uri="{FF2B5EF4-FFF2-40B4-BE49-F238E27FC236}">
                <a16:creationId xmlns:a16="http://schemas.microsoft.com/office/drawing/2014/main" id="{A5ABDF8F-0AD5-5C43-9EF3-8679B9897E01}"/>
              </a:ext>
            </a:extLst>
          </p:cNvPr>
          <p:cNvSpPr>
            <a:spLocks noGrp="1"/>
          </p:cNvSpPr>
          <p:nvPr>
            <p:ph type="body" idx="1"/>
          </p:nvPr>
        </p:nvSpPr>
        <p:spPr>
          <a:xfrm>
            <a:off x="941929" y="1981938"/>
            <a:ext cx="3036477" cy="578687"/>
          </a:xfrm>
        </p:spPr>
        <p:txBody>
          <a:bodyPr/>
          <a:lstStyle/>
          <a:p>
            <a:r>
              <a:rPr lang="en-US" sz="2000" dirty="0">
                <a:solidFill>
                  <a:schemeClr val="tx2">
                    <a:lumMod val="75000"/>
                  </a:schemeClr>
                </a:solidFill>
              </a:rPr>
              <a:t>Current Projects</a:t>
            </a:r>
            <a:endParaRPr lang="en-US" sz="2000" dirty="0"/>
          </a:p>
        </p:txBody>
      </p:sp>
      <p:sp>
        <p:nvSpPr>
          <p:cNvPr id="4" name="Content Placeholder 3">
            <a:extLst>
              <a:ext uri="{FF2B5EF4-FFF2-40B4-BE49-F238E27FC236}">
                <a16:creationId xmlns:a16="http://schemas.microsoft.com/office/drawing/2014/main" id="{7782A119-28D1-B54D-A879-A0DDEC296674}"/>
              </a:ext>
            </a:extLst>
          </p:cNvPr>
          <p:cNvSpPr>
            <a:spLocks noGrp="1"/>
          </p:cNvSpPr>
          <p:nvPr>
            <p:ph sz="half" idx="2"/>
          </p:nvPr>
        </p:nvSpPr>
        <p:spPr>
          <a:xfrm>
            <a:off x="968505" y="2581536"/>
            <a:ext cx="3270985" cy="2556801"/>
          </a:xfrm>
        </p:spPr>
        <p:txBody>
          <a:bodyPr>
            <a:noAutofit/>
          </a:bodyPr>
          <a:lstStyle/>
          <a:p>
            <a:r>
              <a:rPr lang="en-US" sz="1400" dirty="0">
                <a:latin typeface="+mj-lt"/>
              </a:rPr>
              <a:t>Round Valley Community Clean Up </a:t>
            </a:r>
            <a:br>
              <a:rPr lang="en-US" sz="1400" dirty="0">
                <a:latin typeface="+mj-lt"/>
              </a:rPr>
            </a:br>
            <a:r>
              <a:rPr lang="en-US" sz="1400" dirty="0"/>
              <a:t>(RVIT &amp; MCRCD)</a:t>
            </a:r>
          </a:p>
          <a:p>
            <a:r>
              <a:rPr lang="en-US" sz="1400" dirty="0">
                <a:latin typeface="+mj-lt"/>
              </a:rPr>
              <a:t>Micro-enterprise Business Technical Assistance </a:t>
            </a:r>
            <a:r>
              <a:rPr lang="en-US" sz="1400" dirty="0"/>
              <a:t>(West Co.)</a:t>
            </a:r>
          </a:p>
          <a:p>
            <a:r>
              <a:rPr lang="en-US" sz="1400" dirty="0">
                <a:latin typeface="+mj-lt"/>
              </a:rPr>
              <a:t>Business Assistance and Recovery Loan Fund </a:t>
            </a:r>
            <a:r>
              <a:rPr lang="en-US" sz="1400" i="1" dirty="0"/>
              <a:t>(closing out)</a:t>
            </a:r>
          </a:p>
          <a:p>
            <a:r>
              <a:rPr lang="en-US" sz="1400" i="1" dirty="0"/>
              <a:t>Application in process</a:t>
            </a:r>
          </a:p>
          <a:p>
            <a:pPr lvl="1"/>
            <a:r>
              <a:rPr lang="en-US" sz="1400" i="1" dirty="0">
                <a:latin typeface="+mj-lt"/>
              </a:rPr>
              <a:t>Mill Creek Park ADA</a:t>
            </a:r>
          </a:p>
          <a:p>
            <a:endParaRPr lang="en-US" sz="1300" dirty="0"/>
          </a:p>
        </p:txBody>
      </p:sp>
      <p:sp>
        <p:nvSpPr>
          <p:cNvPr id="5" name="Text Placeholder 4">
            <a:extLst>
              <a:ext uri="{FF2B5EF4-FFF2-40B4-BE49-F238E27FC236}">
                <a16:creationId xmlns:a16="http://schemas.microsoft.com/office/drawing/2014/main" id="{B55E5840-ED0D-0349-88F3-4E90A0094985}"/>
              </a:ext>
            </a:extLst>
          </p:cNvPr>
          <p:cNvSpPr>
            <a:spLocks noGrp="1"/>
          </p:cNvSpPr>
          <p:nvPr>
            <p:ph type="body" idx="10"/>
          </p:nvPr>
        </p:nvSpPr>
        <p:spPr>
          <a:xfrm>
            <a:off x="4571723" y="1981937"/>
            <a:ext cx="3448152" cy="578687"/>
          </a:xfrm>
        </p:spPr>
        <p:txBody>
          <a:bodyPr/>
          <a:lstStyle/>
          <a:p>
            <a:r>
              <a:rPr lang="en-US" sz="2000" dirty="0">
                <a:solidFill>
                  <a:schemeClr val="tx2">
                    <a:lumMod val="75000"/>
                  </a:schemeClr>
                </a:solidFill>
              </a:rPr>
              <a:t>Past Projects</a:t>
            </a:r>
          </a:p>
        </p:txBody>
      </p:sp>
      <p:sp>
        <p:nvSpPr>
          <p:cNvPr id="11" name="Slide Number Placeholder 10">
            <a:extLst>
              <a:ext uri="{FF2B5EF4-FFF2-40B4-BE49-F238E27FC236}">
                <a16:creationId xmlns:a16="http://schemas.microsoft.com/office/drawing/2014/main" id="{8B50C3FA-D20D-3049-9C7F-6F37D4E022C5}"/>
              </a:ext>
            </a:extLst>
          </p:cNvPr>
          <p:cNvSpPr>
            <a:spLocks noGrp="1"/>
          </p:cNvSpPr>
          <p:nvPr>
            <p:ph type="sldNum" sz="quarter" idx="16"/>
          </p:nvPr>
        </p:nvSpPr>
        <p:spPr>
          <a:xfrm>
            <a:off x="971550" y="6249093"/>
            <a:ext cx="523240" cy="247651"/>
          </a:xfrm>
        </p:spPr>
        <p:txBody>
          <a:bodyPr/>
          <a:lstStyle/>
          <a:p>
            <a:fld id="{294A09A9-5501-47C1-A89A-A340965A2BE2}" type="slidenum">
              <a:rPr lang="en-US" smtClean="0"/>
              <a:pPr/>
              <a:t>5</a:t>
            </a:fld>
            <a:endParaRPr lang="en-US"/>
          </a:p>
        </p:txBody>
      </p:sp>
      <p:sp>
        <p:nvSpPr>
          <p:cNvPr id="10" name="Footer Placeholder 9">
            <a:extLst>
              <a:ext uri="{FF2B5EF4-FFF2-40B4-BE49-F238E27FC236}">
                <a16:creationId xmlns:a16="http://schemas.microsoft.com/office/drawing/2014/main" id="{56278D20-060E-1942-9A72-E600C02A8208}"/>
              </a:ext>
            </a:extLst>
          </p:cNvPr>
          <p:cNvSpPr>
            <a:spLocks noGrp="1"/>
          </p:cNvSpPr>
          <p:nvPr>
            <p:ph type="ftr" sz="quarter" idx="15"/>
          </p:nvPr>
        </p:nvSpPr>
        <p:spPr>
          <a:xfrm>
            <a:off x="1494790" y="6249093"/>
            <a:ext cx="1497330" cy="247651"/>
          </a:xfrm>
        </p:spPr>
        <p:txBody>
          <a:bodyPr/>
          <a:lstStyle/>
          <a:p>
            <a:r>
              <a:rPr lang="en-US"/>
              <a:t>CDBG</a:t>
            </a:r>
          </a:p>
        </p:txBody>
      </p:sp>
      <p:sp>
        <p:nvSpPr>
          <p:cNvPr id="20" name="Rectangle 19">
            <a:extLst>
              <a:ext uri="{FF2B5EF4-FFF2-40B4-BE49-F238E27FC236}">
                <a16:creationId xmlns:a16="http://schemas.microsoft.com/office/drawing/2014/main" id="{ECEBEDD9-D91E-F8D6-447D-38BF99FB960E}"/>
              </a:ext>
            </a:extLst>
          </p:cNvPr>
          <p:cNvSpPr/>
          <p:nvPr/>
        </p:nvSpPr>
        <p:spPr>
          <a:xfrm>
            <a:off x="8187017" y="1848449"/>
            <a:ext cx="2416029" cy="3201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B6368F9-0A74-A3BD-F6E4-9B6831E11181}"/>
              </a:ext>
            </a:extLst>
          </p:cNvPr>
          <p:cNvCxnSpPr>
            <a:cxnSpLocks/>
          </p:cNvCxnSpPr>
          <p:nvPr/>
        </p:nvCxnSpPr>
        <p:spPr>
          <a:xfrm>
            <a:off x="4395831" y="5797974"/>
            <a:ext cx="6123963"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49">
            <a:extLst>
              <a:ext uri="{FF2B5EF4-FFF2-40B4-BE49-F238E27FC236}">
                <a16:creationId xmlns:a16="http://schemas.microsoft.com/office/drawing/2014/main" id="{5BB0B1E3-2665-0A54-55BF-2DB91A71CCD4}"/>
              </a:ext>
            </a:extLst>
          </p:cNvPr>
          <p:cNvSpPr txBox="1">
            <a:spLocks/>
          </p:cNvSpPr>
          <p:nvPr/>
        </p:nvSpPr>
        <p:spPr>
          <a:xfrm>
            <a:off x="4533945" y="2534042"/>
            <a:ext cx="4713964" cy="46174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hangingPunct="0">
              <a:lnSpc>
                <a:spcPct val="100000"/>
              </a:lnSpc>
              <a:spcAft>
                <a:spcPts val="0"/>
              </a:spcAft>
              <a:buFont typeface="Wingdings" panose="05000000000000000000" pitchFamily="2" charset="2"/>
              <a:buChar char="§"/>
            </a:pPr>
            <a:r>
              <a:rPr lang="en-US" sz="1400" dirty="0">
                <a:effectLst/>
                <a:latin typeface="+mj-lt"/>
                <a:ea typeface="Times New Roman" panose="02020603050405020304" pitchFamily="18" charset="0"/>
                <a:cs typeface="Times New Roman" panose="02020603050405020304" pitchFamily="18" charset="0"/>
              </a:rPr>
              <a:t>Town of Mendocino ADA Ramp</a:t>
            </a:r>
          </a:p>
          <a:p>
            <a:pPr marL="285750" marR="0" lvl="0" indent="-285750" hangingPunct="0">
              <a:lnSpc>
                <a:spcPct val="100000"/>
              </a:lnSpc>
              <a:spcAft>
                <a:spcPts val="0"/>
              </a:spcAft>
              <a:buFont typeface="Wingdings" panose="05000000000000000000" pitchFamily="2" charset="2"/>
              <a:buChar char="§"/>
            </a:pPr>
            <a:r>
              <a:rPr lang="en-US" sz="1400" dirty="0">
                <a:effectLst/>
                <a:latin typeface="+mj-lt"/>
                <a:ea typeface="Times New Roman" panose="02020603050405020304" pitchFamily="18" charset="0"/>
                <a:cs typeface="Times New Roman" panose="02020603050405020304" pitchFamily="18" charset="0"/>
              </a:rPr>
              <a:t>Homeless Shelter Property Acquisition &amp; Rehabilitation</a:t>
            </a:r>
          </a:p>
          <a:p>
            <a:pPr marL="285750" marR="0" lvl="0" indent="-285750" hangingPunct="0">
              <a:lnSpc>
                <a:spcPct val="100000"/>
              </a:lnSpc>
              <a:spcAft>
                <a:spcPts val="0"/>
              </a:spcAft>
              <a:buFont typeface="Wingdings" panose="05000000000000000000" pitchFamily="2" charset="2"/>
              <a:buChar char="§"/>
            </a:pPr>
            <a:r>
              <a:rPr lang="en-US" sz="1400" dirty="0">
                <a:effectLst/>
                <a:latin typeface="+mj-lt"/>
                <a:ea typeface="Times New Roman" panose="02020603050405020304" pitchFamily="18" charset="0"/>
                <a:cs typeface="Times New Roman" panose="02020603050405020304" pitchFamily="18" charset="0"/>
              </a:rPr>
              <a:t>Pelicans Bluff ADA Coastal Trail</a:t>
            </a:r>
          </a:p>
          <a:p>
            <a:pPr marL="285750" marR="0" lvl="0" indent="-285750" hangingPunct="0">
              <a:lnSpc>
                <a:spcPct val="100000"/>
              </a:lnSpc>
              <a:spcAft>
                <a:spcPts val="0"/>
              </a:spcAft>
              <a:buFont typeface="Wingdings" panose="05000000000000000000" pitchFamily="2" charset="2"/>
              <a:buChar char="§"/>
            </a:pPr>
            <a:r>
              <a:rPr lang="en-US" sz="1400" dirty="0">
                <a:effectLst/>
                <a:latin typeface="+mj-lt"/>
                <a:ea typeface="Times New Roman" panose="02020603050405020304" pitchFamily="18" charset="0"/>
                <a:cs typeface="Times New Roman" panose="02020603050405020304" pitchFamily="18" charset="0"/>
              </a:rPr>
              <a:t>Mill Creek Park Fishing Platform ADA Improvement</a:t>
            </a:r>
          </a:p>
          <a:p>
            <a:pPr marL="285750" marR="0" lvl="0" indent="-285750" hangingPunct="0">
              <a:lnSpc>
                <a:spcPct val="100000"/>
              </a:lnSpc>
              <a:spcAft>
                <a:spcPts val="0"/>
              </a:spcAft>
              <a:buFont typeface="Wingdings" panose="05000000000000000000" pitchFamily="2" charset="2"/>
              <a:buChar char="§"/>
            </a:pPr>
            <a:r>
              <a:rPr lang="en-US" sz="1400" dirty="0">
                <a:effectLst/>
                <a:latin typeface="+mj-lt"/>
                <a:ea typeface="Times New Roman" panose="02020603050405020304" pitchFamily="18" charset="0"/>
                <a:cs typeface="Times New Roman" panose="02020603050405020304" pitchFamily="18" charset="0"/>
              </a:rPr>
              <a:t>Sun House Senior Housing</a:t>
            </a:r>
          </a:p>
          <a:p>
            <a:pPr marL="285750" indent="-285750">
              <a:lnSpc>
                <a:spcPct val="100000"/>
              </a:lnSpc>
              <a:buFont typeface="Wingdings" panose="05000000000000000000" pitchFamily="2" charset="2"/>
              <a:buChar char="§"/>
            </a:pPr>
            <a:r>
              <a:rPr lang="en-US" sz="1400" dirty="0">
                <a:latin typeface="+mj-lt"/>
              </a:rPr>
              <a:t>Acorn Valley Plaza</a:t>
            </a:r>
          </a:p>
          <a:p>
            <a:pPr marL="285750" indent="-285750">
              <a:lnSpc>
                <a:spcPct val="100000"/>
              </a:lnSpc>
              <a:buFont typeface="Wingdings" panose="05000000000000000000" pitchFamily="2" charset="2"/>
              <a:buChar char="§"/>
            </a:pPr>
            <a:r>
              <a:rPr lang="en-US" sz="1400" dirty="0">
                <a:latin typeface="+mj-lt"/>
              </a:rPr>
              <a:t>Live Oak Apartments Transitional Housing</a:t>
            </a:r>
          </a:p>
          <a:p>
            <a:pPr marL="285750" marR="0" lvl="0" indent="-285750" hangingPunct="0">
              <a:lnSpc>
                <a:spcPct val="100000"/>
              </a:lnSpc>
              <a:spcAft>
                <a:spcPts val="0"/>
              </a:spcAft>
              <a:buFont typeface="Wingdings" panose="05000000000000000000" pitchFamily="2" charset="2"/>
              <a:buChar char="§"/>
            </a:pPr>
            <a:endParaRPr lang="en-US" sz="1400" dirty="0">
              <a:effectLst/>
              <a:latin typeface="+mj-lt"/>
              <a:ea typeface="Times New Roman" panose="02020603050405020304" pitchFamily="18" charset="0"/>
              <a:cs typeface="Times New Roman" panose="02020603050405020304" pitchFamily="18" charset="0"/>
            </a:endParaRPr>
          </a:p>
          <a:p>
            <a:pPr>
              <a:lnSpc>
                <a:spcPct val="100000"/>
              </a:lnSpc>
              <a:spcBef>
                <a:spcPts val="0"/>
              </a:spcBef>
            </a:pPr>
            <a:endParaRPr lang="en-US" sz="800" dirty="0">
              <a:latin typeface="+mj-lt"/>
            </a:endParaRPr>
          </a:p>
          <a:p>
            <a:pPr>
              <a:lnSpc>
                <a:spcPct val="100000"/>
              </a:lnSpc>
              <a:spcBef>
                <a:spcPts val="0"/>
              </a:spcBef>
            </a:pPr>
            <a:endParaRPr lang="en-US" sz="800" dirty="0">
              <a:latin typeface="+mj-lt"/>
            </a:endParaRPr>
          </a:p>
          <a:p>
            <a:pPr>
              <a:lnSpc>
                <a:spcPct val="100000"/>
              </a:lnSpc>
              <a:spcBef>
                <a:spcPts val="0"/>
              </a:spcBef>
            </a:pPr>
            <a:endParaRPr lang="en-US" sz="800" dirty="0">
              <a:latin typeface="+mj-lt"/>
            </a:endParaRPr>
          </a:p>
          <a:p>
            <a:pPr>
              <a:lnSpc>
                <a:spcPct val="100000"/>
              </a:lnSpc>
              <a:spcBef>
                <a:spcPts val="0"/>
              </a:spcBef>
            </a:pPr>
            <a:endParaRPr lang="en-US" sz="1050" dirty="0">
              <a:latin typeface="+mj-lt"/>
            </a:endParaRPr>
          </a:p>
        </p:txBody>
      </p:sp>
      <p:pic>
        <p:nvPicPr>
          <p:cNvPr id="32" name="Picture 31" descr="A picture containing mountain, grass, outdoor, sky&#10;&#10;Description automatically generated">
            <a:extLst>
              <a:ext uri="{FF2B5EF4-FFF2-40B4-BE49-F238E27FC236}">
                <a16:creationId xmlns:a16="http://schemas.microsoft.com/office/drawing/2014/main" id="{5227341D-C6F7-D7AA-E72B-7FA805F76733}"/>
              </a:ext>
            </a:extLst>
          </p:cNvPr>
          <p:cNvPicPr>
            <a:picLocks noChangeAspect="1"/>
          </p:cNvPicPr>
          <p:nvPr/>
        </p:nvPicPr>
        <p:blipFill>
          <a:blip r:embed="rId2">
            <a:extLst>
              <a:ext uri="{28A0092B-C50C-407E-A947-70E740481C1C}">
                <a14:useLocalDpi xmlns:a14="http://schemas.microsoft.com/office/drawing/2010/main" val="0"/>
              </a:ext>
            </a:extLst>
          </a:blip>
          <a:srcRect l="61337" t="-93" r="14515" b="15475"/>
          <a:stretch/>
        </p:blipFill>
        <p:spPr>
          <a:xfrm>
            <a:off x="9247909" y="-1799"/>
            <a:ext cx="2944091" cy="5797974"/>
          </a:xfrm>
          <a:prstGeom prst="rect">
            <a:avLst/>
          </a:prstGeom>
        </p:spPr>
      </p:pic>
    </p:spTree>
    <p:extLst>
      <p:ext uri="{BB962C8B-B14F-4D97-AF65-F5344CB8AC3E}">
        <p14:creationId xmlns:p14="http://schemas.microsoft.com/office/powerpoint/2010/main" val="3199671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952500" y="178738"/>
            <a:ext cx="10274324" cy="1329541"/>
          </a:xfrm>
        </p:spPr>
        <p:txBody>
          <a:bodyPr/>
          <a:lstStyle/>
          <a:p>
            <a:r>
              <a:rPr lang="en-US" sz="4000"/>
              <a:t>CDBG Ineligible Activities</a:t>
            </a:r>
          </a:p>
        </p:txBody>
      </p:sp>
      <p:sp>
        <p:nvSpPr>
          <p:cNvPr id="50" name="Text Placeholder 49">
            <a:extLst>
              <a:ext uri="{FF2B5EF4-FFF2-40B4-BE49-F238E27FC236}">
                <a16:creationId xmlns:a16="http://schemas.microsoft.com/office/drawing/2014/main" id="{C60A09F8-DA84-487F-81AC-337BE4A9F35B}"/>
              </a:ext>
            </a:extLst>
          </p:cNvPr>
          <p:cNvSpPr>
            <a:spLocks noGrp="1"/>
          </p:cNvSpPr>
          <p:nvPr>
            <p:ph type="body" sz="quarter" idx="17"/>
          </p:nvPr>
        </p:nvSpPr>
        <p:spPr>
          <a:xfrm>
            <a:off x="952500" y="2269590"/>
            <a:ext cx="10515250" cy="4588410"/>
          </a:xfrm>
        </p:spPr>
        <p:txBody>
          <a:bodyPr>
            <a:normAutofit/>
          </a:bodyPr>
          <a:lstStyle/>
          <a:p>
            <a:pPr marL="285750" indent="-285750">
              <a:buFont typeface="Arial" panose="020B0604020202020204" pitchFamily="34" charset="0"/>
              <a:buChar char="•"/>
            </a:pPr>
            <a:r>
              <a:rPr lang="en-US" dirty="0">
                <a:latin typeface="+mj-lt"/>
              </a:rPr>
              <a:t>General government expenses.</a:t>
            </a:r>
          </a:p>
          <a:p>
            <a:pPr marL="285750" indent="-285750">
              <a:buFont typeface="Arial" panose="020B0604020202020204" pitchFamily="34" charset="0"/>
              <a:buChar char="•"/>
            </a:pPr>
            <a:r>
              <a:rPr lang="en-US" dirty="0">
                <a:latin typeface="+mj-lt"/>
              </a:rPr>
              <a:t>Operating and maintenance expenses for public facilities, improvements and services.</a:t>
            </a:r>
          </a:p>
          <a:p>
            <a:pPr marL="971550" lvl="1" indent="-285750"/>
            <a:r>
              <a:rPr lang="en-US" sz="1200" i="1" dirty="0">
                <a:solidFill>
                  <a:schemeClr val="bg2">
                    <a:lumMod val="50000"/>
                  </a:schemeClr>
                </a:solidFill>
              </a:rPr>
              <a:t>Road repair, park upkeep, new department vehicles, etc</a:t>
            </a:r>
            <a:r>
              <a:rPr lang="en-US" sz="1200" i="1" dirty="0">
                <a:solidFill>
                  <a:schemeClr val="tx1">
                    <a:lumMod val="50000"/>
                  </a:schemeClr>
                </a:solidFill>
              </a:rPr>
              <a:t>. </a:t>
            </a:r>
          </a:p>
          <a:p>
            <a:pPr marL="285750" indent="-285750">
              <a:buFont typeface="Arial" panose="020B0604020202020204" pitchFamily="34" charset="0"/>
              <a:buChar char="•"/>
            </a:pPr>
            <a:r>
              <a:rPr lang="en-US" dirty="0">
                <a:latin typeface="+mj-lt"/>
              </a:rPr>
              <a:t>Improvements to buildings for the conduct of government, except to create accessibility for disabled population.</a:t>
            </a:r>
          </a:p>
          <a:p>
            <a:pPr marL="971550" lvl="1" indent="-285750"/>
            <a:r>
              <a:rPr lang="en-US" sz="1200" i="1" dirty="0">
                <a:solidFill>
                  <a:schemeClr val="bg2">
                    <a:lumMod val="50000"/>
                  </a:schemeClr>
                </a:solidFill>
              </a:rPr>
              <a:t>Roof and building repairs for county general administrative buildings, offices and courthouses</a:t>
            </a:r>
            <a:r>
              <a:rPr lang="en-US" sz="1200" i="1" dirty="0">
                <a:solidFill>
                  <a:schemeClr val="tx1">
                    <a:lumMod val="50000"/>
                  </a:schemeClr>
                </a:solidFill>
              </a:rPr>
              <a:t>. </a:t>
            </a:r>
            <a:endParaRPr lang="en-US" sz="1200" i="1" dirty="0">
              <a:latin typeface="+mj-lt"/>
            </a:endParaRPr>
          </a:p>
          <a:p>
            <a:pPr marL="285750" indent="-285750">
              <a:buFont typeface="Arial" panose="020B0604020202020204" pitchFamily="34" charset="0"/>
              <a:buChar char="•"/>
            </a:pPr>
            <a:r>
              <a:rPr lang="en-US" dirty="0">
                <a:latin typeface="+mj-lt"/>
              </a:rPr>
              <a:t>Political or religious activities.</a:t>
            </a:r>
          </a:p>
          <a:p>
            <a:pPr marL="285750" indent="-285750">
              <a:buFont typeface="Arial" panose="020B0604020202020204" pitchFamily="34" charset="0"/>
              <a:buChar char="•"/>
            </a:pPr>
            <a:r>
              <a:rPr lang="en-US" dirty="0">
                <a:latin typeface="+mj-lt"/>
              </a:rPr>
              <a:t>Purchase of equipment or furnishings for a property excluding manufacturing equipment connected with economic development activities and the purchase of fire engines.</a:t>
            </a:r>
          </a:p>
          <a:p>
            <a:pPr marL="285750" indent="-285750">
              <a:buFont typeface="Arial" panose="020B0604020202020204" pitchFamily="34" charset="0"/>
              <a:buChar char="•"/>
            </a:pPr>
            <a:r>
              <a:rPr lang="en-US" dirty="0">
                <a:latin typeface="+mj-lt"/>
              </a:rPr>
              <a:t>New housing construction.</a:t>
            </a:r>
          </a:p>
          <a:p>
            <a:pPr marL="285750" indent="-285750">
              <a:buFont typeface="Arial" panose="020B0604020202020204" pitchFamily="34" charset="0"/>
              <a:buChar char="•"/>
            </a:pPr>
            <a:r>
              <a:rPr lang="en-US" dirty="0">
                <a:latin typeface="+mj-lt"/>
              </a:rPr>
              <a:t>Income payments.</a:t>
            </a:r>
          </a:p>
          <a:p>
            <a:pPr marL="285750" indent="-285750">
              <a:buFont typeface="Arial" panose="020B0604020202020204" pitchFamily="34" charset="0"/>
              <a:buChar char="•"/>
            </a:pPr>
            <a:r>
              <a:rPr lang="en-US" dirty="0">
                <a:latin typeface="+mj-lt"/>
              </a:rPr>
              <a:t>Lobbying activities.</a:t>
            </a:r>
          </a:p>
          <a:p>
            <a:pPr marL="285750" indent="-285750">
              <a:buFont typeface="Arial" panose="020B0604020202020204" pitchFamily="34" charset="0"/>
              <a:buChar char="•"/>
            </a:pPr>
            <a:r>
              <a:rPr lang="en-US" dirty="0">
                <a:latin typeface="+mj-lt"/>
              </a:rPr>
              <a:t>Program Income (PI) Projects: Planning projects </a:t>
            </a:r>
            <a:r>
              <a:rPr lang="en-US" i="1" dirty="0"/>
              <a:t>(assessments, feasibility studies, etc.), </a:t>
            </a:r>
            <a:r>
              <a:rPr lang="en-US" dirty="0">
                <a:latin typeface="+mj-lt"/>
              </a:rPr>
              <a:t>Public services</a:t>
            </a:r>
          </a:p>
          <a:p>
            <a:pPr marL="285750" indent="-285750">
              <a:buFont typeface="Arial" panose="020B0604020202020204" pitchFamily="34" charset="0"/>
              <a:buChar char="•"/>
            </a:pPr>
            <a:endParaRPr lang="en-US" sz="1400" dirty="0"/>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6</a:t>
            </a:fld>
            <a:endParaRPr lang="en-US"/>
          </a:p>
        </p:txBody>
      </p:sp>
      <p:sp>
        <p:nvSpPr>
          <p:cNvPr id="4" name="Footer Placeholder 3">
            <a:extLst>
              <a:ext uri="{FF2B5EF4-FFF2-40B4-BE49-F238E27FC236}">
                <a16:creationId xmlns:a16="http://schemas.microsoft.com/office/drawing/2014/main" id="{529E91F3-E1A0-DB4A-8CD8-D9D1AB0FFB40}"/>
              </a:ext>
            </a:extLst>
          </p:cNvPr>
          <p:cNvSpPr>
            <a:spLocks noGrp="1"/>
          </p:cNvSpPr>
          <p:nvPr>
            <p:ph type="ftr" sz="quarter" idx="22"/>
          </p:nvPr>
        </p:nvSpPr>
        <p:spPr>
          <a:xfrm>
            <a:off x="1494790" y="6332220"/>
            <a:ext cx="1497330" cy="247651"/>
          </a:xfrm>
        </p:spPr>
        <p:txBody>
          <a:bodyPr/>
          <a:lstStyle/>
          <a:p>
            <a:r>
              <a:rPr lang="en-US"/>
              <a:t>CDBG</a:t>
            </a:r>
          </a:p>
        </p:txBody>
      </p:sp>
    </p:spTree>
    <p:extLst>
      <p:ext uri="{BB962C8B-B14F-4D97-AF65-F5344CB8AC3E}">
        <p14:creationId xmlns:p14="http://schemas.microsoft.com/office/powerpoint/2010/main" val="643842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141475"/>
            <a:ext cx="10163506" cy="1348451"/>
          </a:xfrm>
        </p:spPr>
        <p:txBody>
          <a:bodyPr/>
          <a:lstStyle/>
          <a:p>
            <a:r>
              <a:rPr lang="en-US"/>
              <a:t>CDBG FUNDING</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6356739" y="2090653"/>
            <a:ext cx="5291402" cy="584667"/>
          </a:xfrm>
        </p:spPr>
        <p:txBody>
          <a:bodyPr/>
          <a:lstStyle/>
          <a:p>
            <a:r>
              <a:rPr lang="en-US" dirty="0"/>
              <a:t>Note on OTC Applications</a:t>
            </a:r>
          </a:p>
        </p:txBody>
      </p:sp>
      <p:sp>
        <p:nvSpPr>
          <p:cNvPr id="5" name="Content Placeholder 4">
            <a:extLst>
              <a:ext uri="{FF2B5EF4-FFF2-40B4-BE49-F238E27FC236}">
                <a16:creationId xmlns:a16="http://schemas.microsoft.com/office/drawing/2014/main" id="{0B4B9306-DDC0-AD4F-A9C2-739C6AEB0172}"/>
              </a:ext>
            </a:extLst>
          </p:cNvPr>
          <p:cNvSpPr>
            <a:spLocks noGrp="1"/>
          </p:cNvSpPr>
          <p:nvPr>
            <p:ph sz="half" idx="2"/>
          </p:nvPr>
        </p:nvSpPr>
        <p:spPr>
          <a:xfrm>
            <a:off x="6356738" y="2675320"/>
            <a:ext cx="4968400" cy="3780725"/>
          </a:xfrm>
        </p:spPr>
        <p:txBody>
          <a:bodyPr>
            <a:normAutofit/>
          </a:bodyPr>
          <a:lstStyle/>
          <a:p>
            <a:pPr lvl="1">
              <a:spcBef>
                <a:spcPts val="1000"/>
              </a:spcBef>
            </a:pPr>
            <a:r>
              <a:rPr lang="en-US" dirty="0"/>
              <a:t>HCD defines </a:t>
            </a:r>
            <a:r>
              <a:rPr lang="en-US" b="1" dirty="0"/>
              <a:t>shovel-ready projects </a:t>
            </a:r>
            <a:r>
              <a:rPr lang="en-US" dirty="0"/>
              <a:t>with the following documentation of readiness at the time of application:</a:t>
            </a:r>
          </a:p>
          <a:p>
            <a:pPr lvl="2">
              <a:spcBef>
                <a:spcPts val="600"/>
              </a:spcBef>
            </a:pPr>
            <a:r>
              <a:rPr lang="en-US" sz="1200" dirty="0"/>
              <a:t>Independent cost estimate, </a:t>
            </a:r>
          </a:p>
          <a:p>
            <a:pPr lvl="2">
              <a:spcBef>
                <a:spcPts val="600"/>
              </a:spcBef>
            </a:pPr>
            <a:r>
              <a:rPr lang="en-US" sz="1200" dirty="0"/>
              <a:t>Completed NEPA environmental review record for the project, </a:t>
            </a:r>
          </a:p>
          <a:p>
            <a:pPr lvl="2">
              <a:spcBef>
                <a:spcPts val="600"/>
              </a:spcBef>
            </a:pPr>
            <a:r>
              <a:rPr lang="en-US" sz="1200" dirty="0"/>
              <a:t>Bid-ready plans and specs, </a:t>
            </a:r>
          </a:p>
          <a:p>
            <a:pPr lvl="2">
              <a:spcBef>
                <a:spcPts val="600"/>
              </a:spcBef>
            </a:pPr>
            <a:r>
              <a:rPr lang="en-US" sz="1200" dirty="0"/>
              <a:t>Certification from an engineer that plans and specs are bid-ready, </a:t>
            </a:r>
          </a:p>
          <a:p>
            <a:pPr lvl="2">
              <a:spcBef>
                <a:spcPts val="600"/>
              </a:spcBef>
            </a:pPr>
            <a:r>
              <a:rPr lang="en-US" sz="1200" dirty="0"/>
              <a:t>Certification that bid documents are ready, </a:t>
            </a:r>
          </a:p>
          <a:p>
            <a:pPr lvl="2">
              <a:spcBef>
                <a:spcPts val="600"/>
              </a:spcBef>
            </a:pPr>
            <a:r>
              <a:rPr lang="en-US" sz="1200" dirty="0"/>
              <a:t>Detailed construction timeline, </a:t>
            </a:r>
          </a:p>
          <a:p>
            <a:pPr lvl="2">
              <a:spcBef>
                <a:spcPts val="600"/>
              </a:spcBef>
            </a:pPr>
            <a:r>
              <a:rPr lang="en-US" sz="1200" dirty="0"/>
              <a:t>Demonstration and certification that a jurisdiction has the capacity and knowledge to manage the project, </a:t>
            </a:r>
          </a:p>
          <a:p>
            <a:pPr lvl="2">
              <a:spcBef>
                <a:spcPts val="600"/>
              </a:spcBef>
            </a:pPr>
            <a:r>
              <a:rPr lang="en-US" sz="1200" dirty="0"/>
              <a:t>Demonstration and certification of the experience of a developer.</a:t>
            </a:r>
          </a:p>
          <a:p>
            <a:pPr lvl="2">
              <a:spcBef>
                <a:spcPts val="600"/>
              </a:spcBef>
            </a:pPr>
            <a:endParaRPr lang="en-US" sz="1200" dirty="0"/>
          </a:p>
        </p:txBody>
      </p:sp>
      <p:sp>
        <p:nvSpPr>
          <p:cNvPr id="4" name="Text Placeholder 3">
            <a:extLst>
              <a:ext uri="{FF2B5EF4-FFF2-40B4-BE49-F238E27FC236}">
                <a16:creationId xmlns:a16="http://schemas.microsoft.com/office/drawing/2014/main" id="{6AF03CC0-7DA0-ED4F-B612-580E138D588A}"/>
              </a:ext>
            </a:extLst>
          </p:cNvPr>
          <p:cNvSpPr>
            <a:spLocks noGrp="1"/>
          </p:cNvSpPr>
          <p:nvPr>
            <p:ph type="body" idx="10"/>
          </p:nvPr>
        </p:nvSpPr>
        <p:spPr>
          <a:xfrm>
            <a:off x="964023" y="2090653"/>
            <a:ext cx="5131977" cy="584667"/>
          </a:xfrm>
        </p:spPr>
        <p:txBody>
          <a:bodyPr/>
          <a:lstStyle/>
          <a:p>
            <a:r>
              <a:rPr lang="en-US" dirty="0"/>
              <a:t>CDBG Grants - Notice of Funding Availability (NOFA)</a:t>
            </a:r>
          </a:p>
        </p:txBody>
      </p:sp>
      <p:sp>
        <p:nvSpPr>
          <p:cNvPr id="6" name="Content Placeholder 5">
            <a:extLst>
              <a:ext uri="{FF2B5EF4-FFF2-40B4-BE49-F238E27FC236}">
                <a16:creationId xmlns:a16="http://schemas.microsoft.com/office/drawing/2014/main" id="{B7D8EEE0-6E1C-9F47-936F-25FCC2FC368C}"/>
              </a:ext>
            </a:extLst>
          </p:cNvPr>
          <p:cNvSpPr>
            <a:spLocks noGrp="1"/>
          </p:cNvSpPr>
          <p:nvPr>
            <p:ph sz="half" idx="13"/>
          </p:nvPr>
        </p:nvSpPr>
        <p:spPr>
          <a:xfrm>
            <a:off x="971550" y="2718709"/>
            <a:ext cx="4712277" cy="3533074"/>
          </a:xfrm>
        </p:spPr>
        <p:txBody>
          <a:bodyPr>
            <a:normAutofit/>
          </a:bodyPr>
          <a:lstStyle/>
          <a:p>
            <a:pPr>
              <a:buFont typeface="Arial" panose="020B0604020202020204" pitchFamily="34" charset="0"/>
              <a:buChar char="•"/>
            </a:pPr>
            <a:r>
              <a:rPr lang="en-US" sz="1200" dirty="0">
                <a:latin typeface="+mj-lt"/>
              </a:rPr>
              <a:t>2024 NOFA Application Options:</a:t>
            </a:r>
          </a:p>
          <a:p>
            <a:pPr lvl="1"/>
            <a:r>
              <a:rPr lang="en-US" sz="1200" dirty="0"/>
              <a:t>Each Jurisdiction could submit up to three (3) applications </a:t>
            </a:r>
          </a:p>
          <a:p>
            <a:pPr lvl="2"/>
            <a:r>
              <a:rPr lang="en-US" sz="1200" dirty="0"/>
              <a:t>1 OTC Project + 1 OTC Program + 1 Competitive -OR-</a:t>
            </a:r>
          </a:p>
          <a:p>
            <a:pPr lvl="2"/>
            <a:r>
              <a:rPr lang="en-US" sz="1200" dirty="0"/>
              <a:t>1 OTC Project + 2 Competitive -OR-</a:t>
            </a:r>
          </a:p>
          <a:p>
            <a:pPr lvl="2"/>
            <a:r>
              <a:rPr lang="en-US" sz="1200" dirty="0"/>
              <a:t>1 OTC Program + 2 Competitive.</a:t>
            </a:r>
          </a:p>
          <a:p>
            <a:r>
              <a:rPr lang="en-US" sz="1200" dirty="0">
                <a:latin typeface="+mj-lt"/>
              </a:rPr>
              <a:t>Over-the-Counter (OTC) Solicitation (59%):</a:t>
            </a:r>
          </a:p>
          <a:p>
            <a:pPr lvl="1"/>
            <a:r>
              <a:rPr lang="en-US" sz="1200" dirty="0"/>
              <a:t>Infrastructure or public facility project: up to $3.3 million</a:t>
            </a:r>
          </a:p>
          <a:p>
            <a:pPr lvl="1"/>
            <a:r>
              <a:rPr lang="en-US" sz="1200" dirty="0"/>
              <a:t>Housing program: up to $1.5 million</a:t>
            </a:r>
          </a:p>
          <a:p>
            <a:pPr lvl="1"/>
            <a:r>
              <a:rPr lang="en-US" sz="1200" dirty="0"/>
              <a:t>Economic development: up to $1.5 million</a:t>
            </a:r>
          </a:p>
          <a:p>
            <a:pPr>
              <a:buFont typeface="Arial" panose="020B0604020202020204" pitchFamily="34" charset="0"/>
              <a:buChar char="•"/>
            </a:pPr>
            <a:r>
              <a:rPr lang="en-US" sz="1200" dirty="0">
                <a:latin typeface="+mj-lt"/>
              </a:rPr>
              <a:t>Competitive Solicitation (26%):</a:t>
            </a:r>
          </a:p>
          <a:p>
            <a:pPr lvl="1"/>
            <a:r>
              <a:rPr lang="en-US" sz="1200" dirty="0"/>
              <a:t>Public services: up to $300,000 </a:t>
            </a:r>
          </a:p>
          <a:p>
            <a:pPr lvl="1"/>
            <a:r>
              <a:rPr lang="en-US" sz="1200" dirty="0"/>
              <a:t>Planning and technical assistance: up to $300,000 </a:t>
            </a:r>
          </a:p>
          <a:p>
            <a:r>
              <a:rPr lang="en-US" sz="1200" b="1" dirty="0"/>
              <a:t>Non-federally recognized Tribes Set-Aside </a:t>
            </a:r>
            <a:r>
              <a:rPr lang="en-US" sz="1200" dirty="0"/>
              <a:t>(1.25%)</a:t>
            </a:r>
          </a:p>
        </p:txBody>
      </p:sp>
      <p:sp>
        <p:nvSpPr>
          <p:cNvPr id="9" name="Slide Number Placeholder 8">
            <a:extLst>
              <a:ext uri="{FF2B5EF4-FFF2-40B4-BE49-F238E27FC236}">
                <a16:creationId xmlns:a16="http://schemas.microsoft.com/office/drawing/2014/main" id="{9A5802D8-6C81-6C4F-97CF-C1F2344EE894}"/>
              </a:ext>
            </a:extLst>
          </p:cNvPr>
          <p:cNvSpPr>
            <a:spLocks noGrp="1"/>
          </p:cNvSpPr>
          <p:nvPr>
            <p:ph type="sldNum" sz="quarter" idx="16"/>
          </p:nvPr>
        </p:nvSpPr>
        <p:spPr>
          <a:xfrm>
            <a:off x="971550" y="6332220"/>
            <a:ext cx="523240" cy="247651"/>
          </a:xfrm>
        </p:spPr>
        <p:txBody>
          <a:bodyPr/>
          <a:lstStyle/>
          <a:p>
            <a:fld id="{294A09A9-5501-47C1-A89A-A340965A2BE2}" type="slidenum">
              <a:rPr lang="en-US" smtClean="0"/>
              <a:pPr/>
              <a:t>7</a:t>
            </a:fld>
            <a:endParaRPr lang="en-US"/>
          </a:p>
        </p:txBody>
      </p:sp>
      <p:sp>
        <p:nvSpPr>
          <p:cNvPr id="8" name="Footer Placeholder 7">
            <a:extLst>
              <a:ext uri="{FF2B5EF4-FFF2-40B4-BE49-F238E27FC236}">
                <a16:creationId xmlns:a16="http://schemas.microsoft.com/office/drawing/2014/main" id="{2A659727-BBB9-9B49-BCA1-694F74F717C4}"/>
              </a:ext>
            </a:extLst>
          </p:cNvPr>
          <p:cNvSpPr>
            <a:spLocks noGrp="1"/>
          </p:cNvSpPr>
          <p:nvPr>
            <p:ph type="ftr" sz="quarter" idx="15"/>
          </p:nvPr>
        </p:nvSpPr>
        <p:spPr>
          <a:xfrm>
            <a:off x="1494790" y="6332220"/>
            <a:ext cx="1497330" cy="247651"/>
          </a:xfrm>
        </p:spPr>
        <p:txBody>
          <a:bodyPr/>
          <a:lstStyle/>
          <a:p>
            <a:r>
              <a:rPr lang="en-US"/>
              <a:t>CDBG</a:t>
            </a:r>
          </a:p>
        </p:txBody>
      </p:sp>
      <p:sp>
        <p:nvSpPr>
          <p:cNvPr id="15" name="TextBox 14">
            <a:extLst>
              <a:ext uri="{FF2B5EF4-FFF2-40B4-BE49-F238E27FC236}">
                <a16:creationId xmlns:a16="http://schemas.microsoft.com/office/drawing/2014/main" id="{8F125B60-1E1D-F55C-E0ED-FB6AD4BC7631}"/>
              </a:ext>
            </a:extLst>
          </p:cNvPr>
          <p:cNvSpPr txBox="1"/>
          <p:nvPr/>
        </p:nvSpPr>
        <p:spPr>
          <a:xfrm>
            <a:off x="6356737" y="6086713"/>
            <a:ext cx="6094268" cy="369332"/>
          </a:xfrm>
          <a:prstGeom prst="rect">
            <a:avLst/>
          </a:prstGeom>
          <a:noFill/>
        </p:spPr>
        <p:txBody>
          <a:bodyPr wrap="square">
            <a:spAutoFit/>
          </a:bodyPr>
          <a:lstStyle/>
          <a:p>
            <a:r>
              <a:rPr lang="en-US" sz="1800" dirty="0">
                <a:solidFill>
                  <a:schemeClr val="tx2"/>
                </a:solidFill>
                <a:latin typeface="+mj-lt"/>
              </a:rPr>
              <a:t>Projected 2025 NOFA drop date is late June 2025.</a:t>
            </a:r>
          </a:p>
        </p:txBody>
      </p:sp>
    </p:spTree>
    <p:extLst>
      <p:ext uri="{BB962C8B-B14F-4D97-AF65-F5344CB8AC3E}">
        <p14:creationId xmlns:p14="http://schemas.microsoft.com/office/powerpoint/2010/main" val="3341699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141475"/>
            <a:ext cx="10163506" cy="1348451"/>
          </a:xfrm>
        </p:spPr>
        <p:txBody>
          <a:bodyPr/>
          <a:lstStyle/>
          <a:p>
            <a:r>
              <a:rPr lang="en-US" dirty="0"/>
              <a:t>CDBG FUNDING</a:t>
            </a:r>
          </a:p>
        </p:txBody>
      </p:sp>
      <p:sp>
        <p:nvSpPr>
          <p:cNvPr id="4" name="Text Placeholder 3">
            <a:extLst>
              <a:ext uri="{FF2B5EF4-FFF2-40B4-BE49-F238E27FC236}">
                <a16:creationId xmlns:a16="http://schemas.microsoft.com/office/drawing/2014/main" id="{6AF03CC0-7DA0-ED4F-B612-580E138D588A}"/>
              </a:ext>
            </a:extLst>
          </p:cNvPr>
          <p:cNvSpPr>
            <a:spLocks noGrp="1"/>
          </p:cNvSpPr>
          <p:nvPr>
            <p:ph type="body" idx="10"/>
          </p:nvPr>
        </p:nvSpPr>
        <p:spPr>
          <a:xfrm>
            <a:off x="964023" y="2090653"/>
            <a:ext cx="4764829" cy="584667"/>
          </a:xfrm>
        </p:spPr>
        <p:txBody>
          <a:bodyPr/>
          <a:lstStyle/>
          <a:p>
            <a:r>
              <a:rPr lang="en-US" sz="2400" dirty="0"/>
              <a:t>Program </a:t>
            </a:r>
            <a:r>
              <a:rPr lang="en-US" sz="2800" dirty="0"/>
              <a:t>Income</a:t>
            </a:r>
            <a:r>
              <a:rPr lang="en-US" sz="2400" dirty="0"/>
              <a:t> (PI)</a:t>
            </a:r>
          </a:p>
        </p:txBody>
      </p:sp>
      <p:sp>
        <p:nvSpPr>
          <p:cNvPr id="6" name="Content Placeholder 5">
            <a:extLst>
              <a:ext uri="{FF2B5EF4-FFF2-40B4-BE49-F238E27FC236}">
                <a16:creationId xmlns:a16="http://schemas.microsoft.com/office/drawing/2014/main" id="{B7D8EEE0-6E1C-9F47-936F-25FCC2FC368C}"/>
              </a:ext>
            </a:extLst>
          </p:cNvPr>
          <p:cNvSpPr>
            <a:spLocks noGrp="1"/>
          </p:cNvSpPr>
          <p:nvPr>
            <p:ph sz="half" idx="13"/>
          </p:nvPr>
        </p:nvSpPr>
        <p:spPr>
          <a:xfrm>
            <a:off x="971550" y="2718709"/>
            <a:ext cx="10434387" cy="3533074"/>
          </a:xfrm>
        </p:spPr>
        <p:txBody>
          <a:bodyPr>
            <a:normAutofit/>
          </a:bodyPr>
          <a:lstStyle/>
          <a:p>
            <a:r>
              <a:rPr lang="en-US" sz="1400" dirty="0"/>
              <a:t>Some CDBG activities, such as business assistance loans, generate program income, extending CDBG dollars further. </a:t>
            </a:r>
          </a:p>
          <a:p>
            <a:r>
              <a:rPr lang="en-US" sz="1400" dirty="0"/>
              <a:t>PI is defined as gross income generated from CDBG funds and may only be used for eligible CDBG projects or programs that comply with federal requirements. </a:t>
            </a:r>
          </a:p>
          <a:p>
            <a:r>
              <a:rPr lang="en-US" sz="1400" dirty="0"/>
              <a:t>PI cannot be banked, and there must be a plan in place to use existing PI funds before applying for further CDBG funding.</a:t>
            </a:r>
          </a:p>
          <a:p>
            <a:r>
              <a:rPr lang="en-US" sz="1400" dirty="0"/>
              <a:t>PI can be allocated in three different ways:</a:t>
            </a:r>
          </a:p>
          <a:p>
            <a:pPr lvl="1"/>
            <a:r>
              <a:rPr lang="en-US" sz="1400" dirty="0"/>
              <a:t>Including PI in the application budget when applying for an over-the-counter (OTC) or competitive award.</a:t>
            </a:r>
          </a:p>
          <a:p>
            <a:pPr lvl="1"/>
            <a:r>
              <a:rPr lang="en-US" sz="1400" dirty="0"/>
              <a:t>Submitting a PI-only application for a CDBG-eligible activity (which can be submitted at any time).</a:t>
            </a:r>
          </a:p>
          <a:p>
            <a:pPr lvl="1"/>
            <a:r>
              <a:rPr lang="en-US" sz="1400" dirty="0"/>
              <a:t>Adding PI to an existing award.</a:t>
            </a:r>
          </a:p>
          <a:p>
            <a:endParaRPr lang="en-US" sz="1400" dirty="0"/>
          </a:p>
          <a:p>
            <a:pPr marL="457200" lvl="1" indent="0">
              <a:buNone/>
            </a:pPr>
            <a:endParaRPr lang="en-US" sz="1400" dirty="0"/>
          </a:p>
          <a:p>
            <a:pPr marL="342900" indent="-342900">
              <a:buFont typeface="+mj-lt"/>
              <a:buAutoNum type="arabicPeriod"/>
            </a:pPr>
            <a:endParaRPr lang="en-US" sz="1400" dirty="0"/>
          </a:p>
        </p:txBody>
      </p:sp>
      <p:sp>
        <p:nvSpPr>
          <p:cNvPr id="9" name="Slide Number Placeholder 8">
            <a:extLst>
              <a:ext uri="{FF2B5EF4-FFF2-40B4-BE49-F238E27FC236}">
                <a16:creationId xmlns:a16="http://schemas.microsoft.com/office/drawing/2014/main" id="{9A5802D8-6C81-6C4F-97CF-C1F2344EE894}"/>
              </a:ext>
            </a:extLst>
          </p:cNvPr>
          <p:cNvSpPr>
            <a:spLocks noGrp="1"/>
          </p:cNvSpPr>
          <p:nvPr>
            <p:ph type="sldNum" sz="quarter" idx="16"/>
          </p:nvPr>
        </p:nvSpPr>
        <p:spPr>
          <a:xfrm>
            <a:off x="971550" y="6332220"/>
            <a:ext cx="523240" cy="247651"/>
          </a:xfrm>
        </p:spPr>
        <p:txBody>
          <a:bodyPr/>
          <a:lstStyle/>
          <a:p>
            <a:fld id="{294A09A9-5501-47C1-A89A-A340965A2BE2}" type="slidenum">
              <a:rPr lang="en-US" smtClean="0"/>
              <a:pPr/>
              <a:t>8</a:t>
            </a:fld>
            <a:endParaRPr lang="en-US"/>
          </a:p>
        </p:txBody>
      </p:sp>
      <p:sp>
        <p:nvSpPr>
          <p:cNvPr id="8" name="Footer Placeholder 7">
            <a:extLst>
              <a:ext uri="{FF2B5EF4-FFF2-40B4-BE49-F238E27FC236}">
                <a16:creationId xmlns:a16="http://schemas.microsoft.com/office/drawing/2014/main" id="{2A659727-BBB9-9B49-BCA1-694F74F717C4}"/>
              </a:ext>
            </a:extLst>
          </p:cNvPr>
          <p:cNvSpPr>
            <a:spLocks noGrp="1"/>
          </p:cNvSpPr>
          <p:nvPr>
            <p:ph type="ftr" sz="quarter" idx="15"/>
          </p:nvPr>
        </p:nvSpPr>
        <p:spPr>
          <a:xfrm>
            <a:off x="1494790" y="6332220"/>
            <a:ext cx="1497330" cy="247651"/>
          </a:xfrm>
        </p:spPr>
        <p:txBody>
          <a:bodyPr/>
          <a:lstStyle/>
          <a:p>
            <a:r>
              <a:rPr lang="en-US"/>
              <a:t>CDBG</a:t>
            </a:r>
          </a:p>
        </p:txBody>
      </p:sp>
      <p:sp>
        <p:nvSpPr>
          <p:cNvPr id="16" name="Rectangle 15">
            <a:extLst>
              <a:ext uri="{FF2B5EF4-FFF2-40B4-BE49-F238E27FC236}">
                <a16:creationId xmlns:a16="http://schemas.microsoft.com/office/drawing/2014/main" id="{F5E2E0C6-CD6A-2FAA-3099-03820845EF38}"/>
              </a:ext>
            </a:extLst>
          </p:cNvPr>
          <p:cNvSpPr/>
          <p:nvPr/>
        </p:nvSpPr>
        <p:spPr>
          <a:xfrm>
            <a:off x="6096000" y="1631373"/>
            <a:ext cx="3868882" cy="58466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50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26B5-2F88-BA48-A996-4A13FDFAA43A}"/>
              </a:ext>
            </a:extLst>
          </p:cNvPr>
          <p:cNvSpPr>
            <a:spLocks noGrp="1"/>
          </p:cNvSpPr>
          <p:nvPr>
            <p:ph type="title"/>
          </p:nvPr>
        </p:nvSpPr>
        <p:spPr>
          <a:xfrm>
            <a:off x="941929" y="838572"/>
            <a:ext cx="10308142" cy="1370373"/>
          </a:xfrm>
        </p:spPr>
        <p:txBody>
          <a:bodyPr/>
          <a:lstStyle/>
          <a:p>
            <a:pPr>
              <a:lnSpc>
                <a:spcPct val="100000"/>
              </a:lnSpc>
            </a:pPr>
            <a:r>
              <a:rPr lang="en-US" sz="3600" dirty="0"/>
              <a:t>CDBG APPLICATION PROCESS</a:t>
            </a:r>
            <a:br>
              <a:rPr lang="en-US" sz="4000" dirty="0"/>
            </a:br>
            <a:endParaRPr lang="en-US" b="0" dirty="0"/>
          </a:p>
        </p:txBody>
      </p:sp>
      <p:sp>
        <p:nvSpPr>
          <p:cNvPr id="5" name="Text Placeholder 4">
            <a:extLst>
              <a:ext uri="{FF2B5EF4-FFF2-40B4-BE49-F238E27FC236}">
                <a16:creationId xmlns:a16="http://schemas.microsoft.com/office/drawing/2014/main" id="{B55E5840-ED0D-0349-88F3-4E90A0094985}"/>
              </a:ext>
            </a:extLst>
          </p:cNvPr>
          <p:cNvSpPr>
            <a:spLocks noGrp="1"/>
          </p:cNvSpPr>
          <p:nvPr>
            <p:ph type="body" idx="10"/>
          </p:nvPr>
        </p:nvSpPr>
        <p:spPr>
          <a:xfrm>
            <a:off x="4514658" y="2047889"/>
            <a:ext cx="6057900" cy="578687"/>
          </a:xfrm>
        </p:spPr>
        <p:txBody>
          <a:bodyPr/>
          <a:lstStyle/>
          <a:p>
            <a:r>
              <a:rPr lang="en-US" sz="1600" dirty="0">
                <a:solidFill>
                  <a:schemeClr val="tx2">
                    <a:lumMod val="75000"/>
                  </a:schemeClr>
                </a:solidFill>
              </a:rPr>
              <a:t>Notice of Funding Availability (NOFA) &amp; Application</a:t>
            </a:r>
          </a:p>
        </p:txBody>
      </p:sp>
      <p:sp>
        <p:nvSpPr>
          <p:cNvPr id="8" name="Content Placeholder 7">
            <a:extLst>
              <a:ext uri="{FF2B5EF4-FFF2-40B4-BE49-F238E27FC236}">
                <a16:creationId xmlns:a16="http://schemas.microsoft.com/office/drawing/2014/main" id="{7F52F621-1B1F-5E49-939F-12BD1A0FD522}"/>
              </a:ext>
            </a:extLst>
          </p:cNvPr>
          <p:cNvSpPr>
            <a:spLocks noGrp="1"/>
          </p:cNvSpPr>
          <p:nvPr>
            <p:ph sz="half" idx="13"/>
          </p:nvPr>
        </p:nvSpPr>
        <p:spPr>
          <a:xfrm>
            <a:off x="8187017" y="2799146"/>
            <a:ext cx="3036477" cy="1942138"/>
          </a:xfrm>
        </p:spPr>
        <p:txBody>
          <a:bodyPr/>
          <a:lstStyle/>
          <a:p>
            <a:endParaRPr lang="en-US"/>
          </a:p>
          <a:p>
            <a:endParaRPr lang="en-US"/>
          </a:p>
          <a:p>
            <a:endParaRPr lang="en-US"/>
          </a:p>
        </p:txBody>
      </p:sp>
      <p:sp>
        <p:nvSpPr>
          <p:cNvPr id="11" name="Slide Number Placeholder 10">
            <a:extLst>
              <a:ext uri="{FF2B5EF4-FFF2-40B4-BE49-F238E27FC236}">
                <a16:creationId xmlns:a16="http://schemas.microsoft.com/office/drawing/2014/main" id="{8B50C3FA-D20D-3049-9C7F-6F37D4E022C5}"/>
              </a:ext>
            </a:extLst>
          </p:cNvPr>
          <p:cNvSpPr>
            <a:spLocks noGrp="1"/>
          </p:cNvSpPr>
          <p:nvPr>
            <p:ph type="sldNum" sz="quarter" idx="16"/>
          </p:nvPr>
        </p:nvSpPr>
        <p:spPr>
          <a:xfrm>
            <a:off x="971550" y="6332220"/>
            <a:ext cx="523240" cy="247651"/>
          </a:xfrm>
        </p:spPr>
        <p:txBody>
          <a:bodyPr/>
          <a:lstStyle/>
          <a:p>
            <a:fld id="{294A09A9-5501-47C1-A89A-A340965A2BE2}" type="slidenum">
              <a:rPr lang="en-US" smtClean="0"/>
              <a:pPr/>
              <a:t>9</a:t>
            </a:fld>
            <a:endParaRPr lang="en-US"/>
          </a:p>
        </p:txBody>
      </p:sp>
      <p:sp>
        <p:nvSpPr>
          <p:cNvPr id="10" name="Footer Placeholder 9">
            <a:extLst>
              <a:ext uri="{FF2B5EF4-FFF2-40B4-BE49-F238E27FC236}">
                <a16:creationId xmlns:a16="http://schemas.microsoft.com/office/drawing/2014/main" id="{56278D20-060E-1942-9A72-E600C02A8208}"/>
              </a:ext>
            </a:extLst>
          </p:cNvPr>
          <p:cNvSpPr>
            <a:spLocks noGrp="1"/>
          </p:cNvSpPr>
          <p:nvPr>
            <p:ph type="ftr" sz="quarter" idx="15"/>
          </p:nvPr>
        </p:nvSpPr>
        <p:spPr>
          <a:xfrm>
            <a:off x="1494790" y="6332220"/>
            <a:ext cx="1497330" cy="247651"/>
          </a:xfrm>
        </p:spPr>
        <p:txBody>
          <a:bodyPr/>
          <a:lstStyle/>
          <a:p>
            <a:r>
              <a:rPr lang="en-US"/>
              <a:t>CDBG</a:t>
            </a:r>
          </a:p>
        </p:txBody>
      </p:sp>
      <p:sp>
        <p:nvSpPr>
          <p:cNvPr id="18" name="Text Placeholder 49">
            <a:extLst>
              <a:ext uri="{FF2B5EF4-FFF2-40B4-BE49-F238E27FC236}">
                <a16:creationId xmlns:a16="http://schemas.microsoft.com/office/drawing/2014/main" id="{0738C1D7-0008-E937-44E6-137E1A9E8ECF}"/>
              </a:ext>
            </a:extLst>
          </p:cNvPr>
          <p:cNvSpPr txBox="1">
            <a:spLocks/>
          </p:cNvSpPr>
          <p:nvPr/>
        </p:nvSpPr>
        <p:spPr>
          <a:xfrm>
            <a:off x="4514658" y="2722821"/>
            <a:ext cx="6708836" cy="287181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200" dirty="0"/>
              <a:t>The 2025 NOFA is projected to drop late June 2025. </a:t>
            </a:r>
          </a:p>
          <a:p>
            <a:pPr marL="971550" lvl="1" indent="-285750"/>
            <a:r>
              <a:rPr lang="en-US" sz="1200" dirty="0"/>
              <a:t>The NOFA will outline HCD program parameters and available funding for the 2025 cycle. </a:t>
            </a:r>
          </a:p>
          <a:p>
            <a:pPr marL="971550" lvl="1" indent="-285750"/>
            <a:r>
              <a:rPr lang="en-US" sz="1200" dirty="0"/>
              <a:t>There will be numerous informational webinars and question and answer opportunities. </a:t>
            </a:r>
          </a:p>
          <a:p>
            <a:pPr marL="971550" lvl="1" indent="-285750"/>
            <a:r>
              <a:rPr lang="en-US" sz="1200" dirty="0"/>
              <a:t>Sign up for HCD </a:t>
            </a:r>
            <a:r>
              <a:rPr lang="en-US" sz="1200" dirty="0">
                <a:hlinkClick r:id="rId2"/>
              </a:rPr>
              <a:t>Office Hours </a:t>
            </a:r>
            <a:r>
              <a:rPr lang="en-US" sz="1200" dirty="0"/>
              <a:t>to ensure you are informed of these opportunities.</a:t>
            </a:r>
          </a:p>
          <a:p>
            <a:pPr marL="285750" indent="-285750">
              <a:buFont typeface="Arial" panose="020B0604020202020204" pitchFamily="34" charset="0"/>
              <a:buChar char="•"/>
            </a:pPr>
            <a:r>
              <a:rPr lang="en-US" sz="1200" dirty="0"/>
              <a:t>Applications will open 60 days after the NOFA.</a:t>
            </a:r>
          </a:p>
          <a:p>
            <a:pPr marL="971550" lvl="1" indent="-285750"/>
            <a:r>
              <a:rPr lang="en-US" sz="1200" dirty="0"/>
              <a:t>The 2024 OTC application funds were exhausted in just one day, so ensure your applications are ready to submit as soon as they open.</a:t>
            </a:r>
          </a:p>
          <a:p>
            <a:pPr marL="971550" lvl="1" indent="-285750"/>
            <a:r>
              <a:rPr lang="en-US" sz="1200" dirty="0">
                <a:latin typeface="Franklin Gothic Book" panose="020B0503020102020204" pitchFamily="34" charset="0"/>
              </a:rPr>
              <a:t>Applications are accepted currently via the </a:t>
            </a:r>
            <a:r>
              <a:rPr lang="en-US" sz="1200" dirty="0" err="1">
                <a:latin typeface="Franklin Gothic Book" panose="020B0503020102020204" pitchFamily="34" charset="0"/>
              </a:rPr>
              <a:t>eCivis</a:t>
            </a:r>
            <a:r>
              <a:rPr lang="en-US" sz="1200" dirty="0">
                <a:latin typeface="Franklin Gothic Book" panose="020B0503020102020204" pitchFamily="34" charset="0"/>
              </a:rPr>
              <a:t> platform, but HCD will be switching to a new platform soon.</a:t>
            </a:r>
          </a:p>
          <a:p>
            <a:pPr marL="971550" lvl="1" indent="-285750"/>
            <a:r>
              <a:rPr lang="en-US" sz="1200" dirty="0">
                <a:latin typeface="Franklin Gothic Book" panose="020B0503020102020204" pitchFamily="34" charset="0"/>
              </a:rPr>
              <a:t>Expect 6 months +/- for contract execution for competitive applications.</a:t>
            </a:r>
          </a:p>
          <a:p>
            <a:pPr marL="285750" indent="-285750">
              <a:buFont typeface="Arial" panose="020B0604020202020204" pitchFamily="34" charset="0"/>
              <a:buChar char="•"/>
            </a:pPr>
            <a:r>
              <a:rPr lang="en-US" sz="1200" dirty="0"/>
              <a:t>Expenditure Deadlines - NEW</a:t>
            </a:r>
          </a:p>
          <a:p>
            <a:pPr marL="971550" lvl="1" indent="-285750"/>
            <a:r>
              <a:rPr lang="en-US" sz="1200" dirty="0"/>
              <a:t>2 years, 9 months from contract execution  to allow 3 months for project close out.</a:t>
            </a:r>
            <a:endParaRPr lang="en-US" sz="400" dirty="0">
              <a:latin typeface="Franklin Gothic Book" panose="020B0503020102020204" pitchFamily="34" charset="0"/>
            </a:endParaRPr>
          </a:p>
        </p:txBody>
      </p:sp>
      <p:sp>
        <p:nvSpPr>
          <p:cNvPr id="20" name="Rectangle 19">
            <a:extLst>
              <a:ext uri="{FF2B5EF4-FFF2-40B4-BE49-F238E27FC236}">
                <a16:creationId xmlns:a16="http://schemas.microsoft.com/office/drawing/2014/main" id="{ECEBEDD9-D91E-F8D6-447D-38BF99FB960E}"/>
              </a:ext>
            </a:extLst>
          </p:cNvPr>
          <p:cNvSpPr/>
          <p:nvPr/>
        </p:nvSpPr>
        <p:spPr>
          <a:xfrm>
            <a:off x="8103765" y="1744910"/>
            <a:ext cx="2416029" cy="3201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49">
            <a:extLst>
              <a:ext uri="{FF2B5EF4-FFF2-40B4-BE49-F238E27FC236}">
                <a16:creationId xmlns:a16="http://schemas.microsoft.com/office/drawing/2014/main" id="{E45F5DFC-34EA-4E3D-D4CF-F85415B2D17F}"/>
              </a:ext>
            </a:extLst>
          </p:cNvPr>
          <p:cNvSpPr txBox="1">
            <a:spLocks/>
          </p:cNvSpPr>
          <p:nvPr/>
        </p:nvSpPr>
        <p:spPr>
          <a:xfrm>
            <a:off x="850319" y="2722821"/>
            <a:ext cx="2786272" cy="46174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200" dirty="0"/>
              <a:t>If you have a project concept, connect with your HCD representative now. </a:t>
            </a:r>
          </a:p>
          <a:p>
            <a:pPr marL="285750" indent="-285750">
              <a:buFont typeface="Arial" panose="020B0604020202020204" pitchFamily="34" charset="0"/>
              <a:buChar char="•"/>
            </a:pPr>
            <a:r>
              <a:rPr lang="en-US" sz="1200" dirty="0"/>
              <a:t>Discuss eligibility for funding and the application requirements. </a:t>
            </a:r>
          </a:p>
          <a:p>
            <a:pPr marL="285750" indent="-285750">
              <a:buFont typeface="Arial" panose="020B0604020202020204" pitchFamily="34" charset="0"/>
              <a:buChar char="•"/>
            </a:pPr>
            <a:r>
              <a:rPr lang="en-US" sz="1200" dirty="0"/>
              <a:t>Compiling all the necessary elements for the application takes considerably longer than anticipated.  Do yourself a favor and start now.</a:t>
            </a:r>
          </a:p>
          <a:p>
            <a:br>
              <a:rPr lang="en-US" sz="1200" dirty="0"/>
            </a:br>
            <a:endParaRPr lang="en-US" sz="1200" dirty="0"/>
          </a:p>
        </p:txBody>
      </p:sp>
      <p:sp>
        <p:nvSpPr>
          <p:cNvPr id="7" name="Text Placeholder 4">
            <a:extLst>
              <a:ext uri="{FF2B5EF4-FFF2-40B4-BE49-F238E27FC236}">
                <a16:creationId xmlns:a16="http://schemas.microsoft.com/office/drawing/2014/main" id="{ED240027-FC09-3E67-6568-90607EDFC3DA}"/>
              </a:ext>
            </a:extLst>
          </p:cNvPr>
          <p:cNvSpPr txBox="1">
            <a:spLocks/>
          </p:cNvSpPr>
          <p:nvPr/>
        </p:nvSpPr>
        <p:spPr>
          <a:xfrm>
            <a:off x="941929" y="2105916"/>
            <a:ext cx="2245889" cy="578687"/>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600" dirty="0">
                <a:solidFill>
                  <a:schemeClr val="tx2">
                    <a:lumMod val="75000"/>
                  </a:schemeClr>
                </a:solidFill>
              </a:rPr>
              <a:t>Contact HCD Today</a:t>
            </a:r>
          </a:p>
        </p:txBody>
      </p:sp>
      <p:cxnSp>
        <p:nvCxnSpPr>
          <p:cNvPr id="4" name="Straight Connector 3">
            <a:extLst>
              <a:ext uri="{FF2B5EF4-FFF2-40B4-BE49-F238E27FC236}">
                <a16:creationId xmlns:a16="http://schemas.microsoft.com/office/drawing/2014/main" id="{9B46F737-39DA-4FE6-39B7-E57DE018B311}"/>
              </a:ext>
            </a:extLst>
          </p:cNvPr>
          <p:cNvCxnSpPr>
            <a:cxnSpLocks/>
          </p:cNvCxnSpPr>
          <p:nvPr/>
        </p:nvCxnSpPr>
        <p:spPr>
          <a:xfrm>
            <a:off x="4395831" y="5813355"/>
            <a:ext cx="6123963"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Date Placeholder 12">
            <a:extLst>
              <a:ext uri="{FF2B5EF4-FFF2-40B4-BE49-F238E27FC236}">
                <a16:creationId xmlns:a16="http://schemas.microsoft.com/office/drawing/2014/main" id="{8E810D44-2A5F-4962-2BA3-493657E23592}"/>
              </a:ext>
            </a:extLst>
          </p:cNvPr>
          <p:cNvSpPr>
            <a:spLocks noGrp="1"/>
          </p:cNvSpPr>
          <p:nvPr>
            <p:ph type="dt" sz="half" idx="17"/>
          </p:nvPr>
        </p:nvSpPr>
        <p:spPr>
          <a:xfrm>
            <a:off x="4395830" y="5978894"/>
            <a:ext cx="6301380" cy="600971"/>
          </a:xfrm>
        </p:spPr>
        <p:txBody>
          <a:bodyPr/>
          <a:lstStyle/>
          <a:p>
            <a:r>
              <a:rPr lang="en-US" dirty="0">
                <a:solidFill>
                  <a:schemeClr val="bg1">
                    <a:lumMod val="65000"/>
                    <a:lumOff val="35000"/>
                  </a:schemeClr>
                </a:solidFill>
              </a:rPr>
              <a:t>For More Information see HCD’s CDBG Grants Management Manual: </a:t>
            </a:r>
          </a:p>
          <a:p>
            <a:r>
              <a:rPr lang="en-US" dirty="0">
                <a:solidFill>
                  <a:schemeClr val="bg1">
                    <a:lumMod val="65000"/>
                    <a:lumOff val="35000"/>
                  </a:schemeClr>
                </a:solidFill>
              </a:rPr>
              <a:t>https://www.hcd.ca.gov/grants-and-funding/programs-active/community-development-block-grant</a:t>
            </a:r>
          </a:p>
        </p:txBody>
      </p:sp>
    </p:spTree>
    <p:extLst>
      <p:ext uri="{BB962C8B-B14F-4D97-AF65-F5344CB8AC3E}">
        <p14:creationId xmlns:p14="http://schemas.microsoft.com/office/powerpoint/2010/main" val="980881704"/>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annual presentation_Win32_EF_V7" id="{21D76CCA-3643-4633-95C9-29486A1DA50B}" vid="{3EDD3486-FF44-4579-8B83-091A40DEE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93354B-8927-46EE-B294-4D51952A09C2}">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981AF751-E016-414F-92E5-F2DC739E07D5}">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B334C4-64A2-4673-803C-35178659DDD3}">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Geometric annual presentation</Template>
  <TotalTime>355</TotalTime>
  <Words>2269</Words>
  <Application>Microsoft Office PowerPoint</Application>
  <PresentationFormat>Widescreen</PresentationFormat>
  <Paragraphs>204</Paragraphs>
  <Slides>10</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Aptos</vt:lpstr>
      <vt:lpstr>Arial</vt:lpstr>
      <vt:lpstr>Book Antiqua</vt:lpstr>
      <vt:lpstr>Calibri</vt:lpstr>
      <vt:lpstr>Franklin Gothic Book</vt:lpstr>
      <vt:lpstr>Franklin Gothic Demi</vt:lpstr>
      <vt:lpstr>Franklin Gothic Demi Cond</vt:lpstr>
      <vt:lpstr>Symbol</vt:lpstr>
      <vt:lpstr>Wingdings</vt:lpstr>
      <vt:lpstr>Custom</vt:lpstr>
      <vt:lpstr>Community Development Block Grant (CDBG)  Program</vt:lpstr>
      <vt:lpstr>What is CDBG?</vt:lpstr>
      <vt:lpstr>Purpose of CDBG</vt:lpstr>
      <vt:lpstr>CDBG Projects &amp; Programs 2 Project Criteria: they must meet a National Objective &amp; be an Eligible Activity </vt:lpstr>
      <vt:lpstr>Mendocino County CDBG Projects  </vt:lpstr>
      <vt:lpstr>CDBG Ineligible Activities</vt:lpstr>
      <vt:lpstr>CDBG FUNDING</vt:lpstr>
      <vt:lpstr>CDBG FUNDING</vt:lpstr>
      <vt:lpstr>CDBG APPLICATION PROCESS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Mendocino County Community Development Block Grant (CDBG)  program Income (PI) Program</dc:title>
  <dc:creator>Kelly Hansen</dc:creator>
  <cp:lastModifiedBy>Kelly Hansen</cp:lastModifiedBy>
  <cp:revision>3</cp:revision>
  <dcterms:created xsi:type="dcterms:W3CDTF">2023-10-10T23:44:54Z</dcterms:created>
  <dcterms:modified xsi:type="dcterms:W3CDTF">2024-10-31T22:19:36Z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MSIP_Label_defa4170-0d19-0005-0004-bc88714345d2_Enabled">
    <vt:lpwstr>true</vt:lpwstr>
  </property>
  <property fmtid="{D5CDD505-2E9C-101B-9397-08002B2CF9AE}" pid="5" name="MSIP_Label_defa4170-0d19-0005-0004-bc88714345d2_SetDate">
    <vt:lpwstr>2023-10-10T23:44:54Z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20545212-faff-42c3-9f9f-e7676c98a7a1</vt:lpwstr>
  </property>
  <property fmtid="{D5CDD505-2E9C-101B-9397-08002B2CF9AE}" pid="9" name="MSIP_Label_defa4170-0d19-0005-0004-bc88714345d2_ActionId">
    <vt:lpwstr>7c1948c3-87b3-4c16-baba-5bc0683004b0</vt:lpwstr>
  </property>
  <property fmtid="{D5CDD505-2E9C-101B-9397-08002B2CF9AE}" pid="10" name="MSIP_Label_defa4170-0d19-0005-0004-bc88714345d2_ContentBits">
    <vt:lpwstr>0</vt:lpwstr>
  </property>
</Properties>
</file>