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Lst>
  <p:notesMasterIdLst>
    <p:notesMasterId r:id="rId30"/>
  </p:notesMasterIdLst>
  <p:handoutMasterIdLst>
    <p:handoutMasterId r:id="rId31"/>
  </p:handoutMasterIdLst>
  <p:sldIdLst>
    <p:sldId id="864" r:id="rId5"/>
    <p:sldId id="865" r:id="rId6"/>
    <p:sldId id="861" r:id="rId7"/>
    <p:sldId id="866" r:id="rId8"/>
    <p:sldId id="867" r:id="rId9"/>
    <p:sldId id="868" r:id="rId10"/>
    <p:sldId id="869" r:id="rId11"/>
    <p:sldId id="871" r:id="rId12"/>
    <p:sldId id="872" r:id="rId13"/>
    <p:sldId id="873" r:id="rId14"/>
    <p:sldId id="878" r:id="rId15"/>
    <p:sldId id="875" r:id="rId16"/>
    <p:sldId id="876" r:id="rId17"/>
    <p:sldId id="1027" r:id="rId18"/>
    <p:sldId id="1037" r:id="rId19"/>
    <p:sldId id="1026" r:id="rId20"/>
    <p:sldId id="1036" r:id="rId21"/>
    <p:sldId id="1028" r:id="rId22"/>
    <p:sldId id="1030" r:id="rId23"/>
    <p:sldId id="1031" r:id="rId24"/>
    <p:sldId id="1032" r:id="rId25"/>
    <p:sldId id="1033" r:id="rId26"/>
    <p:sldId id="1034" r:id="rId27"/>
    <p:sldId id="1035" r:id="rId28"/>
    <p:sldId id="877" r:id="rId2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Arial" charset="0"/>
      </a:defRPr>
    </a:lvl1pPr>
    <a:lvl2pPr marL="419482" algn="l" rtl="0" eaLnBrk="0" fontAlgn="base" hangingPunct="0">
      <a:spcBef>
        <a:spcPct val="0"/>
      </a:spcBef>
      <a:spcAft>
        <a:spcPct val="0"/>
      </a:spcAft>
      <a:defRPr kern="1200">
        <a:solidFill>
          <a:schemeClr val="tx1"/>
        </a:solidFill>
        <a:latin typeface="Garamond" pitchFamily="18" charset="0"/>
        <a:ea typeface="+mn-ea"/>
        <a:cs typeface="Arial" charset="0"/>
      </a:defRPr>
    </a:lvl2pPr>
    <a:lvl3pPr marL="839012" algn="l" rtl="0" eaLnBrk="0" fontAlgn="base" hangingPunct="0">
      <a:spcBef>
        <a:spcPct val="0"/>
      </a:spcBef>
      <a:spcAft>
        <a:spcPct val="0"/>
      </a:spcAft>
      <a:defRPr kern="1200">
        <a:solidFill>
          <a:schemeClr val="tx1"/>
        </a:solidFill>
        <a:latin typeface="Garamond" pitchFamily="18" charset="0"/>
        <a:ea typeface="+mn-ea"/>
        <a:cs typeface="Arial" charset="0"/>
      </a:defRPr>
    </a:lvl3pPr>
    <a:lvl4pPr marL="1258499" algn="l" rtl="0" eaLnBrk="0" fontAlgn="base" hangingPunct="0">
      <a:spcBef>
        <a:spcPct val="0"/>
      </a:spcBef>
      <a:spcAft>
        <a:spcPct val="0"/>
      </a:spcAft>
      <a:defRPr kern="1200">
        <a:solidFill>
          <a:schemeClr val="tx1"/>
        </a:solidFill>
        <a:latin typeface="Garamond" pitchFamily="18" charset="0"/>
        <a:ea typeface="+mn-ea"/>
        <a:cs typeface="Arial" charset="0"/>
      </a:defRPr>
    </a:lvl4pPr>
    <a:lvl5pPr marL="1678000" algn="l" rtl="0" eaLnBrk="0" fontAlgn="base" hangingPunct="0">
      <a:spcBef>
        <a:spcPct val="0"/>
      </a:spcBef>
      <a:spcAft>
        <a:spcPct val="0"/>
      </a:spcAft>
      <a:defRPr kern="1200">
        <a:solidFill>
          <a:schemeClr val="tx1"/>
        </a:solidFill>
        <a:latin typeface="Garamond" pitchFamily="18" charset="0"/>
        <a:ea typeface="+mn-ea"/>
        <a:cs typeface="Arial" charset="0"/>
      </a:defRPr>
    </a:lvl5pPr>
    <a:lvl6pPr marL="2097505" algn="l" defTabSz="839012" rtl="0" eaLnBrk="1" latinLnBrk="0" hangingPunct="1">
      <a:defRPr kern="1200">
        <a:solidFill>
          <a:schemeClr val="tx1"/>
        </a:solidFill>
        <a:latin typeface="Garamond" pitchFamily="18" charset="0"/>
        <a:ea typeface="+mn-ea"/>
        <a:cs typeface="Arial" charset="0"/>
      </a:defRPr>
    </a:lvl6pPr>
    <a:lvl7pPr marL="2517001" algn="l" defTabSz="839012" rtl="0" eaLnBrk="1" latinLnBrk="0" hangingPunct="1">
      <a:defRPr kern="1200">
        <a:solidFill>
          <a:schemeClr val="tx1"/>
        </a:solidFill>
        <a:latin typeface="Garamond" pitchFamily="18" charset="0"/>
        <a:ea typeface="+mn-ea"/>
        <a:cs typeface="Arial" charset="0"/>
      </a:defRPr>
    </a:lvl7pPr>
    <a:lvl8pPr marL="2936502" algn="l" defTabSz="839012" rtl="0" eaLnBrk="1" latinLnBrk="0" hangingPunct="1">
      <a:defRPr kern="1200">
        <a:solidFill>
          <a:schemeClr val="tx1"/>
        </a:solidFill>
        <a:latin typeface="Garamond" pitchFamily="18" charset="0"/>
        <a:ea typeface="+mn-ea"/>
        <a:cs typeface="Arial" charset="0"/>
      </a:defRPr>
    </a:lvl8pPr>
    <a:lvl9pPr marL="3356003" algn="l" defTabSz="839012"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3B1E5"/>
    <a:srgbClr val="70A0CF"/>
    <a:srgbClr val="5F574F"/>
    <a:srgbClr val="006D3B"/>
    <a:srgbClr val="002138"/>
    <a:srgbClr val="107F8F"/>
    <a:srgbClr val="CC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81" autoAdjust="0"/>
    <p:restoredTop sz="96000" autoAdjust="0"/>
  </p:normalViewPr>
  <p:slideViewPr>
    <p:cSldViewPr>
      <p:cViewPr varScale="1">
        <p:scale>
          <a:sx n="78" d="100"/>
          <a:sy n="78" d="100"/>
        </p:scale>
        <p:origin x="626"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940"/>
    </p:cViewPr>
  </p:sorterViewPr>
  <p:notesViewPr>
    <p:cSldViewPr>
      <p:cViewPr varScale="1">
        <p:scale>
          <a:sx n="81" d="100"/>
          <a:sy n="81" d="100"/>
        </p:scale>
        <p:origin x="-1998" y="-84"/>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3" y="0"/>
            <a:ext cx="3038474" cy="465138"/>
          </a:xfrm>
          <a:prstGeom prst="rect">
            <a:avLst/>
          </a:prstGeom>
          <a:noFill/>
          <a:ln w="9525">
            <a:noFill/>
            <a:miter lim="800000"/>
            <a:headEnd/>
            <a:tailEnd/>
          </a:ln>
          <a:effectLst/>
        </p:spPr>
        <p:txBody>
          <a:bodyPr vert="horz" wrap="square" lIns="93285" tIns="46642" rIns="93285" bIns="46642" numCol="1" anchor="t" anchorCtr="0" compatLnSpc="1">
            <a:prstTxWarp prst="textNoShape">
              <a:avLst/>
            </a:prstTxWarp>
          </a:bodyPr>
          <a:lstStyle>
            <a:lvl1pPr defTabSz="933643" eaLnBrk="1" hangingPunct="1">
              <a:defRPr sz="1300">
                <a:latin typeface="Arial" charset="0"/>
                <a:cs typeface="+mn-cs"/>
              </a:defRPr>
            </a:lvl1pPr>
          </a:lstStyle>
          <a:p>
            <a:pPr>
              <a:defRPr/>
            </a:pPr>
            <a:endParaRPr lang="en-US" dirty="0"/>
          </a:p>
        </p:txBody>
      </p:sp>
      <p:sp>
        <p:nvSpPr>
          <p:cNvPr id="175107" name="Rectangle 3"/>
          <p:cNvSpPr>
            <a:spLocks noGrp="1" noChangeArrowheads="1"/>
          </p:cNvSpPr>
          <p:nvPr>
            <p:ph type="dt" sz="quarter" idx="1"/>
          </p:nvPr>
        </p:nvSpPr>
        <p:spPr bwMode="auto">
          <a:xfrm>
            <a:off x="3970341" y="0"/>
            <a:ext cx="3038474" cy="465138"/>
          </a:xfrm>
          <a:prstGeom prst="rect">
            <a:avLst/>
          </a:prstGeom>
          <a:noFill/>
          <a:ln w="9525">
            <a:noFill/>
            <a:miter lim="800000"/>
            <a:headEnd/>
            <a:tailEnd/>
          </a:ln>
          <a:effectLst/>
        </p:spPr>
        <p:txBody>
          <a:bodyPr vert="horz" wrap="square" lIns="93285" tIns="46642" rIns="93285" bIns="46642" numCol="1" anchor="t" anchorCtr="0" compatLnSpc="1">
            <a:prstTxWarp prst="textNoShape">
              <a:avLst/>
            </a:prstTxWarp>
          </a:bodyPr>
          <a:lstStyle>
            <a:lvl1pPr algn="r" defTabSz="933643" eaLnBrk="1" hangingPunct="1">
              <a:defRPr sz="1300">
                <a:latin typeface="Arial" charset="0"/>
                <a:cs typeface="+mn-cs"/>
              </a:defRPr>
            </a:lvl1pPr>
          </a:lstStyle>
          <a:p>
            <a:pPr>
              <a:defRPr/>
            </a:pPr>
            <a:endParaRPr lang="en-US" dirty="0"/>
          </a:p>
        </p:txBody>
      </p:sp>
      <p:sp>
        <p:nvSpPr>
          <p:cNvPr id="175108" name="Rectangle 4"/>
          <p:cNvSpPr>
            <a:spLocks noGrp="1" noChangeArrowheads="1"/>
          </p:cNvSpPr>
          <p:nvPr>
            <p:ph type="ftr" sz="quarter" idx="2"/>
          </p:nvPr>
        </p:nvSpPr>
        <p:spPr bwMode="auto">
          <a:xfrm>
            <a:off x="3" y="8829676"/>
            <a:ext cx="3038474" cy="465138"/>
          </a:xfrm>
          <a:prstGeom prst="rect">
            <a:avLst/>
          </a:prstGeom>
          <a:noFill/>
          <a:ln w="9525">
            <a:noFill/>
            <a:miter lim="800000"/>
            <a:headEnd/>
            <a:tailEnd/>
          </a:ln>
          <a:effectLst/>
        </p:spPr>
        <p:txBody>
          <a:bodyPr vert="horz" wrap="square" lIns="93285" tIns="46642" rIns="93285" bIns="46642" numCol="1" anchor="b" anchorCtr="0" compatLnSpc="1">
            <a:prstTxWarp prst="textNoShape">
              <a:avLst/>
            </a:prstTxWarp>
          </a:bodyPr>
          <a:lstStyle>
            <a:lvl1pPr defTabSz="933643" eaLnBrk="1" hangingPunct="1">
              <a:defRPr sz="1300">
                <a:latin typeface="Arial" charset="0"/>
                <a:cs typeface="+mn-cs"/>
              </a:defRPr>
            </a:lvl1pPr>
          </a:lstStyle>
          <a:p>
            <a:pPr>
              <a:defRPr/>
            </a:pPr>
            <a:endParaRPr lang="en-US" dirty="0"/>
          </a:p>
        </p:txBody>
      </p:sp>
      <p:sp>
        <p:nvSpPr>
          <p:cNvPr id="175109" name="Rectangle 5"/>
          <p:cNvSpPr>
            <a:spLocks noGrp="1" noChangeArrowheads="1"/>
          </p:cNvSpPr>
          <p:nvPr>
            <p:ph type="sldNum" sz="quarter" idx="3"/>
          </p:nvPr>
        </p:nvSpPr>
        <p:spPr bwMode="auto">
          <a:xfrm>
            <a:off x="3970341" y="8829676"/>
            <a:ext cx="3038474" cy="465138"/>
          </a:xfrm>
          <a:prstGeom prst="rect">
            <a:avLst/>
          </a:prstGeom>
          <a:noFill/>
          <a:ln w="9525">
            <a:noFill/>
            <a:miter lim="800000"/>
            <a:headEnd/>
            <a:tailEnd/>
          </a:ln>
          <a:effectLst/>
        </p:spPr>
        <p:txBody>
          <a:bodyPr vert="horz" wrap="square" lIns="93285" tIns="46642" rIns="93285" bIns="46642" numCol="1" anchor="b" anchorCtr="0" compatLnSpc="1">
            <a:prstTxWarp prst="textNoShape">
              <a:avLst/>
            </a:prstTxWarp>
          </a:bodyPr>
          <a:lstStyle>
            <a:lvl1pPr algn="r" defTabSz="933643" eaLnBrk="1" hangingPunct="1">
              <a:defRPr sz="1300">
                <a:latin typeface="Arial" charset="0"/>
                <a:cs typeface="+mn-cs"/>
              </a:defRPr>
            </a:lvl1pPr>
          </a:lstStyle>
          <a:p>
            <a:pPr>
              <a:defRPr/>
            </a:pPr>
            <a:endParaRPr lang="en-US" dirty="0"/>
          </a:p>
        </p:txBody>
      </p:sp>
    </p:spTree>
    <p:extLst>
      <p:ext uri="{BB962C8B-B14F-4D97-AF65-F5344CB8AC3E}">
        <p14:creationId xmlns:p14="http://schemas.microsoft.com/office/powerpoint/2010/main" val="37522572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3" y="0"/>
            <a:ext cx="3038474" cy="465138"/>
          </a:xfrm>
          <a:prstGeom prst="rect">
            <a:avLst/>
          </a:prstGeom>
          <a:noFill/>
          <a:ln w="9525">
            <a:noFill/>
            <a:miter lim="800000"/>
            <a:headEnd/>
            <a:tailEnd/>
          </a:ln>
          <a:effectLst/>
        </p:spPr>
        <p:txBody>
          <a:bodyPr vert="horz" wrap="square" lIns="93285" tIns="46642" rIns="93285" bIns="46642" numCol="1" anchor="t" anchorCtr="0" compatLnSpc="1">
            <a:prstTxWarp prst="textNoShape">
              <a:avLst/>
            </a:prstTxWarp>
          </a:bodyPr>
          <a:lstStyle>
            <a:lvl1pPr defTabSz="933643" eaLnBrk="1" hangingPunct="1">
              <a:defRPr sz="1300">
                <a:latin typeface="Arial" charset="0"/>
                <a:cs typeface="+mn-cs"/>
              </a:defRPr>
            </a:lvl1pPr>
          </a:lstStyle>
          <a:p>
            <a:pPr>
              <a:defRPr/>
            </a:pPr>
            <a:endParaRPr lang="en-US" dirty="0"/>
          </a:p>
        </p:txBody>
      </p:sp>
      <p:sp>
        <p:nvSpPr>
          <p:cNvPr id="122883" name="Rectangle 3"/>
          <p:cNvSpPr>
            <a:spLocks noGrp="1" noChangeArrowheads="1"/>
          </p:cNvSpPr>
          <p:nvPr>
            <p:ph type="dt" idx="1"/>
          </p:nvPr>
        </p:nvSpPr>
        <p:spPr bwMode="auto">
          <a:xfrm>
            <a:off x="3970341" y="0"/>
            <a:ext cx="3038474" cy="465138"/>
          </a:xfrm>
          <a:prstGeom prst="rect">
            <a:avLst/>
          </a:prstGeom>
          <a:noFill/>
          <a:ln w="9525">
            <a:noFill/>
            <a:miter lim="800000"/>
            <a:headEnd/>
            <a:tailEnd/>
          </a:ln>
          <a:effectLst/>
        </p:spPr>
        <p:txBody>
          <a:bodyPr vert="horz" wrap="square" lIns="93285" tIns="46642" rIns="93285" bIns="46642" numCol="1" anchor="t" anchorCtr="0" compatLnSpc="1">
            <a:prstTxWarp prst="textNoShape">
              <a:avLst/>
            </a:prstTxWarp>
          </a:bodyPr>
          <a:lstStyle>
            <a:lvl1pPr algn="r" defTabSz="933643" eaLnBrk="1" hangingPunct="1">
              <a:defRPr sz="1300">
                <a:latin typeface="Arial"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122885" name="Rectangle 5"/>
          <p:cNvSpPr>
            <a:spLocks noGrp="1" noChangeArrowheads="1"/>
          </p:cNvSpPr>
          <p:nvPr>
            <p:ph type="body" sz="quarter" idx="3"/>
          </p:nvPr>
        </p:nvSpPr>
        <p:spPr bwMode="auto">
          <a:xfrm>
            <a:off x="701680" y="4416431"/>
            <a:ext cx="5607050" cy="4183063"/>
          </a:xfrm>
          <a:prstGeom prst="rect">
            <a:avLst/>
          </a:prstGeom>
          <a:noFill/>
          <a:ln w="9525">
            <a:noFill/>
            <a:miter lim="800000"/>
            <a:headEnd/>
            <a:tailEnd/>
          </a:ln>
          <a:effectLst/>
        </p:spPr>
        <p:txBody>
          <a:bodyPr vert="horz" wrap="square" lIns="93285" tIns="46642" rIns="93285" bIns="466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886" name="Rectangle 6"/>
          <p:cNvSpPr>
            <a:spLocks noGrp="1" noChangeArrowheads="1"/>
          </p:cNvSpPr>
          <p:nvPr>
            <p:ph type="ftr" sz="quarter" idx="4"/>
          </p:nvPr>
        </p:nvSpPr>
        <p:spPr bwMode="auto">
          <a:xfrm>
            <a:off x="3" y="8829676"/>
            <a:ext cx="3038474" cy="465138"/>
          </a:xfrm>
          <a:prstGeom prst="rect">
            <a:avLst/>
          </a:prstGeom>
          <a:noFill/>
          <a:ln w="9525">
            <a:noFill/>
            <a:miter lim="800000"/>
            <a:headEnd/>
            <a:tailEnd/>
          </a:ln>
          <a:effectLst/>
        </p:spPr>
        <p:txBody>
          <a:bodyPr vert="horz" wrap="square" lIns="93285" tIns="46642" rIns="93285" bIns="46642" numCol="1" anchor="b" anchorCtr="0" compatLnSpc="1">
            <a:prstTxWarp prst="textNoShape">
              <a:avLst/>
            </a:prstTxWarp>
          </a:bodyPr>
          <a:lstStyle>
            <a:lvl1pPr defTabSz="933643" eaLnBrk="1" hangingPunct="1">
              <a:defRPr sz="1300">
                <a:latin typeface="Arial" charset="0"/>
                <a:cs typeface="+mn-cs"/>
              </a:defRPr>
            </a:lvl1pPr>
          </a:lstStyle>
          <a:p>
            <a:pPr>
              <a:defRPr/>
            </a:pPr>
            <a:endParaRPr lang="en-US" dirty="0"/>
          </a:p>
        </p:txBody>
      </p:sp>
      <p:sp>
        <p:nvSpPr>
          <p:cNvPr id="122887" name="Rectangle 7"/>
          <p:cNvSpPr>
            <a:spLocks noGrp="1" noChangeArrowheads="1"/>
          </p:cNvSpPr>
          <p:nvPr>
            <p:ph type="sldNum" sz="quarter" idx="5"/>
          </p:nvPr>
        </p:nvSpPr>
        <p:spPr bwMode="auto">
          <a:xfrm>
            <a:off x="3970341" y="8829676"/>
            <a:ext cx="3038474" cy="465138"/>
          </a:xfrm>
          <a:prstGeom prst="rect">
            <a:avLst/>
          </a:prstGeom>
          <a:noFill/>
          <a:ln w="9525">
            <a:noFill/>
            <a:miter lim="800000"/>
            <a:headEnd/>
            <a:tailEnd/>
          </a:ln>
          <a:effectLst/>
        </p:spPr>
        <p:txBody>
          <a:bodyPr vert="horz" wrap="square" lIns="93285" tIns="46642" rIns="93285" bIns="46642" numCol="1" anchor="b" anchorCtr="0" compatLnSpc="1">
            <a:prstTxWarp prst="textNoShape">
              <a:avLst/>
            </a:prstTxWarp>
          </a:bodyPr>
          <a:lstStyle>
            <a:lvl1pPr algn="r" defTabSz="933643" eaLnBrk="1" hangingPunct="1">
              <a:defRPr sz="1300">
                <a:latin typeface="Arial" charset="0"/>
                <a:cs typeface="+mn-cs"/>
              </a:defRPr>
            </a:lvl1pPr>
          </a:lstStyle>
          <a:p>
            <a:pPr>
              <a:defRPr/>
            </a:pPr>
            <a:fld id="{DF9006AF-56D9-4727-9B1F-5C7B45D89811}" type="slidenum">
              <a:rPr lang="en-US"/>
              <a:pPr>
                <a:defRPr/>
              </a:pPr>
              <a:t>‹#›</a:t>
            </a:fld>
            <a:endParaRPr lang="en-US" dirty="0"/>
          </a:p>
        </p:txBody>
      </p:sp>
    </p:spTree>
    <p:extLst>
      <p:ext uri="{BB962C8B-B14F-4D97-AF65-F5344CB8AC3E}">
        <p14:creationId xmlns:p14="http://schemas.microsoft.com/office/powerpoint/2010/main" val="15788935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19482" algn="l" rtl="0" eaLnBrk="0" fontAlgn="base" hangingPunct="0">
      <a:spcBef>
        <a:spcPct val="30000"/>
      </a:spcBef>
      <a:spcAft>
        <a:spcPct val="0"/>
      </a:spcAft>
      <a:defRPr sz="1200" kern="1200">
        <a:solidFill>
          <a:schemeClr val="tx1"/>
        </a:solidFill>
        <a:latin typeface="Arial" charset="0"/>
        <a:ea typeface="+mn-ea"/>
        <a:cs typeface="+mn-cs"/>
      </a:defRPr>
    </a:lvl2pPr>
    <a:lvl3pPr marL="839012" algn="l" rtl="0" eaLnBrk="0" fontAlgn="base" hangingPunct="0">
      <a:spcBef>
        <a:spcPct val="30000"/>
      </a:spcBef>
      <a:spcAft>
        <a:spcPct val="0"/>
      </a:spcAft>
      <a:defRPr sz="1200" kern="1200">
        <a:solidFill>
          <a:schemeClr val="tx1"/>
        </a:solidFill>
        <a:latin typeface="Arial" charset="0"/>
        <a:ea typeface="+mn-ea"/>
        <a:cs typeface="+mn-cs"/>
      </a:defRPr>
    </a:lvl3pPr>
    <a:lvl4pPr marL="1258499" algn="l" rtl="0" eaLnBrk="0" fontAlgn="base" hangingPunct="0">
      <a:spcBef>
        <a:spcPct val="30000"/>
      </a:spcBef>
      <a:spcAft>
        <a:spcPct val="0"/>
      </a:spcAft>
      <a:defRPr sz="1200" kern="1200">
        <a:solidFill>
          <a:schemeClr val="tx1"/>
        </a:solidFill>
        <a:latin typeface="Arial" charset="0"/>
        <a:ea typeface="+mn-ea"/>
        <a:cs typeface="+mn-cs"/>
      </a:defRPr>
    </a:lvl4pPr>
    <a:lvl5pPr marL="1678000" algn="l" rtl="0" eaLnBrk="0" fontAlgn="base" hangingPunct="0">
      <a:spcBef>
        <a:spcPct val="30000"/>
      </a:spcBef>
      <a:spcAft>
        <a:spcPct val="0"/>
      </a:spcAft>
      <a:defRPr sz="1200" kern="1200">
        <a:solidFill>
          <a:schemeClr val="tx1"/>
        </a:solidFill>
        <a:latin typeface="Arial" charset="0"/>
        <a:ea typeface="+mn-ea"/>
        <a:cs typeface="+mn-cs"/>
      </a:defRPr>
    </a:lvl5pPr>
    <a:lvl6pPr marL="2097505" algn="l" defTabSz="839012" rtl="0" eaLnBrk="1" latinLnBrk="0" hangingPunct="1">
      <a:defRPr sz="1200" kern="1200">
        <a:solidFill>
          <a:schemeClr val="tx1"/>
        </a:solidFill>
        <a:latin typeface="+mn-lt"/>
        <a:ea typeface="+mn-ea"/>
        <a:cs typeface="+mn-cs"/>
      </a:defRPr>
    </a:lvl6pPr>
    <a:lvl7pPr marL="2517001" algn="l" defTabSz="839012" rtl="0" eaLnBrk="1" latinLnBrk="0" hangingPunct="1">
      <a:defRPr sz="1200" kern="1200">
        <a:solidFill>
          <a:schemeClr val="tx1"/>
        </a:solidFill>
        <a:latin typeface="+mn-lt"/>
        <a:ea typeface="+mn-ea"/>
        <a:cs typeface="+mn-cs"/>
      </a:defRPr>
    </a:lvl7pPr>
    <a:lvl8pPr marL="2936502" algn="l" defTabSz="839012" rtl="0" eaLnBrk="1" latinLnBrk="0" hangingPunct="1">
      <a:defRPr sz="1200" kern="1200">
        <a:solidFill>
          <a:schemeClr val="tx1"/>
        </a:solidFill>
        <a:latin typeface="+mn-lt"/>
        <a:ea typeface="+mn-ea"/>
        <a:cs typeface="+mn-cs"/>
      </a:defRPr>
    </a:lvl8pPr>
    <a:lvl9pPr marL="3356003" algn="l" defTabSz="839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1</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10</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11</a:t>
            </a:fld>
            <a:endParaRPr lang="en-US" dirty="0"/>
          </a:p>
        </p:txBody>
      </p:sp>
    </p:spTree>
    <p:extLst>
      <p:ext uri="{BB962C8B-B14F-4D97-AF65-F5344CB8AC3E}">
        <p14:creationId xmlns:p14="http://schemas.microsoft.com/office/powerpoint/2010/main" val="2628489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12</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13</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14</a:t>
            </a:fld>
            <a:endParaRPr lang="en-US" dirty="0"/>
          </a:p>
        </p:txBody>
      </p:sp>
    </p:spTree>
    <p:extLst>
      <p:ext uri="{BB962C8B-B14F-4D97-AF65-F5344CB8AC3E}">
        <p14:creationId xmlns:p14="http://schemas.microsoft.com/office/powerpoint/2010/main" val="344639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15</a:t>
            </a:fld>
            <a:endParaRPr lang="en-US" dirty="0"/>
          </a:p>
        </p:txBody>
      </p:sp>
    </p:spTree>
    <p:extLst>
      <p:ext uri="{BB962C8B-B14F-4D97-AF65-F5344CB8AC3E}">
        <p14:creationId xmlns:p14="http://schemas.microsoft.com/office/powerpoint/2010/main" val="2595434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16</a:t>
            </a:fld>
            <a:endParaRPr lang="en-US" dirty="0"/>
          </a:p>
        </p:txBody>
      </p:sp>
    </p:spTree>
    <p:extLst>
      <p:ext uri="{BB962C8B-B14F-4D97-AF65-F5344CB8AC3E}">
        <p14:creationId xmlns:p14="http://schemas.microsoft.com/office/powerpoint/2010/main" val="414105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17</a:t>
            </a:fld>
            <a:endParaRPr lang="en-US" dirty="0"/>
          </a:p>
        </p:txBody>
      </p:sp>
    </p:spTree>
    <p:extLst>
      <p:ext uri="{BB962C8B-B14F-4D97-AF65-F5344CB8AC3E}">
        <p14:creationId xmlns:p14="http://schemas.microsoft.com/office/powerpoint/2010/main" val="3131595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18</a:t>
            </a:fld>
            <a:endParaRPr lang="en-US" dirty="0"/>
          </a:p>
        </p:txBody>
      </p:sp>
    </p:spTree>
    <p:extLst>
      <p:ext uri="{BB962C8B-B14F-4D97-AF65-F5344CB8AC3E}">
        <p14:creationId xmlns:p14="http://schemas.microsoft.com/office/powerpoint/2010/main" val="1686108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19</a:t>
            </a:fld>
            <a:endParaRPr lang="en-US" dirty="0"/>
          </a:p>
        </p:txBody>
      </p:sp>
    </p:spTree>
    <p:extLst>
      <p:ext uri="{BB962C8B-B14F-4D97-AF65-F5344CB8AC3E}">
        <p14:creationId xmlns:p14="http://schemas.microsoft.com/office/powerpoint/2010/main" val="311642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2</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20</a:t>
            </a:fld>
            <a:endParaRPr lang="en-US" dirty="0"/>
          </a:p>
        </p:txBody>
      </p:sp>
    </p:spTree>
    <p:extLst>
      <p:ext uri="{BB962C8B-B14F-4D97-AF65-F5344CB8AC3E}">
        <p14:creationId xmlns:p14="http://schemas.microsoft.com/office/powerpoint/2010/main" val="1102737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21</a:t>
            </a:fld>
            <a:endParaRPr lang="en-US" dirty="0"/>
          </a:p>
        </p:txBody>
      </p:sp>
    </p:spTree>
    <p:extLst>
      <p:ext uri="{BB962C8B-B14F-4D97-AF65-F5344CB8AC3E}">
        <p14:creationId xmlns:p14="http://schemas.microsoft.com/office/powerpoint/2010/main" val="3446390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22</a:t>
            </a:fld>
            <a:endParaRPr lang="en-US" dirty="0"/>
          </a:p>
        </p:txBody>
      </p:sp>
    </p:spTree>
    <p:extLst>
      <p:ext uri="{BB962C8B-B14F-4D97-AF65-F5344CB8AC3E}">
        <p14:creationId xmlns:p14="http://schemas.microsoft.com/office/powerpoint/2010/main" val="4141057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23</a:t>
            </a:fld>
            <a:endParaRPr lang="en-US" dirty="0"/>
          </a:p>
        </p:txBody>
      </p:sp>
    </p:spTree>
    <p:extLst>
      <p:ext uri="{BB962C8B-B14F-4D97-AF65-F5344CB8AC3E}">
        <p14:creationId xmlns:p14="http://schemas.microsoft.com/office/powerpoint/2010/main" val="1686108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24</a:t>
            </a:fld>
            <a:endParaRPr lang="en-US" dirty="0"/>
          </a:p>
        </p:txBody>
      </p:sp>
    </p:spTree>
    <p:extLst>
      <p:ext uri="{BB962C8B-B14F-4D97-AF65-F5344CB8AC3E}">
        <p14:creationId xmlns:p14="http://schemas.microsoft.com/office/powerpoint/2010/main" val="3116421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25</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3</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4</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5</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6</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7</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8</a:t>
            </a:fld>
            <a:endParaRPr lang="en-US" dirty="0"/>
          </a:p>
        </p:txBody>
      </p:sp>
    </p:spTree>
    <p:extLst>
      <p:ext uri="{BB962C8B-B14F-4D97-AF65-F5344CB8AC3E}">
        <p14:creationId xmlns:p14="http://schemas.microsoft.com/office/powerpoint/2010/main" val="22042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06C1B-B433-4511-901D-D8C7AAC64D99}" type="slidenum">
              <a:rPr lang="en-US" smtClean="0"/>
              <a:pPr/>
              <a:t>9</a:t>
            </a:fld>
            <a:endParaRPr lang="en-US" dirty="0"/>
          </a:p>
        </p:txBody>
      </p:sp>
    </p:spTree>
    <p:extLst>
      <p:ext uri="{BB962C8B-B14F-4D97-AF65-F5344CB8AC3E}">
        <p14:creationId xmlns:p14="http://schemas.microsoft.com/office/powerpoint/2010/main" val="22042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6D689F1-AC71-4EFD-B083-07FE355726C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906713"/>
            <a:ext cx="7315200" cy="1500187"/>
          </a:xfrm>
          <a:prstGeom prst="rect">
            <a:avLst/>
          </a:prstGeom>
        </p:spPr>
        <p:txBody>
          <a:bodyPr lIns="82058" tIns="41029" rIns="82058" bIns="41029"/>
          <a:lstStyle>
            <a:lvl1pPr marL="0" indent="0" algn="ctr">
              <a:buNone/>
              <a:defRPr sz="28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TextBox 3"/>
          <p:cNvSpPr txBox="1"/>
          <p:nvPr/>
        </p:nvSpPr>
        <p:spPr>
          <a:xfrm>
            <a:off x="6234113" y="6113824"/>
            <a:ext cx="2563812" cy="383875"/>
          </a:xfrm>
          <a:prstGeom prst="rect">
            <a:avLst/>
          </a:prstGeom>
          <a:noFill/>
        </p:spPr>
        <p:txBody>
          <a:bodyPr lIns="75400" tIns="37681" rIns="75400" bIns="37681">
            <a:spAutoFit/>
          </a:bodyPr>
          <a:lstStyle/>
          <a:p>
            <a:pPr algn="r">
              <a:defRPr/>
            </a:pPr>
            <a:r>
              <a:rPr lang="en-US" sz="500" dirty="0">
                <a:latin typeface="Times New Roman"/>
                <a:cs typeface="Times New Roman"/>
              </a:rPr>
              <a:t>© </a:t>
            </a:r>
            <a:r>
              <a:rPr lang="en-US" sz="500" dirty="0">
                <a:cs typeface="+mn-cs"/>
              </a:rPr>
              <a:t>Baker Tilly Virchow Krause, LLP</a:t>
            </a:r>
            <a:br>
              <a:rPr lang="en-US" sz="500" dirty="0">
                <a:cs typeface="+mn-cs"/>
              </a:rPr>
            </a:br>
            <a:r>
              <a:rPr lang="en-US" sz="500" dirty="0">
                <a:cs typeface="+mn-cs"/>
              </a:rPr>
              <a:t>Baker Tilly refers to Baker Tilly Virchow Krause, LLP,</a:t>
            </a:r>
            <a:br>
              <a:rPr lang="en-US" sz="500" dirty="0">
                <a:cs typeface="+mn-cs"/>
              </a:rPr>
            </a:br>
            <a:r>
              <a:rPr lang="en-US" sz="500" dirty="0">
                <a:cs typeface="+mn-cs"/>
              </a:rPr>
              <a:t>an independently owned and managed member of Baker Tilly International.</a:t>
            </a:r>
          </a:p>
          <a:p>
            <a:pPr algn="r">
              <a:defRPr/>
            </a:pPr>
            <a:endParaRPr lang="en-US" sz="500" dirty="0">
              <a:cs typeface="+mn-cs"/>
            </a:endParaRPr>
          </a:p>
        </p:txBody>
      </p:sp>
      <p:pic>
        <p:nvPicPr>
          <p:cNvPr id="5" name="Picture 6" descr="BTI_c.png"/>
          <p:cNvPicPr>
            <a:picLocks noChangeAspect="1"/>
          </p:cNvPicPr>
          <p:nvPr/>
        </p:nvPicPr>
        <p:blipFill>
          <a:blip r:embed="rId2" cstate="print"/>
          <a:srcRect/>
          <a:stretch>
            <a:fillRect/>
          </a:stretch>
        </p:blipFill>
        <p:spPr bwMode="auto">
          <a:xfrm>
            <a:off x="393700" y="5935663"/>
            <a:ext cx="1524000" cy="441325"/>
          </a:xfrm>
          <a:prstGeom prst="rect">
            <a:avLst/>
          </a:prstGeom>
          <a:noFill/>
          <a:ln w="9525">
            <a:noFill/>
            <a:miter lim="800000"/>
            <a:headEnd/>
            <a:tailEnd/>
          </a:ln>
        </p:spPr>
      </p:pic>
      <p:sp>
        <p:nvSpPr>
          <p:cNvPr id="2" name="Title 1"/>
          <p:cNvSpPr>
            <a:spLocks noGrp="1"/>
          </p:cNvSpPr>
          <p:nvPr>
            <p:ph type="ctrTitle"/>
          </p:nvPr>
        </p:nvSpPr>
        <p:spPr>
          <a:xfrm>
            <a:off x="914401" y="2130425"/>
            <a:ext cx="7315200" cy="1470025"/>
          </a:xfrm>
        </p:spPr>
        <p:txBody>
          <a:bodyPr/>
          <a:lstStyle>
            <a:lvl1pPr algn="ctr">
              <a:defRPr sz="2900" b="0">
                <a:solidFill>
                  <a:srgbClr val="00213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600200"/>
          </a:xfrm>
        </p:spPr>
        <p:txBody>
          <a:bodyPr/>
          <a:lstStyle>
            <a:lvl1pPr marL="0" indent="0" algn="ctr">
              <a:buNone/>
              <a:defRPr baseline="0">
                <a:solidFill>
                  <a:srgbClr val="63B1E5"/>
                </a:solidFill>
              </a:defRPr>
            </a:lvl1pPr>
            <a:lvl2pPr marL="419433" indent="0" algn="ctr">
              <a:buNone/>
              <a:defRPr>
                <a:solidFill>
                  <a:schemeClr val="tx1">
                    <a:tint val="75000"/>
                  </a:schemeClr>
                </a:solidFill>
              </a:defRPr>
            </a:lvl2pPr>
            <a:lvl3pPr marL="838914" indent="0" algn="ctr">
              <a:buNone/>
              <a:defRPr>
                <a:solidFill>
                  <a:schemeClr val="tx1">
                    <a:tint val="75000"/>
                  </a:schemeClr>
                </a:solidFill>
              </a:defRPr>
            </a:lvl3pPr>
            <a:lvl4pPr marL="1258352" indent="0" algn="ctr">
              <a:buNone/>
              <a:defRPr>
                <a:solidFill>
                  <a:schemeClr val="tx1">
                    <a:tint val="75000"/>
                  </a:schemeClr>
                </a:solidFill>
              </a:defRPr>
            </a:lvl4pPr>
            <a:lvl5pPr marL="1677804" indent="0" algn="ctr">
              <a:buNone/>
              <a:defRPr>
                <a:solidFill>
                  <a:schemeClr val="tx1">
                    <a:tint val="75000"/>
                  </a:schemeClr>
                </a:solidFill>
              </a:defRPr>
            </a:lvl5pPr>
            <a:lvl6pPr marL="2097260" indent="0" algn="ctr">
              <a:buNone/>
              <a:defRPr>
                <a:solidFill>
                  <a:schemeClr val="tx1">
                    <a:tint val="75000"/>
                  </a:schemeClr>
                </a:solidFill>
              </a:defRPr>
            </a:lvl6pPr>
            <a:lvl7pPr marL="2516707" indent="0" algn="ctr">
              <a:buNone/>
              <a:defRPr>
                <a:solidFill>
                  <a:schemeClr val="tx1">
                    <a:tint val="75000"/>
                  </a:schemeClr>
                </a:solidFill>
              </a:defRPr>
            </a:lvl7pPr>
            <a:lvl8pPr marL="2936159" indent="0" algn="ctr">
              <a:buNone/>
              <a:defRPr>
                <a:solidFill>
                  <a:schemeClr val="tx1">
                    <a:tint val="75000"/>
                  </a:schemeClr>
                </a:solidFill>
              </a:defRPr>
            </a:lvl8pPr>
            <a:lvl9pPr marL="3355611" indent="0" algn="ctr">
              <a:buNone/>
              <a:defRPr>
                <a:solidFill>
                  <a:schemeClr val="tx1">
                    <a:tint val="75000"/>
                  </a:schemeClr>
                </a:solidFill>
              </a:defRPr>
            </a:lvl9pPr>
          </a:lstStyle>
          <a:p>
            <a:r>
              <a:rPr lang="en-US"/>
              <a:t>Click to edit Master subtitle style</a:t>
            </a:r>
            <a:endParaRPr lang="en-US" dirty="0"/>
          </a:p>
        </p:txBody>
      </p:sp>
      <p:sp>
        <p:nvSpPr>
          <p:cNvPr id="6" name="Rectangle 6"/>
          <p:cNvSpPr>
            <a:spLocks noGrp="1" noChangeArrowheads="1"/>
          </p:cNvSpPr>
          <p:nvPr>
            <p:ph type="sldNum" sz="quarter" idx="10"/>
          </p:nvPr>
        </p:nvSpPr>
        <p:spPr/>
        <p:txBody>
          <a:bodyPr/>
          <a:lstStyle>
            <a:lvl1pPr>
              <a:defRPr/>
            </a:lvl1pPr>
          </a:lstStyle>
          <a:p>
            <a:pPr>
              <a:defRPr/>
            </a:pPr>
            <a:fld id="{85BA8320-D24C-4781-A449-286F01E7361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p:spPr>
        <p:txBody>
          <a:bodyPr/>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3038" y="2906526"/>
            <a:ext cx="7771534" cy="1500187"/>
          </a:xfrm>
        </p:spPr>
        <p:txBody>
          <a:bodyPr anchor="b"/>
          <a:lstStyle>
            <a:lvl1pPr marL="0" indent="0">
              <a:buNone/>
              <a:defRPr sz="1800"/>
            </a:lvl1pPr>
            <a:lvl2pPr marL="376498" indent="0">
              <a:buNone/>
              <a:defRPr sz="1600"/>
            </a:lvl2pPr>
            <a:lvl3pPr marL="752912" indent="0">
              <a:buNone/>
              <a:defRPr sz="1400"/>
            </a:lvl3pPr>
            <a:lvl4pPr marL="1129399" indent="0">
              <a:buNone/>
              <a:defRPr sz="1300"/>
            </a:lvl4pPr>
            <a:lvl5pPr marL="1505838" indent="0">
              <a:buNone/>
              <a:defRPr sz="1300"/>
            </a:lvl5pPr>
            <a:lvl6pPr marL="1882305" indent="0">
              <a:buNone/>
              <a:defRPr sz="1300"/>
            </a:lvl6pPr>
            <a:lvl7pPr marL="2258748" indent="0">
              <a:buNone/>
              <a:defRPr sz="1300"/>
            </a:lvl7pPr>
            <a:lvl8pPr marL="2635224" indent="0">
              <a:buNone/>
              <a:defRPr sz="1300"/>
            </a:lvl8pPr>
            <a:lvl9pPr marL="3011665" indent="0">
              <a:buNone/>
              <a:defRPr sz="13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8043248-50FD-4318-A31E-B88F98C89DB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7648" y="2015659"/>
            <a:ext cx="3404465" cy="3887040"/>
          </a:xfrm>
        </p:spPr>
        <p:txBody>
          <a:bodyPr/>
          <a:lstStyle>
            <a:lvl1pPr marL="0" indent="0">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80662" y="2015659"/>
            <a:ext cx="3404466" cy="3887040"/>
          </a:xfrm>
        </p:spPr>
        <p:txBody>
          <a:bodyPr/>
          <a:lstStyle>
            <a:lvl1pPr marL="0" indent="0">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52D44BF8-4636-4D54-BC22-4D4324EC1CE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7818" y="363071"/>
            <a:ext cx="4918364" cy="46504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489" y="2218768"/>
            <a:ext cx="4039465" cy="640136"/>
          </a:xfrm>
        </p:spPr>
        <p:txBody>
          <a:bodyPr anchor="b"/>
          <a:lstStyle>
            <a:lvl1pPr marL="0" indent="0">
              <a:buNone/>
              <a:defRPr sz="2200" b="0"/>
            </a:lvl1pPr>
            <a:lvl2pPr marL="376498" indent="0">
              <a:buNone/>
              <a:defRPr sz="1800" b="1"/>
            </a:lvl2pPr>
            <a:lvl3pPr marL="752912" indent="0">
              <a:buNone/>
              <a:defRPr sz="1600" b="1"/>
            </a:lvl3pPr>
            <a:lvl4pPr marL="1129399" indent="0">
              <a:buNone/>
              <a:defRPr sz="1400" b="1"/>
            </a:lvl4pPr>
            <a:lvl5pPr marL="1505838" indent="0">
              <a:buNone/>
              <a:defRPr sz="1400" b="1"/>
            </a:lvl5pPr>
            <a:lvl6pPr marL="1882305" indent="0">
              <a:buNone/>
              <a:defRPr sz="1400" b="1"/>
            </a:lvl6pPr>
            <a:lvl7pPr marL="2258748" indent="0">
              <a:buNone/>
              <a:defRPr sz="1400" b="1"/>
            </a:lvl7pPr>
            <a:lvl8pPr marL="2635224" indent="0">
              <a:buNone/>
              <a:defRPr sz="1400" b="1"/>
            </a:lvl8pPr>
            <a:lvl9pPr marL="301166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89" y="2959090"/>
            <a:ext cx="4039465" cy="316846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606" y="2218768"/>
            <a:ext cx="4040909" cy="640136"/>
          </a:xfrm>
        </p:spPr>
        <p:txBody>
          <a:bodyPr anchor="b"/>
          <a:lstStyle>
            <a:lvl1pPr marL="0" indent="0">
              <a:buNone/>
              <a:defRPr sz="2200" b="0"/>
            </a:lvl1pPr>
            <a:lvl2pPr marL="376498" indent="0">
              <a:buNone/>
              <a:defRPr sz="1800" b="1"/>
            </a:lvl2pPr>
            <a:lvl3pPr marL="752912" indent="0">
              <a:buNone/>
              <a:defRPr sz="1600" b="1"/>
            </a:lvl3pPr>
            <a:lvl4pPr marL="1129399" indent="0">
              <a:buNone/>
              <a:defRPr sz="1400" b="1"/>
            </a:lvl4pPr>
            <a:lvl5pPr marL="1505838" indent="0">
              <a:buNone/>
              <a:defRPr sz="1400" b="1"/>
            </a:lvl5pPr>
            <a:lvl6pPr marL="1882305" indent="0">
              <a:buNone/>
              <a:defRPr sz="1400" b="1"/>
            </a:lvl6pPr>
            <a:lvl7pPr marL="2258748" indent="0">
              <a:buNone/>
              <a:defRPr sz="1400" b="1"/>
            </a:lvl7pPr>
            <a:lvl8pPr marL="2635224" indent="0">
              <a:buNone/>
              <a:defRPr sz="1400" b="1"/>
            </a:lvl8pPr>
            <a:lvl9pPr marL="301166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606" y="2959090"/>
            <a:ext cx="4040909" cy="316846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1092E884-9D97-4238-87A5-EE96216735D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CBFABA-6E6C-4E41-ABEC-1050510B41C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585B603-C018-4E94-89C1-E2A3E81018C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168" y="5390029"/>
            <a:ext cx="5486977" cy="190500"/>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1793168" y="1949824"/>
            <a:ext cx="5486977" cy="3429000"/>
          </a:xfrm>
        </p:spPr>
        <p:txBody>
          <a:bodyPr/>
          <a:lstStyle>
            <a:lvl1pPr marL="0" indent="0">
              <a:buNone/>
              <a:defRPr sz="2900"/>
            </a:lvl1pPr>
            <a:lvl2pPr marL="376498" indent="0">
              <a:buNone/>
              <a:defRPr sz="2500"/>
            </a:lvl2pPr>
            <a:lvl3pPr marL="752912" indent="0">
              <a:buNone/>
              <a:defRPr sz="2200"/>
            </a:lvl3pPr>
            <a:lvl4pPr marL="1129399" indent="0">
              <a:buNone/>
              <a:defRPr sz="1800"/>
            </a:lvl4pPr>
            <a:lvl5pPr marL="1505838" indent="0">
              <a:buNone/>
              <a:defRPr sz="1800"/>
            </a:lvl5pPr>
            <a:lvl6pPr marL="1882305" indent="0">
              <a:buNone/>
              <a:defRPr sz="1800"/>
            </a:lvl6pPr>
            <a:lvl7pPr marL="2258748" indent="0">
              <a:buNone/>
              <a:defRPr sz="1800"/>
            </a:lvl7pPr>
            <a:lvl8pPr marL="2635224" indent="0">
              <a:buNone/>
              <a:defRPr sz="1800"/>
            </a:lvl8pPr>
            <a:lvl9pPr marL="3011665" indent="0">
              <a:buNone/>
              <a:defRPr sz="1800"/>
            </a:lvl9pPr>
          </a:lstStyle>
          <a:p>
            <a:pPr lvl="0"/>
            <a:r>
              <a:rPr lang="en-US" noProof="0" dirty="0"/>
              <a:t>Click icon to add picture</a:t>
            </a:r>
          </a:p>
        </p:txBody>
      </p:sp>
      <p:sp>
        <p:nvSpPr>
          <p:cNvPr id="4" name="Text Placeholder 3"/>
          <p:cNvSpPr>
            <a:spLocks noGrp="1"/>
          </p:cNvSpPr>
          <p:nvPr>
            <p:ph type="body" sz="half" idx="2"/>
          </p:nvPr>
        </p:nvSpPr>
        <p:spPr>
          <a:xfrm>
            <a:off x="1793168" y="5580534"/>
            <a:ext cx="5486977" cy="591110"/>
          </a:xfrm>
        </p:spPr>
        <p:txBody>
          <a:bodyPr/>
          <a:lstStyle>
            <a:lvl1pPr marL="0" indent="0">
              <a:buNone/>
              <a:defRPr sz="1300"/>
            </a:lvl1pPr>
            <a:lvl2pPr marL="376498" indent="0">
              <a:buNone/>
              <a:defRPr sz="1100"/>
            </a:lvl2pPr>
            <a:lvl3pPr marL="752912" indent="0">
              <a:buNone/>
              <a:defRPr sz="900"/>
            </a:lvl3pPr>
            <a:lvl4pPr marL="1129399" indent="0">
              <a:buNone/>
              <a:defRPr sz="800"/>
            </a:lvl4pPr>
            <a:lvl5pPr marL="1505838" indent="0">
              <a:buNone/>
              <a:defRPr sz="800"/>
            </a:lvl5pPr>
            <a:lvl6pPr marL="1882305" indent="0">
              <a:buNone/>
              <a:defRPr sz="800"/>
            </a:lvl6pPr>
            <a:lvl7pPr marL="2258748" indent="0">
              <a:buNone/>
              <a:defRPr sz="800"/>
            </a:lvl7pPr>
            <a:lvl8pPr marL="2635224" indent="0">
              <a:buNone/>
              <a:defRPr sz="800"/>
            </a:lvl8pPr>
            <a:lvl9pPr marL="3011665" indent="0">
              <a:buNone/>
              <a:defRPr sz="8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B16FE35-DF38-44EF-86E5-3BCA1DED8C9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906713"/>
            <a:ext cx="7315200" cy="1500187"/>
          </a:xfrm>
        </p:spPr>
        <p:txBody>
          <a:bodyPr/>
          <a:lstStyle>
            <a:lvl1pPr marL="0" indent="0" algn="ctr">
              <a:buNone/>
              <a:defRPr sz="2800"/>
            </a:lvl1pPr>
            <a:lvl2pPr marL="419433" indent="0">
              <a:buNone/>
              <a:defRPr sz="1800"/>
            </a:lvl2pPr>
            <a:lvl3pPr marL="838914" indent="0">
              <a:buNone/>
              <a:defRPr sz="1600"/>
            </a:lvl3pPr>
            <a:lvl4pPr marL="1258352" indent="0">
              <a:buNone/>
              <a:defRPr sz="1400"/>
            </a:lvl4pPr>
            <a:lvl5pPr marL="1677804" indent="0">
              <a:buNone/>
              <a:defRPr sz="1400"/>
            </a:lvl5pPr>
            <a:lvl6pPr marL="2097260" indent="0">
              <a:buNone/>
              <a:defRPr sz="1400"/>
            </a:lvl6pPr>
            <a:lvl7pPr marL="2516707" indent="0">
              <a:buNone/>
              <a:defRPr sz="1400"/>
            </a:lvl7pPr>
            <a:lvl8pPr marL="2936159" indent="0">
              <a:buNone/>
              <a:defRPr sz="1400"/>
            </a:lvl8pPr>
            <a:lvl9pPr marL="3355611"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03C2981-224A-4807-BCBA-950489CAF28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templateepsversion.png"/>
          <p:cNvPicPr>
            <a:picLocks noChangeAspect="1"/>
          </p:cNvPicPr>
          <p:nvPr/>
        </p:nvPicPr>
        <p:blipFill>
          <a:blip r:embed="rId12" cstate="print"/>
          <a:srcRect l="1109" t="32965" r="1216"/>
          <a:stretch>
            <a:fillRect/>
          </a:stretch>
        </p:blipFill>
        <p:spPr bwMode="auto">
          <a:xfrm>
            <a:off x="183299" y="135674"/>
            <a:ext cx="8753475" cy="6542087"/>
          </a:xfrm>
          <a:prstGeom prst="rect">
            <a:avLst/>
          </a:prstGeom>
          <a:noFill/>
          <a:ln w="9525">
            <a:noFill/>
            <a:miter lim="800000"/>
            <a:headEnd/>
            <a:tailEnd/>
          </a:ln>
        </p:spPr>
      </p:pic>
      <p:sp>
        <p:nvSpPr>
          <p:cNvPr id="1027" name="Rectangle 2"/>
          <p:cNvSpPr>
            <a:spLocks noGrp="1" noChangeArrowheads="1"/>
          </p:cNvSpPr>
          <p:nvPr>
            <p:ph type="title"/>
          </p:nvPr>
        </p:nvSpPr>
        <p:spPr bwMode="auto">
          <a:xfrm>
            <a:off x="208071" y="364274"/>
            <a:ext cx="4986337" cy="458787"/>
          </a:xfrm>
          <a:prstGeom prst="rect">
            <a:avLst/>
          </a:prstGeom>
          <a:noFill/>
          <a:ln w="9525">
            <a:noFill/>
            <a:miter lim="800000"/>
            <a:headEnd/>
            <a:tailEnd/>
          </a:ln>
        </p:spPr>
        <p:txBody>
          <a:bodyPr vert="horz" wrap="square" lIns="83926" tIns="41971" rIns="83926" bIns="41971"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38225" y="2016125"/>
            <a:ext cx="6946900" cy="3886200"/>
          </a:xfrm>
          <a:prstGeom prst="rect">
            <a:avLst/>
          </a:prstGeom>
          <a:noFill/>
          <a:ln w="9525">
            <a:noFill/>
            <a:miter lim="800000"/>
            <a:headEnd/>
            <a:tailEnd/>
          </a:ln>
        </p:spPr>
        <p:txBody>
          <a:bodyPr vert="horz" wrap="square" lIns="83926" tIns="41971" rIns="83926" bIns="4197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618538" y="6472238"/>
            <a:ext cx="331787" cy="201612"/>
          </a:xfrm>
          <a:prstGeom prst="rect">
            <a:avLst/>
          </a:prstGeom>
          <a:noFill/>
          <a:ln w="9525">
            <a:noFill/>
            <a:miter lim="800000"/>
            <a:headEnd/>
            <a:tailEnd/>
          </a:ln>
          <a:effectLst/>
        </p:spPr>
        <p:txBody>
          <a:bodyPr vert="horz" wrap="square" lIns="83926" tIns="41971" rIns="83926" bIns="41971" numCol="1" anchor="t" anchorCtr="0" compatLnSpc="1">
            <a:prstTxWarp prst="textNoShape">
              <a:avLst/>
            </a:prstTxWarp>
          </a:bodyPr>
          <a:lstStyle>
            <a:lvl1pPr algn="ctr">
              <a:defRPr sz="800" b="1">
                <a:solidFill>
                  <a:schemeClr val="bg1"/>
                </a:solidFill>
                <a:latin typeface="Arial" charset="0"/>
                <a:cs typeface="Arial" charset="0"/>
              </a:defRPr>
            </a:lvl1pPr>
          </a:lstStyle>
          <a:p>
            <a:pPr>
              <a:defRPr/>
            </a:pPr>
            <a:fld id="{93271FB3-B9AF-4D85-827D-925EF4286464}" type="slidenum">
              <a:rPr lang="en-US"/>
              <a:pPr>
                <a:defRPr/>
              </a:pPr>
              <a:t>‹#›</a:t>
            </a:fld>
            <a:endParaRPr lang="en-US" dirty="0"/>
          </a:p>
        </p:txBody>
      </p:sp>
      <p:sp>
        <p:nvSpPr>
          <p:cNvPr id="6" name="Rectangle 5"/>
          <p:cNvSpPr/>
          <p:nvPr userDrawn="1"/>
        </p:nvSpPr>
        <p:spPr bwMode="auto">
          <a:xfrm>
            <a:off x="6858000" y="685800"/>
            <a:ext cx="19050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72" r:id="rId1"/>
    <p:sldLayoutId id="2147483781" r:id="rId2"/>
    <p:sldLayoutId id="2147483773" r:id="rId3"/>
    <p:sldLayoutId id="2147483774" r:id="rId4"/>
    <p:sldLayoutId id="2147483775" r:id="rId5"/>
    <p:sldLayoutId id="2147483776" r:id="rId6"/>
    <p:sldLayoutId id="2147483777" r:id="rId7"/>
    <p:sldLayoutId id="2147483778" r:id="rId8"/>
    <p:sldLayoutId id="2147483779" r:id="rId9"/>
    <p:sldLayoutId id="2147483797" r:id="rId10"/>
  </p:sldLayoutIdLst>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376498" algn="l" defTabSz="839196" rtl="0" eaLnBrk="1" fontAlgn="base" hangingPunct="1">
        <a:spcBef>
          <a:spcPct val="0"/>
        </a:spcBef>
        <a:spcAft>
          <a:spcPct val="0"/>
        </a:spcAft>
        <a:defRPr sz="1800">
          <a:solidFill>
            <a:schemeClr val="bg1"/>
          </a:solidFill>
          <a:latin typeface="Arial" charset="0"/>
          <a:cs typeface="Arial" charset="0"/>
        </a:defRPr>
      </a:lvl6pPr>
      <a:lvl7pPr marL="752912" algn="l" defTabSz="839196" rtl="0" eaLnBrk="1" fontAlgn="base" hangingPunct="1">
        <a:spcBef>
          <a:spcPct val="0"/>
        </a:spcBef>
        <a:spcAft>
          <a:spcPct val="0"/>
        </a:spcAft>
        <a:defRPr sz="1800">
          <a:solidFill>
            <a:schemeClr val="bg1"/>
          </a:solidFill>
          <a:latin typeface="Arial" charset="0"/>
          <a:cs typeface="Arial" charset="0"/>
        </a:defRPr>
      </a:lvl7pPr>
      <a:lvl8pPr marL="1129399" algn="l" defTabSz="839196" rtl="0" eaLnBrk="1" fontAlgn="base" hangingPunct="1">
        <a:spcBef>
          <a:spcPct val="0"/>
        </a:spcBef>
        <a:spcAft>
          <a:spcPct val="0"/>
        </a:spcAft>
        <a:defRPr sz="1800">
          <a:solidFill>
            <a:schemeClr val="bg1"/>
          </a:solidFill>
          <a:latin typeface="Arial" charset="0"/>
          <a:cs typeface="Arial" charset="0"/>
        </a:defRPr>
      </a:lvl8pPr>
      <a:lvl9pPr marL="1505838" algn="l" defTabSz="839196" rtl="0" eaLnBrk="1" fontAlgn="base" hangingPunct="1">
        <a:spcBef>
          <a:spcPct val="0"/>
        </a:spcBef>
        <a:spcAft>
          <a:spcPct val="0"/>
        </a:spcAft>
        <a:defRPr sz="1800">
          <a:solidFill>
            <a:schemeClr val="bg1"/>
          </a:solidFill>
          <a:latin typeface="Arial" charset="0"/>
          <a:cs typeface="Arial" charset="0"/>
        </a:defRPr>
      </a:lvl9pPr>
    </p:titleStyle>
    <p:bodyStyle>
      <a:lvl1pPr marL="281091" indent="-281091" algn="l" rtl="0" eaLnBrk="0" fontAlgn="base" hangingPunct="0">
        <a:spcBef>
          <a:spcPts val="538"/>
        </a:spcBef>
        <a:spcAft>
          <a:spcPct val="0"/>
        </a:spcAft>
        <a:defRPr sz="2500">
          <a:solidFill>
            <a:srgbClr val="002138"/>
          </a:solidFill>
          <a:latin typeface="+mn-lt"/>
          <a:ea typeface="+mn-ea"/>
          <a:cs typeface="+mn-cs"/>
        </a:defRPr>
      </a:lvl1pPr>
      <a:lvl2pPr marL="0" indent="0" algn="l" rtl="0" eaLnBrk="0" fontAlgn="base" hangingPunct="0">
        <a:spcBef>
          <a:spcPts val="538"/>
        </a:spcBef>
        <a:spcAft>
          <a:spcPct val="0"/>
        </a:spcAft>
        <a:defRPr>
          <a:solidFill>
            <a:srgbClr val="63B1E5"/>
          </a:solidFill>
          <a:latin typeface="+mn-lt"/>
          <a:cs typeface="+mn-cs"/>
        </a:defRPr>
      </a:lvl2pPr>
      <a:lvl3pPr marL="190802" indent="-190802" algn="l" rtl="0" eaLnBrk="0" fontAlgn="base" hangingPunct="0">
        <a:spcBef>
          <a:spcPts val="538"/>
        </a:spcBef>
        <a:spcAft>
          <a:spcPct val="0"/>
        </a:spcAft>
        <a:buClr>
          <a:srgbClr val="63B1E5"/>
        </a:buClr>
        <a:buSzPct val="120000"/>
        <a:buFont typeface="Arial" charset="0"/>
        <a:buChar char="&gt;"/>
        <a:defRPr>
          <a:solidFill>
            <a:schemeClr val="tx1"/>
          </a:solidFill>
          <a:latin typeface="+mn-lt"/>
          <a:cs typeface="+mn-cs"/>
        </a:defRPr>
      </a:lvl3pPr>
      <a:lvl4pPr marL="375838" indent="-182070" algn="l" rtl="0" eaLnBrk="0" fontAlgn="base" hangingPunct="0">
        <a:spcBef>
          <a:spcPts val="538"/>
        </a:spcBef>
        <a:spcAft>
          <a:spcPct val="0"/>
        </a:spcAft>
        <a:buChar char="–"/>
        <a:defRPr sz="1400">
          <a:solidFill>
            <a:schemeClr val="tx1"/>
          </a:solidFill>
          <a:latin typeface="+mn-lt"/>
          <a:cs typeface="+mn-cs"/>
        </a:defRPr>
      </a:lvl4pPr>
      <a:lvl5pPr marL="569528" indent="-192251" algn="l" rtl="0" eaLnBrk="0" fontAlgn="base" hangingPunct="0">
        <a:spcBef>
          <a:spcPts val="538"/>
        </a:spcBef>
        <a:spcAft>
          <a:spcPct val="0"/>
        </a:spcAft>
        <a:buChar char="»"/>
        <a:defRPr sz="1400">
          <a:solidFill>
            <a:schemeClr val="tx1"/>
          </a:solidFill>
          <a:latin typeface="+mn-lt"/>
          <a:cs typeface="+mn-cs"/>
        </a:defRPr>
      </a:lvl5pPr>
      <a:lvl6pPr marL="1555511" indent="-188235" algn="l" defTabSz="839196" rtl="0" eaLnBrk="1" fontAlgn="base" hangingPunct="1">
        <a:spcBef>
          <a:spcPct val="20000"/>
        </a:spcBef>
        <a:spcAft>
          <a:spcPct val="0"/>
        </a:spcAft>
        <a:buChar char="»"/>
        <a:defRPr sz="1400">
          <a:solidFill>
            <a:schemeClr val="tx1"/>
          </a:solidFill>
          <a:latin typeface="+mn-lt"/>
          <a:cs typeface="+mn-cs"/>
        </a:defRPr>
      </a:lvl6pPr>
      <a:lvl7pPr marL="1931962" indent="-188235" algn="l" defTabSz="839196" rtl="0" eaLnBrk="1" fontAlgn="base" hangingPunct="1">
        <a:spcBef>
          <a:spcPct val="20000"/>
        </a:spcBef>
        <a:spcAft>
          <a:spcPct val="0"/>
        </a:spcAft>
        <a:buChar char="»"/>
        <a:defRPr sz="1400">
          <a:solidFill>
            <a:schemeClr val="tx1"/>
          </a:solidFill>
          <a:latin typeface="+mn-lt"/>
          <a:cs typeface="+mn-cs"/>
        </a:defRPr>
      </a:lvl7pPr>
      <a:lvl8pPr marL="2308430" indent="-188235" algn="l" defTabSz="839196" rtl="0" eaLnBrk="1" fontAlgn="base" hangingPunct="1">
        <a:spcBef>
          <a:spcPct val="20000"/>
        </a:spcBef>
        <a:spcAft>
          <a:spcPct val="0"/>
        </a:spcAft>
        <a:buChar char="»"/>
        <a:defRPr sz="1400">
          <a:solidFill>
            <a:schemeClr val="tx1"/>
          </a:solidFill>
          <a:latin typeface="+mn-lt"/>
          <a:cs typeface="+mn-cs"/>
        </a:defRPr>
      </a:lvl8pPr>
      <a:lvl9pPr marL="2684897" indent="-188235" algn="l" defTabSz="839196" rtl="0" eaLnBrk="1" fontAlgn="base" hangingPunct="1">
        <a:spcBef>
          <a:spcPct val="20000"/>
        </a:spcBef>
        <a:spcAft>
          <a:spcPct val="0"/>
        </a:spcAft>
        <a:buChar char="»"/>
        <a:defRPr sz="1400">
          <a:solidFill>
            <a:schemeClr val="tx1"/>
          </a:solidFill>
          <a:latin typeface="+mn-lt"/>
          <a:cs typeface="+mn-cs"/>
        </a:defRPr>
      </a:lvl9pPr>
    </p:bodyStyle>
    <p:otherStyle>
      <a:defPPr>
        <a:defRPr lang="en-US"/>
      </a:defPPr>
      <a:lvl1pPr marL="0" algn="l" defTabSz="752912" rtl="0" eaLnBrk="1" latinLnBrk="0" hangingPunct="1">
        <a:defRPr sz="1600" kern="1200">
          <a:solidFill>
            <a:schemeClr val="tx1"/>
          </a:solidFill>
          <a:latin typeface="+mn-lt"/>
          <a:ea typeface="+mn-ea"/>
          <a:cs typeface="+mn-cs"/>
        </a:defRPr>
      </a:lvl1pPr>
      <a:lvl2pPr marL="376498" algn="l" defTabSz="752912" rtl="0" eaLnBrk="1" latinLnBrk="0" hangingPunct="1">
        <a:defRPr sz="1600" kern="1200">
          <a:solidFill>
            <a:schemeClr val="tx1"/>
          </a:solidFill>
          <a:latin typeface="+mn-lt"/>
          <a:ea typeface="+mn-ea"/>
          <a:cs typeface="+mn-cs"/>
        </a:defRPr>
      </a:lvl2pPr>
      <a:lvl3pPr marL="752912" algn="l" defTabSz="752912" rtl="0" eaLnBrk="1" latinLnBrk="0" hangingPunct="1">
        <a:defRPr sz="1600" kern="1200">
          <a:solidFill>
            <a:schemeClr val="tx1"/>
          </a:solidFill>
          <a:latin typeface="+mn-lt"/>
          <a:ea typeface="+mn-ea"/>
          <a:cs typeface="+mn-cs"/>
        </a:defRPr>
      </a:lvl3pPr>
      <a:lvl4pPr marL="1129399" algn="l" defTabSz="752912" rtl="0" eaLnBrk="1" latinLnBrk="0" hangingPunct="1">
        <a:defRPr sz="1600" kern="1200">
          <a:solidFill>
            <a:schemeClr val="tx1"/>
          </a:solidFill>
          <a:latin typeface="+mn-lt"/>
          <a:ea typeface="+mn-ea"/>
          <a:cs typeface="+mn-cs"/>
        </a:defRPr>
      </a:lvl4pPr>
      <a:lvl5pPr marL="1505838" algn="l" defTabSz="752912" rtl="0" eaLnBrk="1" latinLnBrk="0" hangingPunct="1">
        <a:defRPr sz="1600" kern="1200">
          <a:solidFill>
            <a:schemeClr val="tx1"/>
          </a:solidFill>
          <a:latin typeface="+mn-lt"/>
          <a:ea typeface="+mn-ea"/>
          <a:cs typeface="+mn-cs"/>
        </a:defRPr>
      </a:lvl5pPr>
      <a:lvl6pPr marL="1882305" algn="l" defTabSz="752912" rtl="0" eaLnBrk="1" latinLnBrk="0" hangingPunct="1">
        <a:defRPr sz="1600" kern="1200">
          <a:solidFill>
            <a:schemeClr val="tx1"/>
          </a:solidFill>
          <a:latin typeface="+mn-lt"/>
          <a:ea typeface="+mn-ea"/>
          <a:cs typeface="+mn-cs"/>
        </a:defRPr>
      </a:lvl6pPr>
      <a:lvl7pPr marL="2258748" algn="l" defTabSz="752912" rtl="0" eaLnBrk="1" latinLnBrk="0" hangingPunct="1">
        <a:defRPr sz="1600" kern="1200">
          <a:solidFill>
            <a:schemeClr val="tx1"/>
          </a:solidFill>
          <a:latin typeface="+mn-lt"/>
          <a:ea typeface="+mn-ea"/>
          <a:cs typeface="+mn-cs"/>
        </a:defRPr>
      </a:lvl7pPr>
      <a:lvl8pPr marL="2635224" algn="l" defTabSz="752912" rtl="0" eaLnBrk="1" latinLnBrk="0" hangingPunct="1">
        <a:defRPr sz="1600" kern="1200">
          <a:solidFill>
            <a:schemeClr val="tx1"/>
          </a:solidFill>
          <a:latin typeface="+mn-lt"/>
          <a:ea typeface="+mn-ea"/>
          <a:cs typeface="+mn-cs"/>
        </a:defRPr>
      </a:lvl8pPr>
      <a:lvl9pPr marL="3011665" algn="l" defTabSz="75291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opendoorhealth.com/opendoor/"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mailto:jpenkower@cacommunitie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California Statewide Communities Development Corporation</a:t>
            </a:r>
          </a:p>
        </p:txBody>
      </p:sp>
      <p:pic>
        <p:nvPicPr>
          <p:cNvPr id="6" name="Picture 5" descr="CSCDc_Logo_1Color_sm.png"/>
          <p:cNvPicPr>
            <a:picLocks noChangeAspect="1"/>
          </p:cNvPicPr>
          <p:nvPr/>
        </p:nvPicPr>
        <p:blipFill>
          <a:blip r:embed="rId3" cstate="print"/>
          <a:stretch>
            <a:fillRect/>
          </a:stretch>
        </p:blipFill>
        <p:spPr>
          <a:xfrm>
            <a:off x="3124200" y="5326166"/>
            <a:ext cx="2895600" cy="855017"/>
          </a:xfrm>
          <a:prstGeom prst="rect">
            <a:avLst/>
          </a:prstGeom>
        </p:spPr>
      </p:pic>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1</a:t>
            </a:fld>
            <a:endParaRPr lang="en-US" dirty="0"/>
          </a:p>
        </p:txBody>
      </p:sp>
      <p:sp>
        <p:nvSpPr>
          <p:cNvPr id="2" name="Content Placeholder 1"/>
          <p:cNvSpPr>
            <a:spLocks noGrp="1"/>
          </p:cNvSpPr>
          <p:nvPr>
            <p:ph idx="1"/>
          </p:nvPr>
        </p:nvSpPr>
        <p:spPr>
          <a:xfrm>
            <a:off x="1098550" y="2057400"/>
            <a:ext cx="6946900" cy="3886200"/>
          </a:xfrm>
        </p:spPr>
        <p:txBody>
          <a:bodyPr/>
          <a:lstStyle/>
          <a:p>
            <a:pPr algn="ctr"/>
            <a:endParaRPr lang="en-US" sz="2800" b="1" dirty="0">
              <a:solidFill>
                <a:schemeClr val="tx2">
                  <a:lumMod val="75000"/>
                </a:schemeClr>
              </a:solidFill>
              <a:latin typeface="Arial Narrow" pitchFamily="34" charset="0"/>
            </a:endParaRPr>
          </a:p>
          <a:p>
            <a:pPr algn="ctr"/>
            <a:endParaRPr lang="en-US" sz="2800" b="1" dirty="0">
              <a:solidFill>
                <a:schemeClr val="tx2">
                  <a:lumMod val="75000"/>
                </a:schemeClr>
              </a:solidFill>
              <a:latin typeface="Arial Narrow" pitchFamily="34" charset="0"/>
            </a:endParaRPr>
          </a:p>
          <a:p>
            <a:pPr algn="ctr"/>
            <a:r>
              <a:rPr lang="en-US" sz="2800" b="1" dirty="0">
                <a:solidFill>
                  <a:schemeClr val="tx2">
                    <a:lumMod val="75000"/>
                  </a:schemeClr>
                </a:solidFill>
                <a:latin typeface="Arial Narrow" pitchFamily="34" charset="0"/>
              </a:rPr>
              <a:t>OVERVIEW OF NEW MARKETS TAX CREDITS</a:t>
            </a:r>
            <a:endParaRPr lang="en-US" dirty="0"/>
          </a:p>
        </p:txBody>
      </p:sp>
      <p:sp>
        <p:nvSpPr>
          <p:cNvPr id="7" name="Subtitle 2"/>
          <p:cNvSpPr txBox="1">
            <a:spLocks/>
          </p:cNvSpPr>
          <p:nvPr/>
        </p:nvSpPr>
        <p:spPr bwMode="auto">
          <a:xfrm>
            <a:off x="0" y="2971800"/>
            <a:ext cx="9144000" cy="2272262"/>
          </a:xfrm>
          <a:prstGeom prst="rect">
            <a:avLst/>
          </a:prstGeom>
          <a:noFill/>
          <a:ln w="9525">
            <a:noFill/>
            <a:miter lim="800000"/>
            <a:headEnd/>
            <a:tailEnd/>
          </a:ln>
        </p:spPr>
        <p:txBody>
          <a:bodyPr vert="horz" wrap="square" lIns="83926" tIns="41971" rIns="83926" bIns="41971" numCol="1" anchor="t" anchorCtr="0" compatLnSpc="1">
            <a:prstTxWarp prst="textNoShape">
              <a:avLst/>
            </a:prstTxWarp>
            <a:normAutofit/>
          </a:bodyPr>
          <a:lstStyle>
            <a:lvl1pPr marL="281091" indent="-281091" algn="l" rtl="0" eaLnBrk="0" fontAlgn="base" hangingPunct="0">
              <a:spcBef>
                <a:spcPts val="538"/>
              </a:spcBef>
              <a:spcAft>
                <a:spcPct val="0"/>
              </a:spcAft>
              <a:defRPr sz="2500">
                <a:solidFill>
                  <a:srgbClr val="002138"/>
                </a:solidFill>
                <a:latin typeface="+mn-lt"/>
                <a:ea typeface="+mn-ea"/>
                <a:cs typeface="+mn-cs"/>
              </a:defRPr>
            </a:lvl1pPr>
            <a:lvl2pPr marL="0" indent="0" algn="l" rtl="0" eaLnBrk="0" fontAlgn="base" hangingPunct="0">
              <a:spcBef>
                <a:spcPts val="538"/>
              </a:spcBef>
              <a:spcAft>
                <a:spcPct val="0"/>
              </a:spcAft>
              <a:defRPr>
                <a:solidFill>
                  <a:srgbClr val="63B1E5"/>
                </a:solidFill>
                <a:latin typeface="+mn-lt"/>
                <a:cs typeface="+mn-cs"/>
              </a:defRPr>
            </a:lvl2pPr>
            <a:lvl3pPr marL="190802" indent="-190802" algn="l" rtl="0" eaLnBrk="0" fontAlgn="base" hangingPunct="0">
              <a:spcBef>
                <a:spcPts val="538"/>
              </a:spcBef>
              <a:spcAft>
                <a:spcPct val="0"/>
              </a:spcAft>
              <a:buClr>
                <a:srgbClr val="63B1E5"/>
              </a:buClr>
              <a:buSzPct val="120000"/>
              <a:buFont typeface="Arial" charset="0"/>
              <a:buChar char="&gt;"/>
              <a:defRPr>
                <a:solidFill>
                  <a:schemeClr val="tx1"/>
                </a:solidFill>
                <a:latin typeface="+mn-lt"/>
                <a:cs typeface="+mn-cs"/>
              </a:defRPr>
            </a:lvl3pPr>
            <a:lvl4pPr marL="375838" indent="-182070" algn="l" rtl="0" eaLnBrk="0" fontAlgn="base" hangingPunct="0">
              <a:spcBef>
                <a:spcPts val="538"/>
              </a:spcBef>
              <a:spcAft>
                <a:spcPct val="0"/>
              </a:spcAft>
              <a:buChar char="–"/>
              <a:defRPr sz="1400">
                <a:solidFill>
                  <a:schemeClr val="tx1"/>
                </a:solidFill>
                <a:latin typeface="+mn-lt"/>
                <a:cs typeface="+mn-cs"/>
              </a:defRPr>
            </a:lvl4pPr>
            <a:lvl5pPr marL="569528" indent="-192251" algn="l" rtl="0" eaLnBrk="0" fontAlgn="base" hangingPunct="0">
              <a:spcBef>
                <a:spcPts val="538"/>
              </a:spcBef>
              <a:spcAft>
                <a:spcPct val="0"/>
              </a:spcAft>
              <a:buChar char="»"/>
              <a:defRPr sz="1400">
                <a:solidFill>
                  <a:schemeClr val="tx1"/>
                </a:solidFill>
                <a:latin typeface="+mn-lt"/>
                <a:cs typeface="+mn-cs"/>
              </a:defRPr>
            </a:lvl5pPr>
            <a:lvl6pPr marL="1555511" indent="-188235" algn="l" defTabSz="839196" rtl="0" eaLnBrk="1" fontAlgn="base" hangingPunct="1">
              <a:spcBef>
                <a:spcPct val="20000"/>
              </a:spcBef>
              <a:spcAft>
                <a:spcPct val="0"/>
              </a:spcAft>
              <a:buChar char="»"/>
              <a:defRPr sz="1400">
                <a:solidFill>
                  <a:schemeClr val="tx1"/>
                </a:solidFill>
                <a:latin typeface="+mn-lt"/>
                <a:cs typeface="+mn-cs"/>
              </a:defRPr>
            </a:lvl6pPr>
            <a:lvl7pPr marL="1931962" indent="-188235" algn="l" defTabSz="839196" rtl="0" eaLnBrk="1" fontAlgn="base" hangingPunct="1">
              <a:spcBef>
                <a:spcPct val="20000"/>
              </a:spcBef>
              <a:spcAft>
                <a:spcPct val="0"/>
              </a:spcAft>
              <a:buChar char="»"/>
              <a:defRPr sz="1400">
                <a:solidFill>
                  <a:schemeClr val="tx1"/>
                </a:solidFill>
                <a:latin typeface="+mn-lt"/>
                <a:cs typeface="+mn-cs"/>
              </a:defRPr>
            </a:lvl7pPr>
            <a:lvl8pPr marL="2308430" indent="-188235" algn="l" defTabSz="839196" rtl="0" eaLnBrk="1" fontAlgn="base" hangingPunct="1">
              <a:spcBef>
                <a:spcPct val="20000"/>
              </a:spcBef>
              <a:spcAft>
                <a:spcPct val="0"/>
              </a:spcAft>
              <a:buChar char="»"/>
              <a:defRPr sz="1400">
                <a:solidFill>
                  <a:schemeClr val="tx1"/>
                </a:solidFill>
                <a:latin typeface="+mn-lt"/>
                <a:cs typeface="+mn-cs"/>
              </a:defRPr>
            </a:lvl8pPr>
            <a:lvl9pPr marL="2684897" indent="-188235" algn="l" defTabSz="839196" rtl="0" eaLnBrk="1" fontAlgn="base" hangingPunct="1">
              <a:spcBef>
                <a:spcPct val="20000"/>
              </a:spcBef>
              <a:spcAft>
                <a:spcPct val="0"/>
              </a:spcAft>
              <a:buChar char="»"/>
              <a:defRPr sz="1400">
                <a:solidFill>
                  <a:schemeClr val="tx1"/>
                </a:solidFill>
                <a:latin typeface="+mn-lt"/>
                <a:cs typeface="+mn-cs"/>
              </a:defRPr>
            </a:lvl9pPr>
          </a:lstStyle>
          <a:p>
            <a:pPr algn="ctr"/>
            <a:endParaRPr lang="en-US" sz="1600" dirty="0">
              <a:solidFill>
                <a:schemeClr val="tx2">
                  <a:lumMod val="75000"/>
                </a:schemeClr>
              </a:solidFill>
            </a:endParaRPr>
          </a:p>
          <a:p>
            <a:pPr algn="ctr"/>
            <a:endParaRPr lang="en-US" sz="2200" b="1" dirty="0">
              <a:solidFill>
                <a:schemeClr val="tx2">
                  <a:lumMod val="75000"/>
                </a:schemeClr>
              </a:solidFill>
            </a:endParaRPr>
          </a:p>
          <a:p>
            <a:pPr algn="ctr"/>
            <a:r>
              <a:rPr lang="en-US" sz="2200" b="1" dirty="0">
                <a:solidFill>
                  <a:schemeClr val="tx2">
                    <a:lumMod val="75000"/>
                  </a:schemeClr>
                </a:solidFill>
              </a:rPr>
              <a:t>June 5, 2024</a:t>
            </a:r>
          </a:p>
          <a:p>
            <a:pPr algn="ctr"/>
            <a:endParaRPr lang="en-US" sz="2000" dirty="0">
              <a:solidFill>
                <a:schemeClr val="tx2">
                  <a:lumMod val="75000"/>
                </a:schemeClr>
              </a:solidFill>
            </a:endParaRPr>
          </a:p>
          <a:p>
            <a:pPr algn="ctr"/>
            <a:r>
              <a:rPr lang="en-US" sz="1700" dirty="0">
                <a:solidFill>
                  <a:schemeClr val="tx2">
                    <a:lumMod val="75000"/>
                  </a:schemeClr>
                </a:solidFill>
              </a:rPr>
              <a:t>Jon Penkower, Managing Director, CSCDA</a:t>
            </a:r>
          </a:p>
          <a:p>
            <a:pPr algn="ctr"/>
            <a:endParaRPr lang="en-US" sz="3300" dirty="0"/>
          </a:p>
          <a:p>
            <a:pPr algn="ctr"/>
            <a:endParaRPr lang="en-US" sz="1900" dirty="0"/>
          </a:p>
          <a:p>
            <a:pPr algn="ctr"/>
            <a:endParaRPr lang="en-US" sz="2800" dirty="0"/>
          </a:p>
        </p:txBody>
      </p:sp>
      <p:pic>
        <p:nvPicPr>
          <p:cNvPr id="1026" name="Picture 2" descr="Redwood Region RISE_Logo">
            <a:extLst>
              <a:ext uri="{FF2B5EF4-FFF2-40B4-BE49-F238E27FC236}">
                <a16:creationId xmlns:a16="http://schemas.microsoft.com/office/drawing/2014/main" id="{A937DC62-EE97-464F-8F42-5833C709A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5929" y="1314539"/>
            <a:ext cx="3352800" cy="110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18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NMTC: Potential Benefit</a:t>
            </a:r>
          </a:p>
        </p:txBody>
      </p:sp>
      <p:pic>
        <p:nvPicPr>
          <p:cNvPr id="5" name="Picture 4" descr="CSCDc_Logo_1Color_sm.png"/>
          <p:cNvPicPr>
            <a:picLocks noChangeAspect="1"/>
          </p:cNvPicPr>
          <p:nvPr/>
        </p:nvPicPr>
        <p:blipFill>
          <a:blip r:embed="rId3" cstate="print"/>
          <a:stretch>
            <a:fillRect/>
          </a:stretch>
        </p:blipFill>
        <p:spPr>
          <a:xfrm>
            <a:off x="6934200" y="5889095"/>
            <a:ext cx="1732939" cy="511705"/>
          </a:xfrm>
          <a:prstGeom prst="rect">
            <a:avLst/>
          </a:prstGeom>
        </p:spPr>
      </p:pic>
      <p:sp>
        <p:nvSpPr>
          <p:cNvPr id="32" name="Rounded Rectangle 31"/>
          <p:cNvSpPr/>
          <p:nvPr/>
        </p:nvSpPr>
        <p:spPr>
          <a:xfrm>
            <a:off x="876300" y="1928383"/>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Lender</a:t>
            </a:r>
          </a:p>
        </p:txBody>
      </p:sp>
      <p:sp>
        <p:nvSpPr>
          <p:cNvPr id="35" name="Rounded Rectangle 34"/>
          <p:cNvSpPr/>
          <p:nvPr/>
        </p:nvSpPr>
        <p:spPr>
          <a:xfrm>
            <a:off x="3505200" y="4876800"/>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QALICB</a:t>
            </a:r>
          </a:p>
        </p:txBody>
      </p:sp>
      <p:sp>
        <p:nvSpPr>
          <p:cNvPr id="36" name="Rounded Rectangle 35"/>
          <p:cNvSpPr/>
          <p:nvPr/>
        </p:nvSpPr>
        <p:spPr>
          <a:xfrm>
            <a:off x="3505200" y="3367714"/>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Sub-CDE</a:t>
            </a:r>
          </a:p>
        </p:txBody>
      </p:sp>
      <p:sp>
        <p:nvSpPr>
          <p:cNvPr id="37" name="Rounded Rectangle 36"/>
          <p:cNvSpPr/>
          <p:nvPr/>
        </p:nvSpPr>
        <p:spPr>
          <a:xfrm>
            <a:off x="6164826" y="3414252"/>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CDE</a:t>
            </a:r>
          </a:p>
        </p:txBody>
      </p:sp>
      <p:sp>
        <p:nvSpPr>
          <p:cNvPr id="38" name="Rounded Rectangle 37"/>
          <p:cNvSpPr/>
          <p:nvPr/>
        </p:nvSpPr>
        <p:spPr>
          <a:xfrm>
            <a:off x="6172200" y="1928383"/>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NMTC Investor</a:t>
            </a:r>
          </a:p>
        </p:txBody>
      </p:sp>
      <p:sp>
        <p:nvSpPr>
          <p:cNvPr id="39" name="Rounded Rectangle 38"/>
          <p:cNvSpPr/>
          <p:nvPr/>
        </p:nvSpPr>
        <p:spPr>
          <a:xfrm>
            <a:off x="3505200" y="1928383"/>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Investment Fund</a:t>
            </a:r>
          </a:p>
        </p:txBody>
      </p:sp>
      <p:sp>
        <p:nvSpPr>
          <p:cNvPr id="40" name="TextBox 39"/>
          <p:cNvSpPr txBox="1"/>
          <p:nvPr/>
        </p:nvSpPr>
        <p:spPr>
          <a:xfrm>
            <a:off x="533400" y="3034368"/>
            <a:ext cx="2743200" cy="2985432"/>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r>
              <a:rPr lang="en-US" sz="1200" b="1" u="sng" dirty="0">
                <a:solidFill>
                  <a:schemeClr val="tx2">
                    <a:lumMod val="75000"/>
                  </a:schemeClr>
                </a:solidFill>
              </a:rPr>
              <a:t>At closing</a:t>
            </a:r>
          </a:p>
          <a:p>
            <a:pPr marL="342900" indent="-342900">
              <a:buAutoNum type="arabicPeriod"/>
            </a:pPr>
            <a:r>
              <a:rPr lang="en-US" sz="1100" dirty="0">
                <a:solidFill>
                  <a:schemeClr val="tx2">
                    <a:lumMod val="75000"/>
                  </a:schemeClr>
                </a:solidFill>
              </a:rPr>
              <a:t>Lender makes $7.5M loan to Investment Fund</a:t>
            </a:r>
          </a:p>
          <a:p>
            <a:pPr marL="342900" indent="-342900">
              <a:buAutoNum type="arabicPeriod"/>
            </a:pPr>
            <a:r>
              <a:rPr lang="en-US" sz="1100" dirty="0">
                <a:solidFill>
                  <a:schemeClr val="tx2">
                    <a:lumMod val="75000"/>
                  </a:schemeClr>
                </a:solidFill>
              </a:rPr>
              <a:t>NMTC Investor invests $2.5M in Investment Fund</a:t>
            </a:r>
          </a:p>
          <a:p>
            <a:pPr marL="342900" indent="-342900">
              <a:buAutoNum type="arabicPeriod"/>
            </a:pPr>
            <a:r>
              <a:rPr lang="en-US" sz="1100" dirty="0">
                <a:solidFill>
                  <a:schemeClr val="tx2">
                    <a:lumMod val="75000"/>
                  </a:schemeClr>
                </a:solidFill>
              </a:rPr>
              <a:t>IF makes $10M “Qualified Equity Investment” into project specific Sub-CDE</a:t>
            </a:r>
          </a:p>
          <a:p>
            <a:pPr marL="342900" indent="-342900">
              <a:buAutoNum type="arabicPeriod"/>
            </a:pPr>
            <a:r>
              <a:rPr lang="en-US" sz="1100" dirty="0">
                <a:solidFill>
                  <a:schemeClr val="tx2">
                    <a:lumMod val="75000"/>
                  </a:schemeClr>
                </a:solidFill>
              </a:rPr>
              <a:t>CDE receives fees &amp; expenses from Sub-CDE</a:t>
            </a:r>
          </a:p>
          <a:p>
            <a:pPr marL="342900" indent="-342900">
              <a:buAutoNum type="arabicPeriod"/>
            </a:pPr>
            <a:r>
              <a:rPr lang="en-US" sz="1100" dirty="0">
                <a:solidFill>
                  <a:schemeClr val="tx2">
                    <a:lumMod val="75000"/>
                  </a:schemeClr>
                </a:solidFill>
              </a:rPr>
              <a:t>Sub-CDE makes $7.5M Loan A to Project at same terms as upper-tier loan in #1</a:t>
            </a:r>
          </a:p>
          <a:p>
            <a:pPr marL="342900" indent="-342900">
              <a:buAutoNum type="arabicPeriod"/>
            </a:pPr>
            <a:r>
              <a:rPr lang="en-US" sz="1100" dirty="0">
                <a:solidFill>
                  <a:schemeClr val="tx2">
                    <a:lumMod val="75000"/>
                  </a:schemeClr>
                </a:solidFill>
              </a:rPr>
              <a:t>Sub-CDE makes $2.5M Loan B to Project at very low rates (partially or fully forgiven after 7 years –</a:t>
            </a:r>
            <a:r>
              <a:rPr lang="en-US" sz="1100" b="1" dirty="0">
                <a:solidFill>
                  <a:schemeClr val="tx2">
                    <a:lumMod val="75000"/>
                  </a:schemeClr>
                </a:solidFill>
              </a:rPr>
              <a:t> this is the net NMTC subsidy</a:t>
            </a:r>
            <a:r>
              <a:rPr lang="en-US" sz="1100" dirty="0">
                <a:solidFill>
                  <a:schemeClr val="tx2">
                    <a:lumMod val="75000"/>
                  </a:schemeClr>
                </a:solidFill>
              </a:rPr>
              <a:t>)</a:t>
            </a:r>
          </a:p>
        </p:txBody>
      </p:sp>
      <p:cxnSp>
        <p:nvCxnSpPr>
          <p:cNvPr id="41" name="Straight Arrow Connector 40"/>
          <p:cNvCxnSpPr/>
          <p:nvPr/>
        </p:nvCxnSpPr>
        <p:spPr>
          <a:xfrm>
            <a:off x="2514600" y="2497032"/>
            <a:ext cx="914400" cy="0"/>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181600" y="2509503"/>
            <a:ext cx="914400" cy="0"/>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038600" y="4265613"/>
            <a:ext cx="2458" cy="548148"/>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81600" y="3886200"/>
            <a:ext cx="914400" cy="0"/>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279490" y="2799299"/>
            <a:ext cx="2458" cy="484814"/>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495800" y="4269557"/>
            <a:ext cx="2458" cy="548148"/>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819400" y="1998783"/>
            <a:ext cx="304800" cy="369332"/>
          </a:xfrm>
          <a:prstGeom prst="rect">
            <a:avLst/>
          </a:prstGeom>
          <a:solidFill>
            <a:srgbClr val="0070C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1</a:t>
            </a:r>
          </a:p>
        </p:txBody>
      </p:sp>
      <p:sp>
        <p:nvSpPr>
          <p:cNvPr id="52" name="TextBox 51"/>
          <p:cNvSpPr txBox="1"/>
          <p:nvPr/>
        </p:nvSpPr>
        <p:spPr>
          <a:xfrm>
            <a:off x="3601060" y="4326204"/>
            <a:ext cx="304800" cy="369332"/>
          </a:xfrm>
          <a:prstGeom prst="rect">
            <a:avLst/>
          </a:prstGeom>
          <a:solidFill>
            <a:srgbClr val="0070C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5</a:t>
            </a:r>
          </a:p>
        </p:txBody>
      </p:sp>
      <p:sp>
        <p:nvSpPr>
          <p:cNvPr id="53" name="TextBox 52"/>
          <p:cNvSpPr txBox="1"/>
          <p:nvPr/>
        </p:nvSpPr>
        <p:spPr>
          <a:xfrm>
            <a:off x="3810000" y="2857040"/>
            <a:ext cx="304800" cy="369332"/>
          </a:xfrm>
          <a:prstGeom prst="rect">
            <a:avLst/>
          </a:prstGeom>
          <a:solidFill>
            <a:srgbClr val="0070C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3</a:t>
            </a:r>
          </a:p>
        </p:txBody>
      </p:sp>
      <p:sp>
        <p:nvSpPr>
          <p:cNvPr id="54" name="TextBox 53"/>
          <p:cNvSpPr txBox="1"/>
          <p:nvPr/>
        </p:nvSpPr>
        <p:spPr>
          <a:xfrm>
            <a:off x="5486399" y="3414252"/>
            <a:ext cx="304800" cy="369332"/>
          </a:xfrm>
          <a:prstGeom prst="rect">
            <a:avLst/>
          </a:prstGeom>
          <a:solidFill>
            <a:srgbClr val="0070C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4</a:t>
            </a:r>
          </a:p>
        </p:txBody>
      </p:sp>
      <p:sp>
        <p:nvSpPr>
          <p:cNvPr id="55" name="TextBox 54"/>
          <p:cNvSpPr txBox="1"/>
          <p:nvPr/>
        </p:nvSpPr>
        <p:spPr>
          <a:xfrm>
            <a:off x="5448300" y="2046509"/>
            <a:ext cx="304800" cy="369332"/>
          </a:xfrm>
          <a:prstGeom prst="rect">
            <a:avLst/>
          </a:prstGeom>
          <a:solidFill>
            <a:srgbClr val="0070C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2</a:t>
            </a:r>
          </a:p>
        </p:txBody>
      </p:sp>
      <p:sp>
        <p:nvSpPr>
          <p:cNvPr id="56" name="TextBox 55"/>
          <p:cNvSpPr txBox="1"/>
          <p:nvPr/>
        </p:nvSpPr>
        <p:spPr>
          <a:xfrm>
            <a:off x="4648200" y="4340265"/>
            <a:ext cx="304800" cy="369332"/>
          </a:xfrm>
          <a:prstGeom prst="rect">
            <a:avLst/>
          </a:prstGeom>
          <a:solidFill>
            <a:srgbClr val="0070C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6</a:t>
            </a:r>
          </a:p>
        </p:txBody>
      </p:sp>
    </p:spTree>
    <p:extLst>
      <p:ext uri="{BB962C8B-B14F-4D97-AF65-F5344CB8AC3E}">
        <p14:creationId xmlns:p14="http://schemas.microsoft.com/office/powerpoint/2010/main" val="233688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NMTC: Potential Benefit</a:t>
            </a:r>
          </a:p>
        </p:txBody>
      </p:sp>
      <p:pic>
        <p:nvPicPr>
          <p:cNvPr id="5" name="Picture 4" descr="CSCDc_Logo_1Color_sm.png"/>
          <p:cNvPicPr>
            <a:picLocks noChangeAspect="1"/>
          </p:cNvPicPr>
          <p:nvPr/>
        </p:nvPicPr>
        <p:blipFill>
          <a:blip r:embed="rId3" cstate="print"/>
          <a:stretch>
            <a:fillRect/>
          </a:stretch>
        </p:blipFill>
        <p:spPr>
          <a:xfrm>
            <a:off x="6934200" y="5867400"/>
            <a:ext cx="1732939" cy="511705"/>
          </a:xfrm>
          <a:prstGeom prst="rect">
            <a:avLst/>
          </a:prstGeom>
        </p:spPr>
      </p:pic>
      <p:sp>
        <p:nvSpPr>
          <p:cNvPr id="32" name="Rounded Rectangle 31"/>
          <p:cNvSpPr/>
          <p:nvPr/>
        </p:nvSpPr>
        <p:spPr>
          <a:xfrm>
            <a:off x="876300" y="1928383"/>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Lender</a:t>
            </a:r>
          </a:p>
        </p:txBody>
      </p:sp>
      <p:sp>
        <p:nvSpPr>
          <p:cNvPr id="35" name="Rounded Rectangle 34"/>
          <p:cNvSpPr/>
          <p:nvPr/>
        </p:nvSpPr>
        <p:spPr>
          <a:xfrm>
            <a:off x="3505200" y="4876800"/>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QALICB</a:t>
            </a:r>
          </a:p>
        </p:txBody>
      </p:sp>
      <p:sp>
        <p:nvSpPr>
          <p:cNvPr id="36" name="Rounded Rectangle 35"/>
          <p:cNvSpPr/>
          <p:nvPr/>
        </p:nvSpPr>
        <p:spPr>
          <a:xfrm>
            <a:off x="3505200" y="3367714"/>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Sub-CDE</a:t>
            </a:r>
          </a:p>
        </p:txBody>
      </p:sp>
      <p:sp>
        <p:nvSpPr>
          <p:cNvPr id="37" name="Rounded Rectangle 36"/>
          <p:cNvSpPr/>
          <p:nvPr/>
        </p:nvSpPr>
        <p:spPr>
          <a:xfrm>
            <a:off x="6164826" y="3414252"/>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CDE</a:t>
            </a:r>
          </a:p>
        </p:txBody>
      </p:sp>
      <p:sp>
        <p:nvSpPr>
          <p:cNvPr id="38" name="Rounded Rectangle 37"/>
          <p:cNvSpPr/>
          <p:nvPr/>
        </p:nvSpPr>
        <p:spPr>
          <a:xfrm>
            <a:off x="6172200" y="1928383"/>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NMTC Investor</a:t>
            </a:r>
          </a:p>
        </p:txBody>
      </p:sp>
      <p:sp>
        <p:nvSpPr>
          <p:cNvPr id="39" name="Rounded Rectangle 38"/>
          <p:cNvSpPr/>
          <p:nvPr/>
        </p:nvSpPr>
        <p:spPr>
          <a:xfrm>
            <a:off x="3505200" y="1928383"/>
            <a:ext cx="1524000" cy="838200"/>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Investment Fund</a:t>
            </a:r>
          </a:p>
        </p:txBody>
      </p:sp>
      <p:cxnSp>
        <p:nvCxnSpPr>
          <p:cNvPr id="41" name="Straight Arrow Connector 40"/>
          <p:cNvCxnSpPr/>
          <p:nvPr/>
        </p:nvCxnSpPr>
        <p:spPr>
          <a:xfrm flipH="1">
            <a:off x="2456836" y="2427380"/>
            <a:ext cx="972164" cy="6419"/>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181600" y="2509503"/>
            <a:ext cx="914400" cy="0"/>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81600" y="3886200"/>
            <a:ext cx="914400" cy="0"/>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279490" y="4252452"/>
            <a:ext cx="0" cy="535757"/>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819400" y="1998783"/>
            <a:ext cx="304800" cy="369332"/>
          </a:xfrm>
          <a:prstGeom prst="rect">
            <a:avLst/>
          </a:prstGeom>
          <a:solidFill>
            <a:srgbClr val="0070C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4</a:t>
            </a:r>
          </a:p>
        </p:txBody>
      </p:sp>
      <p:sp>
        <p:nvSpPr>
          <p:cNvPr id="52" name="TextBox 51"/>
          <p:cNvSpPr txBox="1"/>
          <p:nvPr/>
        </p:nvSpPr>
        <p:spPr>
          <a:xfrm>
            <a:off x="4653121" y="2872660"/>
            <a:ext cx="304800" cy="369332"/>
          </a:xfrm>
          <a:prstGeom prst="rect">
            <a:avLst/>
          </a:prstGeom>
          <a:solidFill>
            <a:srgbClr val="92D05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5</a:t>
            </a:r>
          </a:p>
        </p:txBody>
      </p:sp>
      <p:sp>
        <p:nvSpPr>
          <p:cNvPr id="53" name="TextBox 52"/>
          <p:cNvSpPr txBox="1"/>
          <p:nvPr/>
        </p:nvSpPr>
        <p:spPr>
          <a:xfrm>
            <a:off x="3601060" y="2868263"/>
            <a:ext cx="304800" cy="369332"/>
          </a:xfrm>
          <a:prstGeom prst="rect">
            <a:avLst/>
          </a:prstGeom>
          <a:solidFill>
            <a:srgbClr val="0070C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3</a:t>
            </a:r>
          </a:p>
        </p:txBody>
      </p:sp>
      <p:sp>
        <p:nvSpPr>
          <p:cNvPr id="54" name="TextBox 53"/>
          <p:cNvSpPr txBox="1"/>
          <p:nvPr/>
        </p:nvSpPr>
        <p:spPr>
          <a:xfrm>
            <a:off x="5486399" y="3414252"/>
            <a:ext cx="304800" cy="369332"/>
          </a:xfrm>
          <a:prstGeom prst="rect">
            <a:avLst/>
          </a:prstGeom>
          <a:solidFill>
            <a:srgbClr val="0070C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2</a:t>
            </a:r>
          </a:p>
        </p:txBody>
      </p:sp>
      <p:sp>
        <p:nvSpPr>
          <p:cNvPr id="55" name="TextBox 54"/>
          <p:cNvSpPr txBox="1"/>
          <p:nvPr/>
        </p:nvSpPr>
        <p:spPr>
          <a:xfrm>
            <a:off x="5448300" y="2046509"/>
            <a:ext cx="304800" cy="369332"/>
          </a:xfrm>
          <a:prstGeom prst="rect">
            <a:avLst/>
          </a:prstGeom>
          <a:solidFill>
            <a:srgbClr val="92D05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6</a:t>
            </a:r>
          </a:p>
        </p:txBody>
      </p:sp>
      <p:sp>
        <p:nvSpPr>
          <p:cNvPr id="56" name="TextBox 55"/>
          <p:cNvSpPr txBox="1"/>
          <p:nvPr/>
        </p:nvSpPr>
        <p:spPr>
          <a:xfrm>
            <a:off x="4500721" y="4326204"/>
            <a:ext cx="304800" cy="369332"/>
          </a:xfrm>
          <a:prstGeom prst="rect">
            <a:avLst/>
          </a:prstGeom>
          <a:solidFill>
            <a:srgbClr val="0070C0"/>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1</a:t>
            </a:r>
          </a:p>
        </p:txBody>
      </p:sp>
      <p:cxnSp>
        <p:nvCxnSpPr>
          <p:cNvPr id="27" name="Straight Arrow Connector 26"/>
          <p:cNvCxnSpPr/>
          <p:nvPr/>
        </p:nvCxnSpPr>
        <p:spPr>
          <a:xfrm flipV="1">
            <a:off x="4500721" y="2805649"/>
            <a:ext cx="0" cy="535757"/>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038600" y="2805649"/>
            <a:ext cx="0" cy="535757"/>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81332" y="3064320"/>
            <a:ext cx="2695268" cy="2477601"/>
          </a:xfrm>
          <a:prstGeom prst="rect">
            <a:avLst/>
          </a:prstGeom>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r>
              <a:rPr lang="en-US" sz="1200" b="1" u="sng" dirty="0">
                <a:solidFill>
                  <a:schemeClr val="tx2">
                    <a:lumMod val="75000"/>
                  </a:schemeClr>
                </a:solidFill>
              </a:rPr>
              <a:t>During compliance period:</a:t>
            </a:r>
          </a:p>
          <a:p>
            <a:pPr marL="342900" indent="-342900">
              <a:buAutoNum type="arabicPeriod"/>
            </a:pPr>
            <a:r>
              <a:rPr lang="en-US" sz="1100" dirty="0">
                <a:solidFill>
                  <a:schemeClr val="tx2">
                    <a:lumMod val="75000"/>
                  </a:schemeClr>
                </a:solidFill>
              </a:rPr>
              <a:t>QALICB services debt on Loan A and Loan B</a:t>
            </a:r>
          </a:p>
          <a:p>
            <a:pPr marL="342900" indent="-342900">
              <a:buAutoNum type="arabicPeriod"/>
            </a:pPr>
            <a:r>
              <a:rPr lang="en-US" sz="1100" dirty="0">
                <a:solidFill>
                  <a:schemeClr val="tx2">
                    <a:lumMod val="75000"/>
                  </a:schemeClr>
                </a:solidFill>
              </a:rPr>
              <a:t>Loan B debt service is distributed to CDE as a fee</a:t>
            </a:r>
          </a:p>
          <a:p>
            <a:pPr marL="342900" indent="-342900">
              <a:buAutoNum type="arabicPeriod"/>
            </a:pPr>
            <a:r>
              <a:rPr lang="en-US" sz="1100" dirty="0">
                <a:solidFill>
                  <a:schemeClr val="tx2">
                    <a:lumMod val="75000"/>
                  </a:schemeClr>
                </a:solidFill>
              </a:rPr>
              <a:t>Loan A debt service is distributed to Investment Fund</a:t>
            </a:r>
          </a:p>
          <a:p>
            <a:pPr marL="342900" indent="-342900">
              <a:buAutoNum type="arabicPeriod"/>
            </a:pPr>
            <a:r>
              <a:rPr lang="en-US" sz="1100" dirty="0">
                <a:solidFill>
                  <a:schemeClr val="tx2">
                    <a:lumMod val="75000"/>
                  </a:schemeClr>
                </a:solidFill>
              </a:rPr>
              <a:t>Investment Fund pays debt service on Loan A with proceeds from #3</a:t>
            </a:r>
          </a:p>
          <a:p>
            <a:pPr marL="342900" indent="-342900">
              <a:buAutoNum type="arabicPeriod"/>
            </a:pPr>
            <a:r>
              <a:rPr lang="en-US" sz="1100" dirty="0">
                <a:solidFill>
                  <a:schemeClr val="tx2">
                    <a:lumMod val="75000"/>
                  </a:schemeClr>
                </a:solidFill>
              </a:rPr>
              <a:t>Sub-CDE distributes $3.9M in tax credits to Investment Fund over 7 years</a:t>
            </a:r>
          </a:p>
          <a:p>
            <a:pPr marL="342900" indent="-342900">
              <a:buAutoNum type="arabicPeriod"/>
            </a:pPr>
            <a:r>
              <a:rPr lang="en-US" sz="1100" dirty="0">
                <a:solidFill>
                  <a:schemeClr val="tx2">
                    <a:lumMod val="75000"/>
                  </a:schemeClr>
                </a:solidFill>
              </a:rPr>
              <a:t>Tax credits are received on an annual basis by NMTC Investor</a:t>
            </a:r>
          </a:p>
        </p:txBody>
      </p:sp>
    </p:spTree>
    <p:extLst>
      <p:ext uri="{BB962C8B-B14F-4D97-AF65-F5344CB8AC3E}">
        <p14:creationId xmlns:p14="http://schemas.microsoft.com/office/powerpoint/2010/main" val="102296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NMTC Limitations</a:t>
            </a:r>
          </a:p>
        </p:txBody>
      </p:sp>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12</a:t>
            </a:fld>
            <a:endParaRPr lang="en-US" dirty="0"/>
          </a:p>
        </p:txBody>
      </p:sp>
      <p:sp>
        <p:nvSpPr>
          <p:cNvPr id="7" name="Content Placeholder 8"/>
          <p:cNvSpPr>
            <a:spLocks noGrp="1"/>
          </p:cNvSpPr>
          <p:nvPr>
            <p:ph idx="1"/>
          </p:nvPr>
        </p:nvSpPr>
        <p:spPr>
          <a:xfrm>
            <a:off x="505129" y="2514600"/>
            <a:ext cx="8229600" cy="4525963"/>
          </a:xfrm>
        </p:spPr>
        <p:txBody>
          <a:bodyPr vert="horz" lIns="91440" tIns="45720" rIns="91440" bIns="45720" rtlCol="0">
            <a:noAutofit/>
          </a:bodyPr>
          <a:lstStyle/>
          <a:p>
            <a:pPr marL="171450" indent="-171450">
              <a:buFont typeface="Arial"/>
              <a:buChar char="•"/>
            </a:pPr>
            <a:r>
              <a:rPr lang="en-US" sz="2000" dirty="0">
                <a:solidFill>
                  <a:schemeClr val="tx2">
                    <a:lumMod val="75000"/>
                  </a:schemeClr>
                </a:solidFill>
              </a:rPr>
              <a:t>Lender is required to forbear on their foreclosure rights for 7 year compliance period – greatly limits pool of potential lenders</a:t>
            </a:r>
          </a:p>
          <a:p>
            <a:pPr marL="0" indent="0"/>
            <a:endParaRPr lang="en-US" sz="2000" dirty="0">
              <a:solidFill>
                <a:schemeClr val="tx2">
                  <a:lumMod val="75000"/>
                </a:schemeClr>
              </a:solidFill>
            </a:endParaRPr>
          </a:p>
          <a:p>
            <a:pPr marL="171450" indent="-171450">
              <a:buFont typeface="Arial"/>
              <a:buChar char="•"/>
            </a:pPr>
            <a:r>
              <a:rPr lang="en-US" sz="2000" dirty="0">
                <a:solidFill>
                  <a:schemeClr val="tx2">
                    <a:lumMod val="75000"/>
                  </a:schemeClr>
                </a:solidFill>
              </a:rPr>
              <a:t>Extremely limited refinancing potential for 7 years</a:t>
            </a:r>
          </a:p>
          <a:p>
            <a:pPr marL="171450" indent="-171450">
              <a:buFont typeface="Arial"/>
              <a:buChar char="•"/>
            </a:pPr>
            <a:endParaRPr lang="en-US" sz="2000" dirty="0">
              <a:solidFill>
                <a:schemeClr val="tx2">
                  <a:lumMod val="75000"/>
                </a:schemeClr>
              </a:solidFill>
            </a:endParaRPr>
          </a:p>
          <a:p>
            <a:pPr marL="171450" indent="-171450">
              <a:buFont typeface="Arial"/>
              <a:buChar char="•"/>
            </a:pPr>
            <a:r>
              <a:rPr lang="en-US" sz="2000" dirty="0">
                <a:solidFill>
                  <a:schemeClr val="tx2">
                    <a:lumMod val="75000"/>
                  </a:schemeClr>
                </a:solidFill>
              </a:rPr>
              <a:t>Can’t sell property for 7 years</a:t>
            </a:r>
          </a:p>
          <a:p>
            <a:pPr marL="171450" indent="-171450">
              <a:buFont typeface="Arial"/>
              <a:buChar char="•"/>
            </a:pPr>
            <a:endParaRPr lang="en-US" sz="2000" dirty="0">
              <a:solidFill>
                <a:schemeClr val="tx2">
                  <a:lumMod val="75000"/>
                </a:schemeClr>
              </a:solidFill>
            </a:endParaRPr>
          </a:p>
          <a:p>
            <a:pPr marL="171450" indent="-171450">
              <a:buFont typeface="Arial"/>
              <a:buChar char="•"/>
            </a:pPr>
            <a:r>
              <a:rPr lang="en-US" sz="2000" dirty="0">
                <a:solidFill>
                  <a:schemeClr val="tx2">
                    <a:lumMod val="75000"/>
                  </a:schemeClr>
                </a:solidFill>
              </a:rPr>
              <a:t>Projects with total development costs of &lt; $7 million are generally not competitive</a:t>
            </a:r>
          </a:p>
        </p:txBody>
      </p:sp>
      <p:pic>
        <p:nvPicPr>
          <p:cNvPr id="8" name="Picture 7" descr="CSCDc_Logo_1Color_sm.png"/>
          <p:cNvPicPr>
            <a:picLocks noChangeAspect="1"/>
          </p:cNvPicPr>
          <p:nvPr/>
        </p:nvPicPr>
        <p:blipFill>
          <a:blip r:embed="rId3" cstate="print"/>
          <a:stretch>
            <a:fillRect/>
          </a:stretch>
        </p:blipFill>
        <p:spPr>
          <a:xfrm>
            <a:off x="3753460" y="5902324"/>
            <a:ext cx="1732939" cy="511705"/>
          </a:xfrm>
          <a:prstGeom prst="rect">
            <a:avLst/>
          </a:prstGeom>
        </p:spPr>
      </p:pic>
    </p:spTree>
    <p:extLst>
      <p:ext uri="{BB962C8B-B14F-4D97-AF65-F5344CB8AC3E}">
        <p14:creationId xmlns:p14="http://schemas.microsoft.com/office/powerpoint/2010/main" val="85933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NMTC Limitations</a:t>
            </a:r>
          </a:p>
        </p:txBody>
      </p:sp>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13</a:t>
            </a:fld>
            <a:endParaRPr lang="en-US" dirty="0"/>
          </a:p>
        </p:txBody>
      </p:sp>
      <p:sp>
        <p:nvSpPr>
          <p:cNvPr id="7" name="Content Placeholder 8"/>
          <p:cNvSpPr>
            <a:spLocks noGrp="1"/>
          </p:cNvSpPr>
          <p:nvPr>
            <p:ph idx="1"/>
          </p:nvPr>
        </p:nvSpPr>
        <p:spPr>
          <a:xfrm>
            <a:off x="505129" y="2590800"/>
            <a:ext cx="8229600" cy="4525963"/>
          </a:xfrm>
        </p:spPr>
        <p:txBody>
          <a:bodyPr vert="horz" lIns="91440" tIns="45720" rIns="91440" bIns="45720" rtlCol="0">
            <a:noAutofit/>
          </a:bodyPr>
          <a:lstStyle/>
          <a:p>
            <a:pPr lvl="1"/>
            <a:r>
              <a:rPr lang="en-US" sz="1600" b="1" u="sng" dirty="0">
                <a:solidFill>
                  <a:schemeClr val="tx2">
                    <a:lumMod val="75000"/>
                  </a:schemeClr>
                </a:solidFill>
              </a:rPr>
              <a:t>Mixed Use Real Estate</a:t>
            </a:r>
          </a:p>
          <a:p>
            <a:pPr lvl="1"/>
            <a:endParaRPr lang="en-US" sz="1600" b="1" u="sng" dirty="0">
              <a:solidFill>
                <a:schemeClr val="tx2">
                  <a:lumMod val="75000"/>
                </a:schemeClr>
              </a:solidFill>
            </a:endParaRPr>
          </a:p>
          <a:p>
            <a:pPr marL="171450" lvl="1" indent="-171450">
              <a:buFont typeface="Arial"/>
              <a:buChar char="•"/>
            </a:pPr>
            <a:r>
              <a:rPr lang="en-US" sz="1600" dirty="0">
                <a:solidFill>
                  <a:schemeClr val="tx2">
                    <a:lumMod val="75000"/>
                  </a:schemeClr>
                </a:solidFill>
              </a:rPr>
              <a:t>At least 20% of gross income must be generated from commercial component (should project at &gt;30%)</a:t>
            </a:r>
          </a:p>
          <a:p>
            <a:pPr marL="171450" lvl="1" indent="-171450">
              <a:buFont typeface="Arial"/>
              <a:buChar char="•"/>
            </a:pPr>
            <a:endParaRPr lang="en-US" sz="1600" dirty="0">
              <a:solidFill>
                <a:schemeClr val="tx2">
                  <a:lumMod val="75000"/>
                </a:schemeClr>
              </a:solidFill>
            </a:endParaRPr>
          </a:p>
          <a:p>
            <a:pPr marL="171450" lvl="1" indent="-171450">
              <a:buFont typeface="Arial"/>
              <a:buChar char="•"/>
            </a:pPr>
            <a:r>
              <a:rPr lang="en-US" sz="1600" dirty="0">
                <a:solidFill>
                  <a:schemeClr val="tx2">
                    <a:lumMod val="75000"/>
                  </a:schemeClr>
                </a:solidFill>
              </a:rPr>
              <a:t>Master lease will likely be required (developer will guarantee passage of 20% test)</a:t>
            </a:r>
          </a:p>
          <a:p>
            <a:pPr marL="171450" lvl="1" indent="-171450">
              <a:buFont typeface="Arial"/>
              <a:buChar char="•"/>
            </a:pPr>
            <a:endParaRPr lang="en-US" sz="1600" dirty="0">
              <a:solidFill>
                <a:schemeClr val="tx2">
                  <a:lumMod val="75000"/>
                </a:schemeClr>
              </a:solidFill>
            </a:endParaRPr>
          </a:p>
          <a:p>
            <a:pPr marL="171450" lvl="1" indent="-171450">
              <a:buFont typeface="Arial"/>
              <a:buChar char="•"/>
            </a:pPr>
            <a:r>
              <a:rPr lang="en-US" sz="1600" dirty="0">
                <a:solidFill>
                  <a:schemeClr val="tx2">
                    <a:lumMod val="75000"/>
                  </a:schemeClr>
                </a:solidFill>
              </a:rPr>
              <a:t>Not compatible with Low Income Housing Tax Credits</a:t>
            </a:r>
          </a:p>
        </p:txBody>
      </p:sp>
      <p:pic>
        <p:nvPicPr>
          <p:cNvPr id="8" name="Picture 7" descr="CSCDc_Logo_1Color_sm.png"/>
          <p:cNvPicPr>
            <a:picLocks noChangeAspect="1"/>
          </p:cNvPicPr>
          <p:nvPr/>
        </p:nvPicPr>
        <p:blipFill>
          <a:blip r:embed="rId3" cstate="print"/>
          <a:stretch>
            <a:fillRect/>
          </a:stretch>
        </p:blipFill>
        <p:spPr>
          <a:xfrm>
            <a:off x="3753460" y="5902324"/>
            <a:ext cx="1732939" cy="511705"/>
          </a:xfrm>
          <a:prstGeom prst="rect">
            <a:avLst/>
          </a:prstGeom>
        </p:spPr>
      </p:pic>
    </p:spTree>
    <p:extLst>
      <p:ext uri="{BB962C8B-B14F-4D97-AF65-F5344CB8AC3E}">
        <p14:creationId xmlns:p14="http://schemas.microsoft.com/office/powerpoint/2010/main" val="85933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3" y="688719"/>
            <a:ext cx="8540495" cy="857250"/>
          </a:xfrm>
          <a:solidFill>
            <a:schemeClr val="accent4"/>
          </a:solidFill>
          <a:ln cmpd="thickThin">
            <a:noFill/>
          </a:ln>
        </p:spPr>
        <p:txBody>
          <a:bodyPr vert="horz" wrap="square" lIns="68580" tIns="34290" rIns="68580" bIns="34290" numCol="1" rtlCol="0" anchor="ctr" anchorCtr="0" compatLnSpc="1">
            <a:prstTxWarp prst="textNoShape">
              <a:avLst/>
            </a:prstTxWarp>
            <a:normAutofit/>
          </a:bodyPr>
          <a:lstStyle/>
          <a:p>
            <a:pPr algn="l"/>
            <a:r>
              <a:rPr lang="en-US" sz="2200" dirty="0">
                <a:solidFill>
                  <a:schemeClr val="bg1"/>
                </a:solidFill>
                <a:latin typeface="Arial Narrow" pitchFamily="34" charset="0"/>
              </a:rPr>
              <a:t>CSCDC Project Closing (Carson Block Building)</a:t>
            </a:r>
          </a:p>
        </p:txBody>
      </p:sp>
      <p:sp>
        <p:nvSpPr>
          <p:cNvPr id="5" name="TextBox 4">
            <a:extLst>
              <a:ext uri="{FF2B5EF4-FFF2-40B4-BE49-F238E27FC236}">
                <a16:creationId xmlns:a16="http://schemas.microsoft.com/office/drawing/2014/main" id="{F87C7D17-1856-4585-ACD4-4D803B11F8BD}"/>
              </a:ext>
            </a:extLst>
          </p:cNvPr>
          <p:cNvSpPr txBox="1"/>
          <p:nvPr/>
        </p:nvSpPr>
        <p:spPr>
          <a:xfrm>
            <a:off x="544484" y="2133254"/>
            <a:ext cx="7946968" cy="577081"/>
          </a:xfrm>
          <a:prstGeom prst="rect">
            <a:avLst/>
          </a:prstGeom>
          <a:noFill/>
        </p:spPr>
        <p:txBody>
          <a:bodyPr wrap="square">
            <a:spAutoFit/>
          </a:bodyPr>
          <a:lstStyle/>
          <a:p>
            <a:pPr marL="257175" indent="-257175">
              <a:spcBef>
                <a:spcPts val="0"/>
              </a:spcBef>
              <a:spcAft>
                <a:spcPts val="0"/>
              </a:spcAft>
              <a:buFont typeface="Wingdings" panose="05000000000000000000" pitchFamily="2" charset="2"/>
              <a:buChar char="Ø"/>
            </a:pPr>
            <a:endParaRPr lang="en-US" b="1" spc="-8"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0"/>
              </a:spcAft>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0F5557E-A172-4916-BC6E-80B93EFB3585}"/>
              </a:ext>
            </a:extLst>
          </p:cNvPr>
          <p:cNvSpPr txBox="1"/>
          <p:nvPr/>
        </p:nvSpPr>
        <p:spPr>
          <a:xfrm>
            <a:off x="4046636" y="1905000"/>
            <a:ext cx="4552880" cy="2308324"/>
          </a:xfrm>
          <a:prstGeom prst="rect">
            <a:avLst/>
          </a:prstGeom>
          <a:noFill/>
        </p:spPr>
        <p:txBody>
          <a:bodyPr wrap="square" rtlCol="0">
            <a:spAutoFit/>
          </a:bodyPr>
          <a:lstStyle/>
          <a:p>
            <a:pPr algn="l"/>
            <a:r>
              <a:rPr lang="en-US" sz="1350" b="1" dirty="0">
                <a:latin typeface="Verdana" panose="020B0604030504040204" pitchFamily="34" charset="0"/>
                <a:ea typeface="SimSun" panose="02010600030101010101" pitchFamily="2" charset="-122"/>
                <a:cs typeface="Tahoma" panose="020B0604030504040204" pitchFamily="34" charset="0"/>
              </a:rPr>
              <a:t>$7,000,000</a:t>
            </a:r>
            <a:r>
              <a:rPr lang="en-US" sz="1350" dirty="0">
                <a:latin typeface="Verdana" panose="020B0604030504040204" pitchFamily="34" charset="0"/>
                <a:ea typeface="SimSun" panose="02010600030101010101" pitchFamily="2" charset="-122"/>
                <a:cs typeface="Tahoma" panose="020B0604030504040204" pitchFamily="34" charset="0"/>
              </a:rPr>
              <a:t> of New Markets Tax Credit (NMTC) allocation to </a:t>
            </a:r>
            <a:r>
              <a:rPr lang="en-US" sz="1350" b="0" i="0" u="none" strike="noStrike" baseline="0" dirty="0">
                <a:latin typeface="Verdana" panose="020B0604030504040204" pitchFamily="34" charset="0"/>
              </a:rPr>
              <a:t>Northern California Indian Development Council (NCIDC) to fund upgrades that will preserve and revitalize their headquarters office — the historic Carson Block Building in downtown Eureka, California </a:t>
            </a:r>
            <a:r>
              <a:rPr lang="en-US" sz="1350" b="0" i="0" u="none" strike="noStrike" baseline="0" dirty="0">
                <a:solidFill>
                  <a:srgbClr val="000000"/>
                </a:solidFill>
                <a:latin typeface="Verdana" panose="020B0604030504040204" pitchFamily="34" charset="0"/>
              </a:rPr>
              <a:t>	</a:t>
            </a:r>
          </a:p>
          <a:p>
            <a:pPr algn="l"/>
            <a:r>
              <a:rPr lang="en-US" sz="1350" dirty="0">
                <a:latin typeface="Verdana" panose="020B0604030504040204" pitchFamily="34" charset="0"/>
                <a:ea typeface="Calibri" panose="020F0502020204030204" pitchFamily="34" charset="0"/>
                <a:cs typeface="Tahoma" panose="020B0604030504040204" pitchFamily="34" charset="0"/>
              </a:rPr>
              <a:t>.</a:t>
            </a:r>
            <a:endParaRPr lang="en-US" sz="1350" dirty="0">
              <a:latin typeface="Verdana" panose="020B0604030504040204" pitchFamily="34" charset="0"/>
              <a:ea typeface="SimSun" panose="02010600030101010101" pitchFamily="2" charset="-122"/>
              <a:cs typeface="Tahoma" panose="020B0604030504040204" pitchFamily="34" charset="0"/>
            </a:endParaRPr>
          </a:p>
          <a:p>
            <a:endParaRPr lang="en-US" dirty="0">
              <a:solidFill>
                <a:srgbClr val="595959"/>
              </a:solidFill>
              <a:latin typeface="Verdana" panose="020B0604030504040204" pitchFamily="34" charset="0"/>
              <a:ea typeface="SimSun" panose="02010600030101010101" pitchFamily="2" charset="-122"/>
              <a:cs typeface="Tahoma" panose="020B0604030504040204" pitchFamily="34" charset="0"/>
            </a:endParaRPr>
          </a:p>
          <a:p>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4653938-075E-4630-8EFA-BF5A89671D78}"/>
              </a:ext>
            </a:extLst>
          </p:cNvPr>
          <p:cNvSpPr txBox="1"/>
          <p:nvPr/>
        </p:nvSpPr>
        <p:spPr>
          <a:xfrm>
            <a:off x="544484" y="3810347"/>
            <a:ext cx="8297764" cy="2654573"/>
          </a:xfrm>
          <a:prstGeom prst="rect">
            <a:avLst/>
          </a:prstGeom>
          <a:noFill/>
        </p:spPr>
        <p:txBody>
          <a:bodyPr wrap="square" rtlCol="0">
            <a:spAutoFit/>
          </a:bodyPr>
          <a:lstStyle/>
          <a:p>
            <a:pPr marL="285750" indent="-285750" algn="l">
              <a:buFont typeface="Arial" panose="020B0604020202020204" pitchFamily="34" charset="0"/>
              <a:buChar char="•"/>
            </a:pPr>
            <a:r>
              <a:rPr lang="en-US" sz="1350" b="0" i="0" u="none" strike="noStrike" baseline="0" dirty="0">
                <a:latin typeface="Verdana" panose="020B0604030504040204" pitchFamily="34" charset="0"/>
              </a:rPr>
              <a:t>The project provides a permanent headquarters and provide long-term stability for NCIDC, as well as provide permanent, affordable space for nonprofit organizations and small businesses serving the local community.</a:t>
            </a:r>
            <a:br>
              <a:rPr lang="en-US" sz="1350" b="0" i="0" u="none" strike="noStrike" baseline="0" dirty="0">
                <a:latin typeface="Verdana" panose="020B0604030504040204" pitchFamily="34" charset="0"/>
              </a:rPr>
            </a:br>
            <a:endParaRPr lang="en-US" sz="1350" b="0" i="0" u="none" strike="noStrike" baseline="0" dirty="0">
              <a:latin typeface="Verdana" panose="020B0604030504040204" pitchFamily="34" charset="0"/>
            </a:endParaRPr>
          </a:p>
          <a:p>
            <a:pPr marL="285750" indent="-285750" algn="l">
              <a:buFont typeface="Arial" panose="020B0604020202020204" pitchFamily="34" charset="0"/>
              <a:buChar char="•"/>
            </a:pPr>
            <a:r>
              <a:rPr lang="en-US" sz="1350" b="0" i="0" u="none" strike="noStrike" baseline="0" dirty="0">
                <a:latin typeface="Verdana" panose="020B0604030504040204" pitchFamily="34" charset="0"/>
              </a:rPr>
              <a:t>The improvements will bring the building into compliance with current state and local building codes, allowing for greater occupancy levels than presently allowed, and opening the door to tenants that are currently unable to lease space.</a:t>
            </a:r>
            <a:br>
              <a:rPr lang="en-US" sz="1350" b="0" i="0" u="none" strike="noStrike" baseline="0" dirty="0">
                <a:latin typeface="Verdana" panose="020B0604030504040204" pitchFamily="34" charset="0"/>
              </a:rPr>
            </a:br>
            <a:endParaRPr lang="en-US" sz="1350" b="0" i="0" u="none" strike="noStrike" baseline="0" dirty="0">
              <a:latin typeface="Verdana" panose="020B0604030504040204" pitchFamily="34" charset="0"/>
            </a:endParaRPr>
          </a:p>
          <a:p>
            <a:pPr marL="285750" indent="-285750" algn="l">
              <a:buFont typeface="Arial" panose="020B0604020202020204" pitchFamily="34" charset="0"/>
              <a:buChar char="•"/>
            </a:pPr>
            <a:r>
              <a:rPr lang="en-US" sz="1350" b="0" i="0" u="none" strike="noStrike" baseline="0" dirty="0">
                <a:latin typeface="Verdana" panose="020B0604030504040204" pitchFamily="34" charset="0"/>
              </a:rPr>
              <a:t>The project will provide 50 temporary construction jobs, retain 41 FTE positions for current NCIDC staff and building tenants, and provide an estimated 15 new FTE positions through new tenants. </a:t>
            </a:r>
          </a:p>
          <a:p>
            <a:pPr marL="285750" indent="-285750" algn="l">
              <a:buFont typeface="Arial" panose="020B0604020202020204" pitchFamily="34" charset="0"/>
              <a:buChar char="•"/>
            </a:pPr>
            <a:endParaRPr lang="en-US" sz="1800" b="0" i="0" u="none" strike="noStrike" baseline="0" dirty="0">
              <a:solidFill>
                <a:srgbClr val="000000"/>
              </a:solidFill>
              <a:latin typeface="Verdana" panose="020B0604030504040204" pitchFamily="34" charset="0"/>
            </a:endParaRPr>
          </a:p>
        </p:txBody>
      </p:sp>
      <p:pic>
        <p:nvPicPr>
          <p:cNvPr id="8" name="Picture 7">
            <a:extLst>
              <a:ext uri="{FF2B5EF4-FFF2-40B4-BE49-F238E27FC236}">
                <a16:creationId xmlns:a16="http://schemas.microsoft.com/office/drawing/2014/main" id="{97F30920-1613-45B5-8AB1-2028276E33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548" y="1766895"/>
            <a:ext cx="2743200" cy="1886879"/>
          </a:xfrm>
          <a:prstGeom prst="rect">
            <a:avLst/>
          </a:prstGeom>
        </p:spPr>
      </p:pic>
    </p:spTree>
    <p:extLst>
      <p:ext uri="{BB962C8B-B14F-4D97-AF65-F5344CB8AC3E}">
        <p14:creationId xmlns:p14="http://schemas.microsoft.com/office/powerpoint/2010/main" val="3559102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7C7D17-1856-4585-ACD4-4D803B11F8BD}"/>
              </a:ext>
            </a:extLst>
          </p:cNvPr>
          <p:cNvSpPr txBox="1"/>
          <p:nvPr/>
        </p:nvSpPr>
        <p:spPr>
          <a:xfrm>
            <a:off x="598516" y="2172961"/>
            <a:ext cx="7946968" cy="507831"/>
          </a:xfrm>
          <a:prstGeom prst="rect">
            <a:avLst/>
          </a:prstGeom>
          <a:noFill/>
        </p:spPr>
        <p:txBody>
          <a:bodyPr wrap="square">
            <a:spAutoFit/>
          </a:bodyPr>
          <a:lstStyle/>
          <a:p>
            <a:pPr marL="257175" indent="-257175">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a:p>
            <a:pPr marL="257175" indent="-257175">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0F5557E-A172-4916-BC6E-80B93EFB3585}"/>
              </a:ext>
            </a:extLst>
          </p:cNvPr>
          <p:cNvSpPr txBox="1"/>
          <p:nvPr/>
        </p:nvSpPr>
        <p:spPr>
          <a:xfrm>
            <a:off x="4289367" y="1981200"/>
            <a:ext cx="4552880" cy="1546577"/>
          </a:xfrm>
          <a:prstGeom prst="rect">
            <a:avLst/>
          </a:prstGeom>
          <a:noFill/>
        </p:spPr>
        <p:txBody>
          <a:bodyPr wrap="square" rtlCol="0">
            <a:spAutoFit/>
          </a:bodyPr>
          <a:lstStyle/>
          <a:p>
            <a:r>
              <a:rPr lang="en-US" sz="1350" b="1" dirty="0">
                <a:latin typeface="Verdana" panose="020B0604030504040204" pitchFamily="34" charset="0"/>
                <a:ea typeface="SimSun" panose="02010600030101010101" pitchFamily="2" charset="-122"/>
                <a:cs typeface="Tahoma" panose="020B0604030504040204" pitchFamily="34" charset="0"/>
              </a:rPr>
              <a:t>$8,500,000</a:t>
            </a:r>
            <a:r>
              <a:rPr lang="en-US" sz="1350" dirty="0">
                <a:latin typeface="Verdana" panose="020B0604030504040204" pitchFamily="34" charset="0"/>
                <a:ea typeface="SimSun" panose="02010600030101010101" pitchFamily="2" charset="-122"/>
                <a:cs typeface="Tahoma" panose="020B0604030504040204" pitchFamily="34" charset="0"/>
              </a:rPr>
              <a:t> of New Markets Tax Credit (NMTC) allocation to Open Door Community Health Centers, a federally qualified health center, </a:t>
            </a:r>
            <a:r>
              <a:rPr lang="en-US" sz="1350" b="0" i="0" u="none" strike="noStrike" baseline="0" dirty="0">
                <a:latin typeface="Verdana" panose="020B0604030504040204" pitchFamily="34" charset="0"/>
              </a:rPr>
              <a:t>to finance the repayment of existing loans — freeing up debt capacity and enabling Open Door to fund expansion throughout Humbold</a:t>
            </a:r>
            <a:r>
              <a:rPr lang="en-US" sz="1350" dirty="0">
                <a:latin typeface="Verdana" panose="020B0604030504040204" pitchFamily="34" charset="0"/>
              </a:rPr>
              <a:t>t and Del Norte Counties.</a:t>
            </a:r>
            <a:endParaRPr lang="en-US" sz="1350" dirty="0"/>
          </a:p>
        </p:txBody>
      </p:sp>
      <p:sp>
        <p:nvSpPr>
          <p:cNvPr id="4" name="TextBox 3">
            <a:extLst>
              <a:ext uri="{FF2B5EF4-FFF2-40B4-BE49-F238E27FC236}">
                <a16:creationId xmlns:a16="http://schemas.microsoft.com/office/drawing/2014/main" id="{84653938-075E-4630-8EFA-BF5A89671D78}"/>
              </a:ext>
            </a:extLst>
          </p:cNvPr>
          <p:cNvSpPr txBox="1"/>
          <p:nvPr/>
        </p:nvSpPr>
        <p:spPr>
          <a:xfrm>
            <a:off x="544483" y="3735532"/>
            <a:ext cx="8297764" cy="3000821"/>
          </a:xfrm>
          <a:prstGeom prst="rect">
            <a:avLst/>
          </a:prstGeom>
          <a:noFill/>
        </p:spPr>
        <p:txBody>
          <a:bodyPr wrap="square" rtlCol="0">
            <a:spAutoFit/>
          </a:bodyPr>
          <a:lstStyle/>
          <a:p>
            <a:pPr marL="285750" indent="-285750">
              <a:buFont typeface="Arial" panose="020B0604020202020204" pitchFamily="34" charset="0"/>
              <a:buChar char="•"/>
            </a:pPr>
            <a:r>
              <a:rPr lang="en-US" sz="1350" b="0" i="0" u="none" strike="noStrike" baseline="0" dirty="0">
                <a:latin typeface="Verdana" panose="020B0604030504040204" pitchFamily="34" charset="0"/>
              </a:rPr>
              <a:t>Open Door operates nine health clinics spread throughout Humboldt and Del Norte counties in northern California. They have actively focused on providing quality healthcare and healthcare education in areas where people do not have access to care due to financial, geographical or social barriers. </a:t>
            </a:r>
            <a:br>
              <a:rPr lang="en-US" sz="1350" b="0" i="0" u="none" strike="noStrike" baseline="0" dirty="0">
                <a:latin typeface="Verdana" panose="020B0604030504040204" pitchFamily="34" charset="0"/>
              </a:rPr>
            </a:br>
            <a:r>
              <a:rPr lang="en-US" sz="1350" b="0" i="0" u="none" strike="noStrike" baseline="0" dirty="0">
                <a:latin typeface="Verdana" panose="020B0604030504040204" pitchFamily="34" charset="0"/>
              </a:rPr>
              <a:t>	</a:t>
            </a:r>
          </a:p>
          <a:p>
            <a:pPr marL="285750" indent="-285750">
              <a:buFont typeface="Arial" panose="020B0604020202020204" pitchFamily="34" charset="0"/>
              <a:buChar char="•"/>
            </a:pPr>
            <a:r>
              <a:rPr lang="en-US" sz="1350" b="0" i="0" u="none" strike="noStrike" baseline="0" dirty="0">
                <a:latin typeface="Verdana" panose="020B0604030504040204" pitchFamily="34" charset="0"/>
              </a:rPr>
              <a:t>Refinancing will enable Open Door to acquire at least one private practice in the Eel River Valley and to start construction on two new facilities within the next 24 months. The new facilities are targeted in Arcata and Fortuna — both highly distressed, non-metropolitan NMTC census tracts. 	</a:t>
            </a:r>
            <a:br>
              <a:rPr lang="en-US" sz="1350" b="0" i="0" u="none" strike="noStrike" baseline="0" dirty="0">
                <a:latin typeface="Verdana" panose="020B0604030504040204" pitchFamily="34" charset="0"/>
              </a:rPr>
            </a:br>
            <a:endParaRPr lang="en-US" sz="1350" b="0" i="0" u="none" strike="noStrike" baseline="0" dirty="0">
              <a:latin typeface="Verdana" panose="020B0604030504040204" pitchFamily="34" charset="0"/>
            </a:endParaRPr>
          </a:p>
          <a:p>
            <a:pPr marL="285750" indent="-285750">
              <a:buFont typeface="Arial" panose="020B0604020202020204" pitchFamily="34" charset="0"/>
              <a:buChar char="•"/>
            </a:pPr>
            <a:r>
              <a:rPr lang="en-US" sz="1350" b="0" i="0" u="none" strike="noStrike" baseline="0" dirty="0">
                <a:latin typeface="Verdana" panose="020B0604030504040204" pitchFamily="34" charset="0"/>
              </a:rPr>
              <a:t>Future expansions, enhanced by the NMTC financing, will enable Open Door to retain 97 FTE jobs and add 31 new FTE jobs. 	</a:t>
            </a:r>
          </a:p>
          <a:p>
            <a:pPr algn="l"/>
            <a:endParaRPr lang="en-US" sz="1350" b="0" i="0" u="none" strike="noStrike" baseline="0" dirty="0">
              <a:latin typeface="Verdana" panose="020B0604030504040204" pitchFamily="34" charset="0"/>
            </a:endParaRPr>
          </a:p>
          <a:p>
            <a:pPr marL="214313" indent="-214313">
              <a:buFont typeface="Arial" panose="020B0604020202020204" pitchFamily="34" charset="0"/>
              <a:buChar char="•"/>
            </a:pPr>
            <a:endParaRPr lang="en-US" sz="1350" dirty="0"/>
          </a:p>
        </p:txBody>
      </p:sp>
      <p:sp>
        <p:nvSpPr>
          <p:cNvPr id="6" name="Footer Placeholder 5">
            <a:extLst>
              <a:ext uri="{FF2B5EF4-FFF2-40B4-BE49-F238E27FC236}">
                <a16:creationId xmlns:a16="http://schemas.microsoft.com/office/drawing/2014/main" id="{15C80BE8-01EC-4793-923F-56BB2CEDC31E}"/>
              </a:ext>
            </a:extLst>
          </p:cNvPr>
          <p:cNvSpPr>
            <a:spLocks noGrp="1"/>
          </p:cNvSpPr>
          <p:nvPr>
            <p:ph type="ftr" sz="quarter" idx="11"/>
          </p:nvPr>
        </p:nvSpPr>
        <p:spPr>
          <a:xfrm>
            <a:off x="31242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E8D140-293A-4252-8CA4-C35F9DD1CEC2}" type="slidenum">
              <a:rPr lang="en-US" smtClean="0"/>
              <a:pPr/>
              <a:t>15</a:t>
            </a:fld>
            <a:endParaRPr lang="en-US" dirty="0"/>
          </a:p>
        </p:txBody>
      </p:sp>
      <p:sp>
        <p:nvSpPr>
          <p:cNvPr id="10" name="Title 1">
            <a:extLst>
              <a:ext uri="{FF2B5EF4-FFF2-40B4-BE49-F238E27FC236}">
                <a16:creationId xmlns:a16="http://schemas.microsoft.com/office/drawing/2014/main" id="{38B55F7C-AC07-45E5-A28D-C76778A63C0B}"/>
              </a:ext>
            </a:extLst>
          </p:cNvPr>
          <p:cNvSpPr txBox="1">
            <a:spLocks/>
          </p:cNvSpPr>
          <p:nvPr/>
        </p:nvSpPr>
        <p:spPr bwMode="auto">
          <a:xfrm>
            <a:off x="301753" y="688719"/>
            <a:ext cx="8540495" cy="857250"/>
          </a:xfrm>
          <a:prstGeom prst="rect">
            <a:avLst/>
          </a:prstGeom>
          <a:solidFill>
            <a:schemeClr val="accent4"/>
          </a:solidFill>
          <a:ln w="9525" cmpd="thickThin">
            <a:noFill/>
            <a:miter lim="800000"/>
            <a:headEnd/>
            <a:tailEnd/>
          </a:ln>
        </p:spPr>
        <p:txBody>
          <a:bodyPr vert="horz" wrap="square" lIns="68580" tIns="34290" rIns="68580" bIns="34290" numCol="1" rtlCol="0" anchor="ctr" anchorCtr="0" compatLnSpc="1">
            <a:prstTxWarp prst="textNoShape">
              <a:avLst/>
            </a:prstTxWarp>
            <a:normAutofit/>
          </a:bodyPr>
          <a:lst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376498" algn="l" defTabSz="839196" rtl="0" eaLnBrk="1" fontAlgn="base" hangingPunct="1">
              <a:spcBef>
                <a:spcPct val="0"/>
              </a:spcBef>
              <a:spcAft>
                <a:spcPct val="0"/>
              </a:spcAft>
              <a:defRPr sz="1800">
                <a:solidFill>
                  <a:schemeClr val="bg1"/>
                </a:solidFill>
                <a:latin typeface="Arial" charset="0"/>
                <a:cs typeface="Arial" charset="0"/>
              </a:defRPr>
            </a:lvl6pPr>
            <a:lvl7pPr marL="752912" algn="l" defTabSz="839196" rtl="0" eaLnBrk="1" fontAlgn="base" hangingPunct="1">
              <a:spcBef>
                <a:spcPct val="0"/>
              </a:spcBef>
              <a:spcAft>
                <a:spcPct val="0"/>
              </a:spcAft>
              <a:defRPr sz="1800">
                <a:solidFill>
                  <a:schemeClr val="bg1"/>
                </a:solidFill>
                <a:latin typeface="Arial" charset="0"/>
                <a:cs typeface="Arial" charset="0"/>
              </a:defRPr>
            </a:lvl7pPr>
            <a:lvl8pPr marL="1129399" algn="l" defTabSz="839196" rtl="0" eaLnBrk="1" fontAlgn="base" hangingPunct="1">
              <a:spcBef>
                <a:spcPct val="0"/>
              </a:spcBef>
              <a:spcAft>
                <a:spcPct val="0"/>
              </a:spcAft>
              <a:defRPr sz="1800">
                <a:solidFill>
                  <a:schemeClr val="bg1"/>
                </a:solidFill>
                <a:latin typeface="Arial" charset="0"/>
                <a:cs typeface="Arial" charset="0"/>
              </a:defRPr>
            </a:lvl8pPr>
            <a:lvl9pPr marL="1505838" algn="l" defTabSz="839196" rtl="0" eaLnBrk="1" fontAlgn="base" hangingPunct="1">
              <a:spcBef>
                <a:spcPct val="0"/>
              </a:spcBef>
              <a:spcAft>
                <a:spcPct val="0"/>
              </a:spcAft>
              <a:defRPr sz="1800">
                <a:solidFill>
                  <a:schemeClr val="bg1"/>
                </a:solidFill>
                <a:latin typeface="Arial" charset="0"/>
                <a:cs typeface="Arial" charset="0"/>
              </a:defRPr>
            </a:lvl9pPr>
          </a:lstStyle>
          <a:p>
            <a:r>
              <a:rPr lang="en-US" sz="2200" kern="0" dirty="0">
                <a:latin typeface="Arial Narrow" pitchFamily="34" charset="0"/>
              </a:rPr>
              <a:t>CSCDC Project Closing (Open Door Community Health Centers)</a:t>
            </a:r>
          </a:p>
        </p:txBody>
      </p:sp>
      <p:pic>
        <p:nvPicPr>
          <p:cNvPr id="8" name="Picture 7" descr="http://www.opendoorhealth.com/opendoor/wp-content/uploads/2013/07/color-logo.jpg">
            <a:hlinkClick r:id="rId3"/>
            <a:extLst>
              <a:ext uri="{FF2B5EF4-FFF2-40B4-BE49-F238E27FC236}">
                <a16:creationId xmlns:a16="http://schemas.microsoft.com/office/drawing/2014/main" id="{F30C66F8-8905-4A76-8383-5CCECC9335F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2057400"/>
            <a:ext cx="2590800" cy="1342406"/>
          </a:xfrm>
          <a:prstGeom prst="rect">
            <a:avLst/>
          </a:prstGeom>
          <a:noFill/>
          <a:ln>
            <a:noFill/>
          </a:ln>
        </p:spPr>
      </p:pic>
    </p:spTree>
    <p:extLst>
      <p:ext uri="{BB962C8B-B14F-4D97-AF65-F5344CB8AC3E}">
        <p14:creationId xmlns:p14="http://schemas.microsoft.com/office/powerpoint/2010/main" val="221711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7C7D17-1856-4585-ACD4-4D803B11F8BD}"/>
              </a:ext>
            </a:extLst>
          </p:cNvPr>
          <p:cNvSpPr txBox="1"/>
          <p:nvPr/>
        </p:nvSpPr>
        <p:spPr>
          <a:xfrm>
            <a:off x="544484" y="2133254"/>
            <a:ext cx="7946968" cy="507831"/>
          </a:xfrm>
          <a:prstGeom prst="rect">
            <a:avLst/>
          </a:prstGeom>
          <a:noFill/>
        </p:spPr>
        <p:txBody>
          <a:bodyPr wrap="square">
            <a:spAutoFit/>
          </a:bodyPr>
          <a:lstStyle/>
          <a:p>
            <a:pPr marL="257175" indent="-257175">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a:p>
            <a:pPr marL="257175" indent="-257175">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descr="Elica Health Centers logo">
            <a:extLst>
              <a:ext uri="{FF2B5EF4-FFF2-40B4-BE49-F238E27FC236}">
                <a16:creationId xmlns:a16="http://schemas.microsoft.com/office/drawing/2014/main" id="{12CF3611-0D2B-455F-A40E-F9BE577C6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83" y="2312887"/>
            <a:ext cx="3414713" cy="12430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F5557E-A172-4916-BC6E-80B93EFB3585}"/>
              </a:ext>
            </a:extLst>
          </p:cNvPr>
          <p:cNvSpPr txBox="1"/>
          <p:nvPr/>
        </p:nvSpPr>
        <p:spPr>
          <a:xfrm>
            <a:off x="4289367" y="2312887"/>
            <a:ext cx="4552880" cy="1754326"/>
          </a:xfrm>
          <a:prstGeom prst="rect">
            <a:avLst/>
          </a:prstGeom>
          <a:noFill/>
        </p:spPr>
        <p:txBody>
          <a:bodyPr wrap="square" rtlCol="0">
            <a:spAutoFit/>
          </a:bodyPr>
          <a:lstStyle/>
          <a:p>
            <a:r>
              <a:rPr lang="en-US" sz="1350" b="1" dirty="0">
                <a:latin typeface="Verdana" panose="020B0604030504040204" pitchFamily="34" charset="0"/>
                <a:ea typeface="SimSun" panose="02010600030101010101" pitchFamily="2" charset="-122"/>
                <a:cs typeface="Tahoma" panose="020B0604030504040204" pitchFamily="34" charset="0"/>
              </a:rPr>
              <a:t>$11,000,000</a:t>
            </a:r>
            <a:r>
              <a:rPr lang="en-US" sz="1350" dirty="0">
                <a:latin typeface="Verdana" panose="020B0604030504040204" pitchFamily="34" charset="0"/>
                <a:ea typeface="SimSun" panose="02010600030101010101" pitchFamily="2" charset="-122"/>
                <a:cs typeface="Tahoma" panose="020B0604030504040204" pitchFamily="34" charset="0"/>
              </a:rPr>
              <a:t> of New Markets Tax Credit (NMTC) allocation to Elica Health Centers, a federally qualified health center, for renovation and expansion of its clinic operations in the Arden Arcade community of Sacramento County. </a:t>
            </a:r>
          </a:p>
          <a:p>
            <a:endParaRPr lang="en-US" sz="1350" dirty="0">
              <a:solidFill>
                <a:srgbClr val="595959"/>
              </a:solidFill>
              <a:latin typeface="Verdana" panose="020B0604030504040204" pitchFamily="34" charset="0"/>
              <a:ea typeface="SimSun" panose="02010600030101010101" pitchFamily="2" charset="-122"/>
              <a:cs typeface="Tahoma" panose="020B0604030504040204" pitchFamily="34" charset="0"/>
            </a:endParaRPr>
          </a:p>
          <a:p>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sz="1350" dirty="0"/>
          </a:p>
        </p:txBody>
      </p:sp>
      <p:sp>
        <p:nvSpPr>
          <p:cNvPr id="4" name="TextBox 3">
            <a:extLst>
              <a:ext uri="{FF2B5EF4-FFF2-40B4-BE49-F238E27FC236}">
                <a16:creationId xmlns:a16="http://schemas.microsoft.com/office/drawing/2014/main" id="{84653938-075E-4630-8EFA-BF5A89671D78}"/>
              </a:ext>
            </a:extLst>
          </p:cNvPr>
          <p:cNvSpPr txBox="1"/>
          <p:nvPr/>
        </p:nvSpPr>
        <p:spPr>
          <a:xfrm>
            <a:off x="544483" y="3735532"/>
            <a:ext cx="8297764" cy="2585323"/>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Verdana" panose="020B0604030504040204" pitchFamily="34" charset="0"/>
                <a:ea typeface="SimSun" panose="02010600030101010101" pitchFamily="2" charset="-122"/>
                <a:cs typeface="Times New Roman" panose="02020603050405020304" pitchFamily="18" charset="0"/>
              </a:rPr>
              <a:t>Will enable Elica to renovate its existing Arden Arcade clinic, and also acquire and renovate an adjacent 19,880 SF office building, creating a 28,000 sq. ft. health center campus that will provide comprehensive health services for over 14,000 low-income patients each year.</a:t>
            </a:r>
            <a:br>
              <a:rPr lang="en-US" sz="1350" dirty="0">
                <a:latin typeface="Verdana" panose="020B0604030504040204" pitchFamily="34" charset="0"/>
                <a:ea typeface="SimSun" panose="02010600030101010101" pitchFamily="2" charset="-122"/>
                <a:cs typeface="Times New Roman" panose="02020603050405020304" pitchFamily="18" charset="0"/>
              </a:rPr>
            </a:br>
            <a:endParaRPr lang="en-US" sz="1350" dirty="0">
              <a:latin typeface="Verdana" panose="020B0604030504040204" pitchFamily="34" charset="0"/>
              <a:ea typeface="SimSun" panose="02010600030101010101" pitchFamily="2" charset="-122"/>
              <a:cs typeface="Times New Roman" panose="02020603050405020304" pitchFamily="18" charset="0"/>
            </a:endParaRPr>
          </a:p>
          <a:p>
            <a:pPr marL="214313" indent="-214313">
              <a:buFont typeface="Arial" panose="020B0604020202020204" pitchFamily="34" charset="0"/>
              <a:buChar char="•"/>
            </a:pPr>
            <a:r>
              <a:rPr lang="en-US" sz="1350" dirty="0">
                <a:latin typeface="Verdana" panose="020B0604030504040204" pitchFamily="34" charset="0"/>
                <a:ea typeface="SimSun" panose="02010600030101010101" pitchFamily="2" charset="-122"/>
                <a:cs typeface="Times New Roman" panose="02020603050405020304" pitchFamily="18" charset="0"/>
              </a:rPr>
              <a:t>Elica patients will have access to primary medical care, integrated behavioral health, comprehensive dental care, and a new full-service pharmacy. </a:t>
            </a:r>
            <a:br>
              <a:rPr lang="en-US" sz="1350" dirty="0">
                <a:latin typeface="Verdana" panose="020B0604030504040204" pitchFamily="34" charset="0"/>
                <a:ea typeface="SimSun" panose="02010600030101010101" pitchFamily="2" charset="-122"/>
                <a:cs typeface="Times New Roman" panose="02020603050405020304" pitchFamily="18" charset="0"/>
              </a:rPr>
            </a:br>
            <a:endParaRPr lang="en-US" sz="1350" dirty="0">
              <a:latin typeface="Verdana" panose="020B0604030504040204" pitchFamily="34" charset="0"/>
              <a:ea typeface="SimSun" panose="02010600030101010101" pitchFamily="2" charset="-122"/>
              <a:cs typeface="Times New Roman" panose="02020603050405020304" pitchFamily="18" charset="0"/>
            </a:endParaRPr>
          </a:p>
          <a:p>
            <a:pPr marL="214313" indent="-214313">
              <a:buFont typeface="Arial" panose="020B0604020202020204" pitchFamily="34" charset="0"/>
              <a:buChar char="•"/>
            </a:pPr>
            <a:r>
              <a:rPr lang="en-US" sz="1350" dirty="0">
                <a:latin typeface="Verdana" panose="020B0604030504040204" pitchFamily="34" charset="0"/>
                <a:ea typeface="SimSun" panose="02010600030101010101" pitchFamily="2" charset="-122"/>
                <a:cs typeface="Times New Roman" panose="02020603050405020304" pitchFamily="18" charset="0"/>
              </a:rPr>
              <a:t>Approximately 98% of Elica’s patients are low-income individuals. </a:t>
            </a:r>
            <a:br>
              <a:rPr lang="en-US" sz="1350" dirty="0">
                <a:latin typeface="Verdana" panose="020B0604030504040204" pitchFamily="34" charset="0"/>
                <a:ea typeface="SimSun" panose="02010600030101010101" pitchFamily="2" charset="-122"/>
                <a:cs typeface="Times New Roman" panose="02020603050405020304" pitchFamily="18" charset="0"/>
              </a:rPr>
            </a:br>
            <a:endParaRPr lang="en-US" sz="1350" dirty="0">
              <a:latin typeface="Verdana" panose="020B0604030504040204" pitchFamily="34" charset="0"/>
              <a:ea typeface="SimSun" panose="02010600030101010101" pitchFamily="2" charset="-122"/>
              <a:cs typeface="Times New Roman" panose="02020603050405020304" pitchFamily="18" charset="0"/>
            </a:endParaRPr>
          </a:p>
          <a:p>
            <a:pPr marL="214313" indent="-214313">
              <a:buFont typeface="Arial" panose="020B0604020202020204" pitchFamily="34" charset="0"/>
              <a:buChar char="•"/>
            </a:pPr>
            <a:r>
              <a:rPr lang="en-US" sz="1350" dirty="0">
                <a:latin typeface="Verdana" panose="020B0604030504040204" pitchFamily="34" charset="0"/>
                <a:ea typeface="SimSun" panose="02010600030101010101" pitchFamily="2" charset="-122"/>
                <a:cs typeface="Times New Roman" panose="02020603050405020304" pitchFamily="18" charset="0"/>
              </a:rPr>
              <a:t>The project is also expected to result in approximately 100 new and retained FTE permanent, quality jobs.</a:t>
            </a:r>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sz="1350" dirty="0"/>
          </a:p>
        </p:txBody>
      </p:sp>
      <p:sp>
        <p:nvSpPr>
          <p:cNvPr id="6" name="Footer Placeholder 5">
            <a:extLst>
              <a:ext uri="{FF2B5EF4-FFF2-40B4-BE49-F238E27FC236}">
                <a16:creationId xmlns:a16="http://schemas.microsoft.com/office/drawing/2014/main" id="{15C80BE8-01EC-4793-923F-56BB2CEDC31E}"/>
              </a:ext>
            </a:extLst>
          </p:cNvPr>
          <p:cNvSpPr>
            <a:spLocks noGrp="1"/>
          </p:cNvSpPr>
          <p:nvPr>
            <p:ph type="ftr" sz="quarter" idx="11"/>
          </p:nvPr>
        </p:nvSpPr>
        <p:spPr>
          <a:xfrm>
            <a:off x="31242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E8D140-293A-4252-8CA4-C35F9DD1CEC2}" type="slidenum">
              <a:rPr lang="en-US" smtClean="0"/>
              <a:pPr/>
              <a:t>16</a:t>
            </a:fld>
            <a:endParaRPr lang="en-US" dirty="0"/>
          </a:p>
        </p:txBody>
      </p:sp>
      <p:sp>
        <p:nvSpPr>
          <p:cNvPr id="10" name="Title 1">
            <a:extLst>
              <a:ext uri="{FF2B5EF4-FFF2-40B4-BE49-F238E27FC236}">
                <a16:creationId xmlns:a16="http://schemas.microsoft.com/office/drawing/2014/main" id="{38B55F7C-AC07-45E5-A28D-C76778A63C0B}"/>
              </a:ext>
            </a:extLst>
          </p:cNvPr>
          <p:cNvSpPr txBox="1">
            <a:spLocks/>
          </p:cNvSpPr>
          <p:nvPr/>
        </p:nvSpPr>
        <p:spPr bwMode="auto">
          <a:xfrm>
            <a:off x="301753" y="688719"/>
            <a:ext cx="8540495" cy="857250"/>
          </a:xfrm>
          <a:prstGeom prst="rect">
            <a:avLst/>
          </a:prstGeom>
          <a:solidFill>
            <a:schemeClr val="accent4"/>
          </a:solidFill>
          <a:ln w="9525" cmpd="thickThin">
            <a:noFill/>
            <a:miter lim="800000"/>
            <a:headEnd/>
            <a:tailEnd/>
          </a:ln>
        </p:spPr>
        <p:txBody>
          <a:bodyPr vert="horz" wrap="square" lIns="68580" tIns="34290" rIns="68580" bIns="34290" numCol="1" rtlCol="0" anchor="ctr" anchorCtr="0" compatLnSpc="1">
            <a:prstTxWarp prst="textNoShape">
              <a:avLst/>
            </a:prstTxWarp>
            <a:normAutofit/>
          </a:bodyPr>
          <a:lst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376498" algn="l" defTabSz="839196" rtl="0" eaLnBrk="1" fontAlgn="base" hangingPunct="1">
              <a:spcBef>
                <a:spcPct val="0"/>
              </a:spcBef>
              <a:spcAft>
                <a:spcPct val="0"/>
              </a:spcAft>
              <a:defRPr sz="1800">
                <a:solidFill>
                  <a:schemeClr val="bg1"/>
                </a:solidFill>
                <a:latin typeface="Arial" charset="0"/>
                <a:cs typeface="Arial" charset="0"/>
              </a:defRPr>
            </a:lvl6pPr>
            <a:lvl7pPr marL="752912" algn="l" defTabSz="839196" rtl="0" eaLnBrk="1" fontAlgn="base" hangingPunct="1">
              <a:spcBef>
                <a:spcPct val="0"/>
              </a:spcBef>
              <a:spcAft>
                <a:spcPct val="0"/>
              </a:spcAft>
              <a:defRPr sz="1800">
                <a:solidFill>
                  <a:schemeClr val="bg1"/>
                </a:solidFill>
                <a:latin typeface="Arial" charset="0"/>
                <a:cs typeface="Arial" charset="0"/>
              </a:defRPr>
            </a:lvl7pPr>
            <a:lvl8pPr marL="1129399" algn="l" defTabSz="839196" rtl="0" eaLnBrk="1" fontAlgn="base" hangingPunct="1">
              <a:spcBef>
                <a:spcPct val="0"/>
              </a:spcBef>
              <a:spcAft>
                <a:spcPct val="0"/>
              </a:spcAft>
              <a:defRPr sz="1800">
                <a:solidFill>
                  <a:schemeClr val="bg1"/>
                </a:solidFill>
                <a:latin typeface="Arial" charset="0"/>
                <a:cs typeface="Arial" charset="0"/>
              </a:defRPr>
            </a:lvl8pPr>
            <a:lvl9pPr marL="1505838" algn="l" defTabSz="839196" rtl="0" eaLnBrk="1" fontAlgn="base" hangingPunct="1">
              <a:spcBef>
                <a:spcPct val="0"/>
              </a:spcBef>
              <a:spcAft>
                <a:spcPct val="0"/>
              </a:spcAft>
              <a:defRPr sz="1800">
                <a:solidFill>
                  <a:schemeClr val="bg1"/>
                </a:solidFill>
                <a:latin typeface="Arial" charset="0"/>
                <a:cs typeface="Arial" charset="0"/>
              </a:defRPr>
            </a:lvl9pPr>
          </a:lstStyle>
          <a:p>
            <a:r>
              <a:rPr lang="en-US" sz="2200" kern="0" dirty="0">
                <a:latin typeface="Arial Narrow" pitchFamily="34" charset="0"/>
              </a:rPr>
              <a:t>CSCDC Project Closing (Elica Health Center)</a:t>
            </a:r>
          </a:p>
        </p:txBody>
      </p:sp>
    </p:spTree>
    <p:extLst>
      <p:ext uri="{BB962C8B-B14F-4D97-AF65-F5344CB8AC3E}">
        <p14:creationId xmlns:p14="http://schemas.microsoft.com/office/powerpoint/2010/main" val="3174672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3" y="688719"/>
            <a:ext cx="8540495" cy="857250"/>
          </a:xfrm>
          <a:solidFill>
            <a:schemeClr val="accent4"/>
          </a:solidFill>
          <a:ln cmpd="thickThin">
            <a:noFill/>
          </a:ln>
        </p:spPr>
        <p:txBody>
          <a:bodyPr vert="horz" wrap="square" lIns="68580" tIns="34290" rIns="68580" bIns="34290" numCol="1" rtlCol="0" anchor="ctr" anchorCtr="0" compatLnSpc="1">
            <a:prstTxWarp prst="textNoShape">
              <a:avLst/>
            </a:prstTxWarp>
            <a:normAutofit/>
          </a:bodyPr>
          <a:lstStyle/>
          <a:p>
            <a:pPr algn="l"/>
            <a:r>
              <a:rPr lang="en-US" sz="2200" dirty="0">
                <a:solidFill>
                  <a:schemeClr val="bg1"/>
                </a:solidFill>
                <a:latin typeface="Arial Narrow" pitchFamily="34" charset="0"/>
              </a:rPr>
              <a:t>CSCDC Project Closing (Shasta College Community Leadership Center)</a:t>
            </a:r>
          </a:p>
        </p:txBody>
      </p:sp>
      <p:sp>
        <p:nvSpPr>
          <p:cNvPr id="5" name="TextBox 4">
            <a:extLst>
              <a:ext uri="{FF2B5EF4-FFF2-40B4-BE49-F238E27FC236}">
                <a16:creationId xmlns:a16="http://schemas.microsoft.com/office/drawing/2014/main" id="{F87C7D17-1856-4585-ACD4-4D803B11F8BD}"/>
              </a:ext>
            </a:extLst>
          </p:cNvPr>
          <p:cNvSpPr txBox="1"/>
          <p:nvPr/>
        </p:nvSpPr>
        <p:spPr>
          <a:xfrm>
            <a:off x="544484" y="2133254"/>
            <a:ext cx="7946968" cy="577081"/>
          </a:xfrm>
          <a:prstGeom prst="rect">
            <a:avLst/>
          </a:prstGeom>
          <a:noFill/>
        </p:spPr>
        <p:txBody>
          <a:bodyPr wrap="square">
            <a:spAutoFit/>
          </a:bodyPr>
          <a:lstStyle/>
          <a:p>
            <a:pPr marL="257175" indent="-257175">
              <a:spcBef>
                <a:spcPts val="0"/>
              </a:spcBef>
              <a:spcAft>
                <a:spcPts val="0"/>
              </a:spcAft>
              <a:buFont typeface="Wingdings" panose="05000000000000000000" pitchFamily="2" charset="2"/>
              <a:buChar char="Ø"/>
            </a:pPr>
            <a:endParaRPr lang="en-US" b="1" spc="-8"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0"/>
              </a:spcAft>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0F5557E-A172-4916-BC6E-80B93EFB3585}"/>
              </a:ext>
            </a:extLst>
          </p:cNvPr>
          <p:cNvSpPr txBox="1"/>
          <p:nvPr/>
        </p:nvSpPr>
        <p:spPr>
          <a:xfrm>
            <a:off x="4260272" y="2133254"/>
            <a:ext cx="4552880" cy="2100575"/>
          </a:xfrm>
          <a:prstGeom prst="rect">
            <a:avLst/>
          </a:prstGeom>
          <a:noFill/>
        </p:spPr>
        <p:txBody>
          <a:bodyPr wrap="square" rtlCol="0">
            <a:spAutoFit/>
          </a:bodyPr>
          <a:lstStyle/>
          <a:p>
            <a:r>
              <a:rPr lang="en-US" sz="1350" b="1" dirty="0">
                <a:latin typeface="Verdana" panose="020B0604030504040204" pitchFamily="34" charset="0"/>
                <a:ea typeface="SimSun" panose="02010600030101010101" pitchFamily="2" charset="-122"/>
                <a:cs typeface="Tahoma" panose="020B0604030504040204" pitchFamily="34" charset="0"/>
              </a:rPr>
              <a:t>$11,000,000</a:t>
            </a:r>
            <a:r>
              <a:rPr lang="en-US" sz="1350" dirty="0">
                <a:latin typeface="Verdana" panose="020B0604030504040204" pitchFamily="34" charset="0"/>
                <a:ea typeface="SimSun" panose="02010600030101010101" pitchFamily="2" charset="-122"/>
                <a:cs typeface="Tahoma" panose="020B0604030504040204" pitchFamily="34" charset="0"/>
              </a:rPr>
              <a:t> of New Markets Tax Credit (NMTC) allocation to </a:t>
            </a:r>
            <a:r>
              <a:rPr lang="en-US" sz="1350" dirty="0">
                <a:latin typeface="Verdana" panose="020B0604030504040204" pitchFamily="34" charset="0"/>
                <a:ea typeface="Calibri" panose="020F0502020204030204" pitchFamily="34" charset="0"/>
                <a:cs typeface="Tahoma" panose="020B0604030504040204" pitchFamily="34" charset="0"/>
              </a:rPr>
              <a:t>Shasta-Tehama-Trinity Joint Community College District (Shasta College) for development of the new Shasta College Community Leadership Center (CLC) in Redding, California.</a:t>
            </a:r>
            <a:endParaRPr lang="en-US" sz="1350" dirty="0">
              <a:latin typeface="Verdana" panose="020B0604030504040204" pitchFamily="34" charset="0"/>
              <a:ea typeface="SimSun" panose="02010600030101010101" pitchFamily="2" charset="-122"/>
              <a:cs typeface="Tahoma" panose="020B0604030504040204" pitchFamily="34" charset="0"/>
            </a:endParaRPr>
          </a:p>
          <a:p>
            <a:endParaRPr lang="en-US" dirty="0">
              <a:solidFill>
                <a:srgbClr val="595959"/>
              </a:solidFill>
              <a:latin typeface="Verdana" panose="020B0604030504040204" pitchFamily="34" charset="0"/>
              <a:ea typeface="SimSun" panose="02010600030101010101" pitchFamily="2" charset="-122"/>
              <a:cs typeface="Tahoma" panose="020B0604030504040204" pitchFamily="34" charset="0"/>
            </a:endParaRPr>
          </a:p>
          <a:p>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4653938-075E-4630-8EFA-BF5A89671D78}"/>
              </a:ext>
            </a:extLst>
          </p:cNvPr>
          <p:cNvSpPr txBox="1"/>
          <p:nvPr/>
        </p:nvSpPr>
        <p:spPr>
          <a:xfrm>
            <a:off x="544484" y="3810347"/>
            <a:ext cx="8297764" cy="2308324"/>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Will support the development of the new 25,325 sq. ft. Community Leadership Center. Located in downtown Redding, the CLC will serve as a hub for Shasta College community education programs</a:t>
            </a:r>
            <a:r>
              <a:rPr lang="en-US" dirty="0">
                <a:latin typeface="Verdana" panose="020B0604030504040204" pitchFamily="34" charset="0"/>
                <a:ea typeface="Calibri" panose="020F0502020204030204" pitchFamily="34" charset="0"/>
                <a:cs typeface="Times New Roman" panose="02020603050405020304" pitchFamily="18" charset="0"/>
              </a:rPr>
              <a:t>.</a:t>
            </a:r>
            <a:br>
              <a:rPr lang="en-US" dirty="0">
                <a:latin typeface="Verdana" panose="020B0604030504040204" pitchFamily="34" charset="0"/>
                <a:ea typeface="Calibri" panose="020F0502020204030204" pitchFamily="34" charset="0"/>
                <a:cs typeface="Times New Roman" panose="02020603050405020304" pitchFamily="18" charset="0"/>
              </a:rPr>
            </a:br>
            <a:endParaRPr lang="en-US" dirty="0">
              <a:latin typeface="Verdana" panose="020B0604030504040204" pitchFamily="34" charset="0"/>
              <a:ea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The CLC will also house Shasta College’s innovative education and workforce development programs that support low-income students and students with barriers to education and employment.</a:t>
            </a:r>
            <a:r>
              <a:rPr lang="en-US" sz="1350" dirty="0">
                <a:latin typeface="Verdana" panose="020B0604030504040204" pitchFamily="34" charset="0"/>
                <a:ea typeface="SimSun" panose="02010600030101010101" pitchFamily="2" charset="-122"/>
                <a:cs typeface="Times New Roman" panose="02020603050405020304" pitchFamily="18" charset="0"/>
              </a:rPr>
              <a:t> </a:t>
            </a:r>
            <a:br>
              <a:rPr lang="en-US" sz="1350" dirty="0">
                <a:latin typeface="Verdana" panose="020B0604030504040204" pitchFamily="34" charset="0"/>
                <a:ea typeface="SimSun" panose="02010600030101010101" pitchFamily="2" charset="-122"/>
                <a:cs typeface="Times New Roman" panose="02020603050405020304" pitchFamily="18" charset="0"/>
              </a:rPr>
            </a:br>
            <a:endParaRPr lang="en-US" sz="1350" dirty="0">
              <a:latin typeface="Verdana" panose="020B0604030504040204" pitchFamily="34" charset="0"/>
              <a:ea typeface="SimSun" panose="02010600030101010101" pitchFamily="2" charset="-122"/>
              <a:cs typeface="Times New Roman" panose="02020603050405020304" pitchFamily="18" charset="0"/>
            </a:endParaRPr>
          </a:p>
          <a:p>
            <a:pPr marL="214313" indent="-214313">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The CLC will occupy floors 2-5 of the newly constructed five-story building. The project is expected to result in approximately 80 new and retained FTE permanent, quality jobs.</a:t>
            </a:r>
            <a:endParaRPr lang="en-US" dirty="0"/>
          </a:p>
        </p:txBody>
      </p:sp>
      <p:pic>
        <p:nvPicPr>
          <p:cNvPr id="7" name="Picture 6">
            <a:extLst>
              <a:ext uri="{FF2B5EF4-FFF2-40B4-BE49-F238E27FC236}">
                <a16:creationId xmlns:a16="http://schemas.microsoft.com/office/drawing/2014/main" id="{A6FB6D28-A59A-4DEC-AB7D-8251D0E95528}"/>
              </a:ext>
            </a:extLst>
          </p:cNvPr>
          <p:cNvPicPr/>
          <p:nvPr/>
        </p:nvPicPr>
        <p:blipFill rotWithShape="1">
          <a:blip r:embed="rId3">
            <a:extLst>
              <a:ext uri="{28A0092B-C50C-407E-A947-70E740481C1C}">
                <a14:useLocalDpi xmlns:a14="http://schemas.microsoft.com/office/drawing/2010/main" val="0"/>
              </a:ext>
            </a:extLst>
          </a:blip>
          <a:srcRect l="7522" t="26168" r="21279" b="4177"/>
          <a:stretch/>
        </p:blipFill>
        <p:spPr bwMode="auto">
          <a:xfrm>
            <a:off x="776725" y="2095975"/>
            <a:ext cx="3161846" cy="1558507"/>
          </a:xfrm>
          <a:prstGeom prst="rect">
            <a:avLst/>
          </a:prstGeom>
          <a:noFill/>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6199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61575"/>
            <a:ext cx="8540495" cy="857250"/>
          </a:xfrm>
          <a:solidFill>
            <a:schemeClr val="accent4"/>
          </a:solidFill>
          <a:ln cmpd="thickThin">
            <a:noFill/>
          </a:ln>
        </p:spPr>
        <p:txBody>
          <a:bodyPr vert="horz" wrap="square" lIns="68580" tIns="34290" rIns="68580" bIns="34290" numCol="1" rtlCol="0" anchor="ctr" anchorCtr="0" compatLnSpc="1">
            <a:prstTxWarp prst="textNoShape">
              <a:avLst/>
            </a:prstTxWarp>
            <a:normAutofit/>
          </a:bodyPr>
          <a:lstStyle/>
          <a:p>
            <a:pPr algn="l"/>
            <a:r>
              <a:rPr lang="en-US" sz="2200" dirty="0">
                <a:solidFill>
                  <a:schemeClr val="bg1"/>
                </a:solidFill>
                <a:latin typeface="Arial Narrow" pitchFamily="34" charset="0"/>
              </a:rPr>
              <a:t>CSCDC Project Closing (Renewal Center)</a:t>
            </a:r>
          </a:p>
        </p:txBody>
      </p:sp>
      <p:sp>
        <p:nvSpPr>
          <p:cNvPr id="5" name="TextBox 4">
            <a:extLst>
              <a:ext uri="{FF2B5EF4-FFF2-40B4-BE49-F238E27FC236}">
                <a16:creationId xmlns:a16="http://schemas.microsoft.com/office/drawing/2014/main" id="{F87C7D17-1856-4585-ACD4-4D803B11F8BD}"/>
              </a:ext>
            </a:extLst>
          </p:cNvPr>
          <p:cNvSpPr txBox="1"/>
          <p:nvPr/>
        </p:nvSpPr>
        <p:spPr>
          <a:xfrm>
            <a:off x="544484" y="2133254"/>
            <a:ext cx="7946968" cy="577081"/>
          </a:xfrm>
          <a:prstGeom prst="rect">
            <a:avLst/>
          </a:prstGeom>
          <a:noFill/>
        </p:spPr>
        <p:txBody>
          <a:bodyPr wrap="square">
            <a:spAutoFit/>
          </a:bodyPr>
          <a:lstStyle/>
          <a:p>
            <a:pPr marL="257175" indent="-257175">
              <a:spcBef>
                <a:spcPts val="0"/>
              </a:spcBef>
              <a:spcAft>
                <a:spcPts val="0"/>
              </a:spcAft>
              <a:buFont typeface="Wingdings" panose="05000000000000000000" pitchFamily="2" charset="2"/>
              <a:buChar char="Ø"/>
            </a:pPr>
            <a:endParaRPr lang="en-US" b="1" spc="-8"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0"/>
              </a:spcAft>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0F5557E-A172-4916-BC6E-80B93EFB3585}"/>
              </a:ext>
            </a:extLst>
          </p:cNvPr>
          <p:cNvSpPr txBox="1"/>
          <p:nvPr/>
        </p:nvSpPr>
        <p:spPr>
          <a:xfrm>
            <a:off x="4284480" y="2239055"/>
            <a:ext cx="4552880" cy="1615827"/>
          </a:xfrm>
          <a:prstGeom prst="rect">
            <a:avLst/>
          </a:prstGeom>
          <a:noFill/>
        </p:spPr>
        <p:txBody>
          <a:bodyPr wrap="square" rtlCol="0">
            <a:spAutoFit/>
          </a:bodyPr>
          <a:lstStyle/>
          <a:p>
            <a:r>
              <a:rPr lang="en-US" sz="1350" b="1" dirty="0">
                <a:latin typeface="Verdana" panose="020B0604030504040204" pitchFamily="34" charset="0"/>
                <a:ea typeface="SimSun" panose="02010600030101010101" pitchFamily="2" charset="-122"/>
                <a:cs typeface="Tahoma" panose="020B0604030504040204" pitchFamily="34" charset="0"/>
              </a:rPr>
              <a:t>$8,500,000</a:t>
            </a:r>
            <a:r>
              <a:rPr lang="en-US" sz="1350" dirty="0">
                <a:latin typeface="Verdana" panose="020B0604030504040204" pitchFamily="34" charset="0"/>
                <a:ea typeface="SimSun" panose="02010600030101010101" pitchFamily="2" charset="-122"/>
                <a:cs typeface="Tahoma" panose="020B0604030504040204" pitchFamily="34" charset="0"/>
              </a:rPr>
              <a:t> of New Markets Tax Credit (NMTC) allocation to </a:t>
            </a:r>
            <a:r>
              <a:rPr lang="en-US" sz="1350" dirty="0">
                <a:latin typeface="Verdana" panose="020B0604030504040204" pitchFamily="34" charset="0"/>
                <a:ea typeface="Calibri" panose="020F0502020204030204" pitchFamily="34" charset="0"/>
                <a:cs typeface="Tahoma" panose="020B0604030504040204" pitchFamily="34" charset="0"/>
              </a:rPr>
              <a:t>development of the Renewal Center Campus in Chico, </a:t>
            </a:r>
            <a:r>
              <a:rPr lang="en-US" sz="1350" dirty="0">
                <a:latin typeface="Verdana" panose="020B0604030504040204" pitchFamily="34" charset="0"/>
                <a:ea typeface="Verdana" panose="020B0604030504040204" pitchFamily="34" charset="0"/>
                <a:cs typeface="Tahoma" panose="020B0604030504040204" pitchFamily="34" charset="0"/>
              </a:rPr>
              <a:t>California. </a:t>
            </a:r>
            <a:r>
              <a:rPr lang="en-US" sz="1350" dirty="0">
                <a:latin typeface="Verdana" panose="020B0604030504040204" pitchFamily="34" charset="0"/>
                <a:ea typeface="Verdana" panose="020B0604030504040204" pitchFamily="34" charset="0"/>
                <a:cs typeface="Times New Roman" panose="02020603050405020304" pitchFamily="18" charset="0"/>
              </a:rPr>
              <a:t>Expanded facility will provide comprehensive services for individuals experiencing homelessness. </a:t>
            </a:r>
            <a:endParaRPr lang="en-US" dirty="0">
              <a:latin typeface="Verdana" panose="020B0604030504040204" pitchFamily="34" charset="0"/>
              <a:ea typeface="Verdana" panose="020B0604030504040204" pitchFamily="34" charset="0"/>
              <a:cs typeface="Tahoma" panose="020B0604030504040204" pitchFamily="34" charset="0"/>
            </a:endParaRPr>
          </a:p>
          <a:p>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4653938-075E-4630-8EFA-BF5A89671D78}"/>
              </a:ext>
            </a:extLst>
          </p:cNvPr>
          <p:cNvSpPr txBox="1"/>
          <p:nvPr/>
        </p:nvSpPr>
        <p:spPr>
          <a:xfrm>
            <a:off x="539596" y="3939194"/>
            <a:ext cx="8297764" cy="2377574"/>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Renovation of a 20,000 sq. ft. building to provide new headquarters, expanded shelter space for homeless men and women, and a commercial kitchen.</a:t>
            </a:r>
            <a:br>
              <a:rPr lang="en-US" sz="1350" dirty="0">
                <a:latin typeface="Verdana" panose="020B0604030504040204" pitchFamily="34" charset="0"/>
                <a:ea typeface="Calibri" panose="020F0502020204030204" pitchFamily="34" charset="0"/>
                <a:cs typeface="Times New Roman" panose="02020603050405020304" pitchFamily="18" charset="0"/>
              </a:rPr>
            </a:br>
            <a:endParaRPr lang="en-US" sz="1350" dirty="0">
              <a:latin typeface="Verdana" panose="020B0604030504040204" pitchFamily="34" charset="0"/>
              <a:ea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Construction of a 27,000 sq. ft. building to include:</a:t>
            </a:r>
          </a:p>
          <a:p>
            <a:pPr marL="557213" lvl="1" indent="-214313">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S</a:t>
            </a:r>
            <a:r>
              <a:rPr lang="en-US" sz="1350" dirty="0">
                <a:effectLst/>
                <a:latin typeface="Verdana" panose="020B0604030504040204" pitchFamily="34" charset="0"/>
                <a:ea typeface="Calibri" panose="020F0502020204030204" pitchFamily="34" charset="0"/>
                <a:cs typeface="Times New Roman" panose="02020603050405020304" pitchFamily="18" charset="0"/>
              </a:rPr>
              <a:t>helter space for individuals and families experiencing homelessness;</a:t>
            </a:r>
          </a:p>
          <a:p>
            <a:pPr marL="557213" lvl="1" indent="-214313">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M</a:t>
            </a:r>
            <a:r>
              <a:rPr lang="en-US" sz="1350" dirty="0">
                <a:effectLst/>
                <a:latin typeface="Verdana" panose="020B0604030504040204" pitchFamily="34" charset="0"/>
                <a:ea typeface="Calibri" panose="020F0502020204030204" pitchFamily="34" charset="0"/>
                <a:cs typeface="Times New Roman" panose="02020603050405020304" pitchFamily="18" charset="0"/>
              </a:rPr>
              <a:t>edical facility providing primary care, behavioral health, and substance use disorder treatment; and</a:t>
            </a:r>
          </a:p>
          <a:p>
            <a:pPr marL="557213" lvl="1" indent="-214313">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Butte County crisis services, housing navigation, and eligibility enrollment.</a:t>
            </a:r>
            <a:br>
              <a:rPr lang="en-US" sz="1350" dirty="0">
                <a:latin typeface="Verdana" panose="020B0604030504040204" pitchFamily="34" charset="0"/>
                <a:ea typeface="Calibri" panose="020F0502020204030204" pitchFamily="34" charset="0"/>
                <a:cs typeface="Times New Roman" panose="02020603050405020304" pitchFamily="18" charset="0"/>
              </a:rPr>
            </a:br>
            <a:endParaRPr lang="en-US" sz="1350" dirty="0">
              <a:latin typeface="Verdana" panose="020B0604030504040204" pitchFamily="34" charset="0"/>
              <a:ea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The project is expected to result in approximately 60 new and retained FTE permanent, quality jobs.</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970AF6C-E8C4-4B4B-9A6B-22CEBBAF2669}"/>
              </a:ext>
            </a:extLst>
          </p:cNvPr>
          <p:cNvPicPr/>
          <p:nvPr/>
        </p:nvPicPr>
        <p:blipFill rotWithShape="1">
          <a:blip r:embed="rId3" cstate="print">
            <a:extLst>
              <a:ext uri="{28A0092B-C50C-407E-A947-70E740481C1C}">
                <a14:useLocalDpi xmlns:a14="http://schemas.microsoft.com/office/drawing/2010/main" val="0"/>
              </a:ext>
            </a:extLst>
          </a:blip>
          <a:srcRect b="2727"/>
          <a:stretch/>
        </p:blipFill>
        <p:spPr bwMode="auto">
          <a:xfrm>
            <a:off x="890392" y="2133254"/>
            <a:ext cx="3178688" cy="1629295"/>
          </a:xfrm>
          <a:prstGeom prst="rect">
            <a:avLst/>
          </a:prstGeom>
          <a:noFill/>
          <a:ln w="2857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2256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52416"/>
            <a:ext cx="8540495" cy="857250"/>
          </a:xfrm>
          <a:solidFill>
            <a:schemeClr val="accent4"/>
          </a:solidFill>
          <a:ln cmpd="thickThin">
            <a:noFill/>
          </a:ln>
        </p:spPr>
        <p:txBody>
          <a:bodyPr vert="horz" wrap="square" lIns="68580" tIns="34290" rIns="68580" bIns="34290" numCol="1" rtlCol="0" anchor="ctr" anchorCtr="0" compatLnSpc="1">
            <a:prstTxWarp prst="textNoShape">
              <a:avLst/>
            </a:prstTxWarp>
            <a:normAutofit/>
          </a:bodyPr>
          <a:lstStyle/>
          <a:p>
            <a:pPr algn="l"/>
            <a:r>
              <a:rPr lang="en-US" dirty="0">
                <a:solidFill>
                  <a:schemeClr val="bg1"/>
                </a:solidFill>
                <a:latin typeface="Arial Narrow" pitchFamily="34" charset="0"/>
              </a:rPr>
              <a:t>CSCDC Project Closing (College of the Desert Child Development Center)</a:t>
            </a:r>
          </a:p>
        </p:txBody>
      </p:sp>
      <p:sp>
        <p:nvSpPr>
          <p:cNvPr id="5" name="TextBox 4">
            <a:extLst>
              <a:ext uri="{FF2B5EF4-FFF2-40B4-BE49-F238E27FC236}">
                <a16:creationId xmlns:a16="http://schemas.microsoft.com/office/drawing/2014/main" id="{F87C7D17-1856-4585-ACD4-4D803B11F8BD}"/>
              </a:ext>
            </a:extLst>
          </p:cNvPr>
          <p:cNvSpPr txBox="1"/>
          <p:nvPr/>
        </p:nvSpPr>
        <p:spPr>
          <a:xfrm>
            <a:off x="544484" y="2133254"/>
            <a:ext cx="7946968" cy="577081"/>
          </a:xfrm>
          <a:prstGeom prst="rect">
            <a:avLst/>
          </a:prstGeom>
          <a:noFill/>
        </p:spPr>
        <p:txBody>
          <a:bodyPr wrap="square">
            <a:spAutoFit/>
          </a:bodyPr>
          <a:lstStyle/>
          <a:p>
            <a:pPr marL="257175" indent="-257175">
              <a:spcBef>
                <a:spcPts val="0"/>
              </a:spcBef>
              <a:spcAft>
                <a:spcPts val="0"/>
              </a:spcAft>
              <a:buFont typeface="Wingdings" panose="05000000000000000000" pitchFamily="2" charset="2"/>
              <a:buChar char="Ø"/>
            </a:pPr>
            <a:endParaRPr lang="en-US" b="1" spc="-8"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0"/>
              </a:spcAft>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0F5557E-A172-4916-BC6E-80B93EFB3585}"/>
              </a:ext>
            </a:extLst>
          </p:cNvPr>
          <p:cNvSpPr txBox="1"/>
          <p:nvPr/>
        </p:nvSpPr>
        <p:spPr>
          <a:xfrm>
            <a:off x="4343400" y="2057400"/>
            <a:ext cx="4552880" cy="1615827"/>
          </a:xfrm>
          <a:prstGeom prst="rect">
            <a:avLst/>
          </a:prstGeom>
          <a:noFill/>
        </p:spPr>
        <p:txBody>
          <a:bodyPr wrap="square" rtlCol="0">
            <a:spAutoFit/>
          </a:bodyPr>
          <a:lstStyle/>
          <a:p>
            <a:r>
              <a:rPr lang="en-US" sz="1350" b="1" dirty="0">
                <a:latin typeface="Verdana" panose="020B0604030504040204" pitchFamily="34" charset="0"/>
                <a:ea typeface="SimSun" panose="02010600030101010101" pitchFamily="2" charset="-122"/>
                <a:cs typeface="Tahoma" panose="020B0604030504040204" pitchFamily="34" charset="0"/>
              </a:rPr>
              <a:t>$8,500,000</a:t>
            </a:r>
            <a:r>
              <a:rPr lang="en-US" sz="1350" dirty="0">
                <a:latin typeface="Verdana" panose="020B0604030504040204" pitchFamily="34" charset="0"/>
                <a:ea typeface="SimSun" panose="02010600030101010101" pitchFamily="2" charset="-122"/>
                <a:cs typeface="Tahoma" panose="020B0604030504040204" pitchFamily="34" charset="0"/>
              </a:rPr>
              <a:t> of New Markets Tax Credit (NMTC) allocation to College of the Desert</a:t>
            </a:r>
            <a:r>
              <a:rPr lang="en-US" sz="1350" dirty="0">
                <a:latin typeface="Verdana" panose="020B0604030504040204" pitchFamily="34" charset="0"/>
                <a:ea typeface="Calibri" panose="020F0502020204030204" pitchFamily="34" charset="0"/>
                <a:cs typeface="Tahoma" panose="020B0604030504040204" pitchFamily="34" charset="0"/>
              </a:rPr>
              <a:t> (COD) for development of its new Child Development Center (CDC) in Indio, California.</a:t>
            </a:r>
            <a:endParaRPr lang="en-US" sz="1350" dirty="0">
              <a:latin typeface="Verdana" panose="020B0604030504040204" pitchFamily="34" charset="0"/>
              <a:ea typeface="SimSun" panose="02010600030101010101" pitchFamily="2" charset="-122"/>
              <a:cs typeface="Tahoma" panose="020B0604030504040204" pitchFamily="34" charset="0"/>
            </a:endParaRPr>
          </a:p>
          <a:p>
            <a:r>
              <a:rPr lang="en-US" sz="1350" dirty="0">
                <a:latin typeface="Verdana" panose="020B0604030504040204" pitchFamily="34" charset="0"/>
                <a:ea typeface="Verdana" panose="020B0604030504040204" pitchFamily="34" charset="0"/>
                <a:cs typeface="Times New Roman" panose="02020603050405020304" pitchFamily="18" charset="0"/>
              </a:rPr>
              <a:t> </a:t>
            </a:r>
            <a:endParaRPr lang="en-US" dirty="0">
              <a:latin typeface="Verdana" panose="020B0604030504040204" pitchFamily="34" charset="0"/>
              <a:ea typeface="Verdana" panose="020B0604030504040204" pitchFamily="34" charset="0"/>
              <a:cs typeface="Tahoma" panose="020B0604030504040204" pitchFamily="34" charset="0"/>
            </a:endParaRPr>
          </a:p>
          <a:p>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4653938-075E-4630-8EFA-BF5A89671D78}"/>
              </a:ext>
            </a:extLst>
          </p:cNvPr>
          <p:cNvSpPr txBox="1"/>
          <p:nvPr/>
        </p:nvSpPr>
        <p:spPr>
          <a:xfrm>
            <a:off x="544483" y="3749081"/>
            <a:ext cx="8297764" cy="2585323"/>
          </a:xfrm>
          <a:prstGeom prst="rect">
            <a:avLst/>
          </a:prstGeom>
          <a:noFill/>
        </p:spPr>
        <p:txBody>
          <a:bodyPr wrap="square" rtlCol="0">
            <a:spAutoFit/>
          </a:bodyPr>
          <a:lstStyle/>
          <a:p>
            <a:pPr marL="160735" indent="-160735">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The new CDC will extend COD’s Indio campus with a new 18,000 SF building, 7,000 SF of outdoor play yards with shade structures, and parking.</a:t>
            </a:r>
            <a:br>
              <a:rPr lang="en-US" sz="1350" dirty="0">
                <a:latin typeface="Verdana" panose="020B0604030504040204" pitchFamily="34" charset="0"/>
                <a:ea typeface="Calibri" panose="020F0502020204030204" pitchFamily="34" charset="0"/>
                <a:cs typeface="Times New Roman" panose="02020603050405020304" pitchFamily="18" charset="0"/>
              </a:rPr>
            </a:br>
            <a:endParaRPr lang="en-US" sz="1350" dirty="0">
              <a:latin typeface="Verdana" panose="020B0604030504040204" pitchFamily="34" charset="0"/>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The new building will include toddler and preschool classrooms, and support spaces for a state-of-the-art childcare facility. The building will also house an adult early childhood education classroom and observation spaces.</a:t>
            </a:r>
            <a:br>
              <a:rPr lang="en-US" sz="1350" dirty="0">
                <a:latin typeface="Verdana" panose="020B0604030504040204" pitchFamily="34" charset="0"/>
                <a:ea typeface="Calibri" panose="020F0502020204030204" pitchFamily="34" charset="0"/>
                <a:cs typeface="Times New Roman" panose="02020603050405020304" pitchFamily="18" charset="0"/>
              </a:rPr>
            </a:br>
            <a:endParaRPr lang="en-US" sz="1350" dirty="0">
              <a:latin typeface="Verdana" panose="020B0604030504040204" pitchFamily="34" charset="0"/>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The CDC will serve as a hands-on training facility for COD students working toward a range of majors under the school’s Child Development Education program.</a:t>
            </a:r>
            <a:br>
              <a:rPr lang="en-US" sz="1350" dirty="0">
                <a:latin typeface="Verdana" panose="020B0604030504040204" pitchFamily="34" charset="0"/>
                <a:ea typeface="Calibri" panose="020F0502020204030204" pitchFamily="34" charset="0"/>
                <a:cs typeface="Times New Roman" panose="02020603050405020304" pitchFamily="18" charset="0"/>
              </a:rPr>
            </a:br>
            <a:endParaRPr lang="en-US" sz="1350" dirty="0">
              <a:latin typeface="Verdana" panose="020B0604030504040204" pitchFamily="34" charset="0"/>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The CDC will also include a low-cost, full-service childcare center to meet the needs of COD students, faculty, and families in the surrounding low-income community.</a:t>
            </a:r>
          </a:p>
        </p:txBody>
      </p:sp>
      <p:pic>
        <p:nvPicPr>
          <p:cNvPr id="7" name="Picture 6">
            <a:extLst>
              <a:ext uri="{FF2B5EF4-FFF2-40B4-BE49-F238E27FC236}">
                <a16:creationId xmlns:a16="http://schemas.microsoft.com/office/drawing/2014/main" id="{B23FF233-1369-4C4B-BF90-38919E98E47D}"/>
              </a:ext>
            </a:extLst>
          </p:cNvPr>
          <p:cNvPicPr/>
          <p:nvPr/>
        </p:nvPicPr>
        <p:blipFill rotWithShape="1">
          <a:blip r:embed="rId3"/>
          <a:srcRect l="23558" t="36182" r="28366" b="27350"/>
          <a:stretch/>
        </p:blipFill>
        <p:spPr bwMode="auto">
          <a:xfrm>
            <a:off x="732970" y="1949954"/>
            <a:ext cx="3205602" cy="158562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242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Agenda</a:t>
            </a:r>
          </a:p>
        </p:txBody>
      </p:sp>
      <p:pic>
        <p:nvPicPr>
          <p:cNvPr id="6" name="Picture 5" descr="CSCDc_Logo_1Color_sm.png"/>
          <p:cNvPicPr>
            <a:picLocks noChangeAspect="1"/>
          </p:cNvPicPr>
          <p:nvPr/>
        </p:nvPicPr>
        <p:blipFill>
          <a:blip r:embed="rId3" cstate="print"/>
          <a:stretch>
            <a:fillRect/>
          </a:stretch>
        </p:blipFill>
        <p:spPr>
          <a:xfrm>
            <a:off x="3753460" y="5902324"/>
            <a:ext cx="1732939" cy="511705"/>
          </a:xfrm>
          <a:prstGeom prst="rect">
            <a:avLst/>
          </a:prstGeom>
        </p:spPr>
      </p:pic>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2</a:t>
            </a:fld>
            <a:endParaRPr lang="en-US" dirty="0"/>
          </a:p>
        </p:txBody>
      </p:sp>
      <p:sp>
        <p:nvSpPr>
          <p:cNvPr id="10" name="Content Placeholder 8"/>
          <p:cNvSpPr>
            <a:spLocks noGrp="1"/>
          </p:cNvSpPr>
          <p:nvPr>
            <p:ph idx="1"/>
          </p:nvPr>
        </p:nvSpPr>
        <p:spPr/>
        <p:txBody>
          <a:bodyPr>
            <a:noAutofit/>
          </a:bodyPr>
          <a:lstStyle/>
          <a:p>
            <a:pPr marL="342900" lvl="1" indent="-342900">
              <a:buFont typeface="Arial" panose="020B0604020202020204" pitchFamily="34" charset="0"/>
              <a:buChar char="•"/>
            </a:pPr>
            <a:r>
              <a:rPr lang="en-US" sz="1600" dirty="0">
                <a:solidFill>
                  <a:schemeClr val="tx2">
                    <a:lumMod val="75000"/>
                  </a:schemeClr>
                </a:solidFill>
              </a:rPr>
              <a:t>CSCDC and CSCDA</a:t>
            </a:r>
          </a:p>
          <a:p>
            <a:pPr marL="171450" lvl="1" indent="-171450">
              <a:buFont typeface="Arial" panose="020B0604020202020204" pitchFamily="34" charset="0"/>
              <a:buChar char="•"/>
            </a:pPr>
            <a:endParaRPr lang="en-US" sz="1100" dirty="0">
              <a:solidFill>
                <a:srgbClr val="FF0000"/>
              </a:solidFill>
            </a:endParaRPr>
          </a:p>
          <a:p>
            <a:pPr marL="342900" lvl="1" indent="-342900">
              <a:buFont typeface="Arial" panose="020B0604020202020204" pitchFamily="34" charset="0"/>
              <a:buChar char="•"/>
            </a:pPr>
            <a:r>
              <a:rPr lang="en-US" sz="1600" dirty="0">
                <a:solidFill>
                  <a:schemeClr val="tx2">
                    <a:lumMod val="75000"/>
                  </a:schemeClr>
                </a:solidFill>
              </a:rPr>
              <a:t>New Markets Tax Credits Overview</a:t>
            </a:r>
          </a:p>
          <a:p>
            <a:pPr marL="171450" lvl="1" indent="-171450">
              <a:buFont typeface="Arial" panose="020B0604020202020204" pitchFamily="34" charset="0"/>
              <a:buChar char="•"/>
            </a:pPr>
            <a:endParaRPr lang="en-US" sz="1100" dirty="0">
              <a:solidFill>
                <a:schemeClr val="tx2">
                  <a:lumMod val="75000"/>
                </a:schemeClr>
              </a:solidFill>
            </a:endParaRPr>
          </a:p>
          <a:p>
            <a:pPr marL="342900" lvl="1" indent="-342900">
              <a:buFont typeface="Arial" panose="020B0604020202020204" pitchFamily="34" charset="0"/>
              <a:buChar char="•"/>
            </a:pPr>
            <a:r>
              <a:rPr lang="en-US" sz="1600" dirty="0">
                <a:solidFill>
                  <a:schemeClr val="tx2">
                    <a:lumMod val="75000"/>
                  </a:schemeClr>
                </a:solidFill>
              </a:rPr>
              <a:t>NMTC Eligibility</a:t>
            </a:r>
          </a:p>
          <a:p>
            <a:pPr marL="171450" lvl="1" indent="-171450">
              <a:buFont typeface="Arial" panose="020B0604020202020204" pitchFamily="34" charset="0"/>
              <a:buChar char="•"/>
            </a:pPr>
            <a:endParaRPr lang="en-US" sz="1100" dirty="0">
              <a:solidFill>
                <a:schemeClr val="tx2">
                  <a:lumMod val="75000"/>
                </a:schemeClr>
              </a:solidFill>
            </a:endParaRPr>
          </a:p>
          <a:p>
            <a:pPr marL="342900" lvl="1" indent="-342900">
              <a:buFont typeface="Arial" panose="020B0604020202020204" pitchFamily="34" charset="0"/>
              <a:buChar char="•"/>
            </a:pPr>
            <a:r>
              <a:rPr lang="en-US" sz="1600" dirty="0">
                <a:solidFill>
                  <a:schemeClr val="tx2">
                    <a:lumMod val="75000"/>
                  </a:schemeClr>
                </a:solidFill>
              </a:rPr>
              <a:t>Potential Benefit</a:t>
            </a:r>
          </a:p>
          <a:p>
            <a:pPr marL="171450" lvl="1" indent="-171450">
              <a:buFont typeface="Arial" panose="020B0604020202020204" pitchFamily="34" charset="0"/>
              <a:buChar char="•"/>
            </a:pPr>
            <a:endParaRPr lang="en-US" sz="1100" dirty="0">
              <a:solidFill>
                <a:schemeClr val="tx2">
                  <a:lumMod val="75000"/>
                </a:schemeClr>
              </a:solidFill>
            </a:endParaRPr>
          </a:p>
          <a:p>
            <a:pPr marL="342900" lvl="1" indent="-342900">
              <a:buFont typeface="Arial" panose="020B0604020202020204" pitchFamily="34" charset="0"/>
              <a:buChar char="•"/>
            </a:pPr>
            <a:r>
              <a:rPr lang="en-US" sz="1600" dirty="0">
                <a:solidFill>
                  <a:schemeClr val="tx2">
                    <a:lumMod val="75000"/>
                  </a:schemeClr>
                </a:solidFill>
              </a:rPr>
              <a:t>Limitations</a:t>
            </a:r>
          </a:p>
          <a:p>
            <a:pPr marL="342900" lvl="1" indent="-342900">
              <a:buFont typeface="Arial" panose="020B0604020202020204" pitchFamily="34" charset="0"/>
              <a:buChar char="•"/>
            </a:pPr>
            <a:endParaRPr lang="en-US" sz="1100" dirty="0">
              <a:solidFill>
                <a:schemeClr val="tx2">
                  <a:lumMod val="75000"/>
                </a:schemeClr>
              </a:solidFill>
            </a:endParaRPr>
          </a:p>
          <a:p>
            <a:pPr marL="342900" lvl="1" indent="-342900">
              <a:buFont typeface="Arial" panose="020B0604020202020204" pitchFamily="34" charset="0"/>
              <a:buChar char="•"/>
            </a:pPr>
            <a:r>
              <a:rPr lang="en-US" sz="1600" dirty="0">
                <a:solidFill>
                  <a:schemeClr val="tx2">
                    <a:lumMod val="75000"/>
                  </a:schemeClr>
                </a:solidFill>
              </a:rPr>
              <a:t>CSCDC NMTC Projects Financed</a:t>
            </a:r>
          </a:p>
          <a:p>
            <a:pPr marL="171450" lvl="1" indent="-171450">
              <a:buFont typeface="Arial" panose="020B0604020202020204" pitchFamily="34" charset="0"/>
              <a:buChar char="•"/>
            </a:pPr>
            <a:endParaRPr lang="en-US" sz="1100" dirty="0">
              <a:solidFill>
                <a:schemeClr val="tx2">
                  <a:lumMod val="75000"/>
                </a:schemeClr>
              </a:solidFill>
            </a:endParaRPr>
          </a:p>
          <a:p>
            <a:pPr marL="342900" lvl="1" indent="-342900">
              <a:buFont typeface="Arial" panose="020B0604020202020204" pitchFamily="34" charset="0"/>
              <a:buChar char="•"/>
            </a:pPr>
            <a:r>
              <a:rPr lang="en-US" sz="1600" dirty="0">
                <a:solidFill>
                  <a:schemeClr val="tx2">
                    <a:lumMod val="75000"/>
                  </a:schemeClr>
                </a:solidFill>
              </a:rPr>
              <a:t>Q &amp; A</a:t>
            </a:r>
          </a:p>
          <a:p>
            <a:pPr>
              <a:buNone/>
            </a:pPr>
            <a:endParaRPr lang="en-US" sz="1600" dirty="0"/>
          </a:p>
        </p:txBody>
      </p:sp>
    </p:spTree>
    <p:extLst>
      <p:ext uri="{BB962C8B-B14F-4D97-AF65-F5344CB8AC3E}">
        <p14:creationId xmlns:p14="http://schemas.microsoft.com/office/powerpoint/2010/main" val="1498201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90" y="746071"/>
            <a:ext cx="8540495" cy="857250"/>
          </a:xfrm>
          <a:solidFill>
            <a:schemeClr val="accent4"/>
          </a:solidFill>
          <a:ln cmpd="thickThin">
            <a:noFill/>
          </a:ln>
        </p:spPr>
        <p:txBody>
          <a:bodyPr vert="horz" wrap="square" lIns="68580" tIns="34290" rIns="68580" bIns="34290" numCol="1" rtlCol="0" anchor="ctr" anchorCtr="0" compatLnSpc="1">
            <a:prstTxWarp prst="textNoShape">
              <a:avLst/>
            </a:prstTxWarp>
            <a:normAutofit/>
          </a:bodyPr>
          <a:lstStyle/>
          <a:p>
            <a:pPr algn="l"/>
            <a:r>
              <a:rPr lang="en-US" sz="2200" dirty="0">
                <a:solidFill>
                  <a:schemeClr val="bg1"/>
                </a:solidFill>
                <a:latin typeface="Arial Narrow" pitchFamily="34" charset="0"/>
              </a:rPr>
              <a:t>CSCDC Project Closing (Fireclay Tile, Inc.)</a:t>
            </a:r>
          </a:p>
        </p:txBody>
      </p:sp>
      <p:sp>
        <p:nvSpPr>
          <p:cNvPr id="5" name="TextBox 4">
            <a:extLst>
              <a:ext uri="{FF2B5EF4-FFF2-40B4-BE49-F238E27FC236}">
                <a16:creationId xmlns:a16="http://schemas.microsoft.com/office/drawing/2014/main" id="{F87C7D17-1856-4585-ACD4-4D803B11F8BD}"/>
              </a:ext>
            </a:extLst>
          </p:cNvPr>
          <p:cNvSpPr txBox="1"/>
          <p:nvPr/>
        </p:nvSpPr>
        <p:spPr>
          <a:xfrm>
            <a:off x="544484" y="2133254"/>
            <a:ext cx="7946968" cy="577081"/>
          </a:xfrm>
          <a:prstGeom prst="rect">
            <a:avLst/>
          </a:prstGeom>
          <a:noFill/>
        </p:spPr>
        <p:txBody>
          <a:bodyPr wrap="square">
            <a:spAutoFit/>
          </a:bodyPr>
          <a:lstStyle/>
          <a:p>
            <a:pPr marL="257175" indent="-257175">
              <a:spcBef>
                <a:spcPts val="0"/>
              </a:spcBef>
              <a:spcAft>
                <a:spcPts val="0"/>
              </a:spcAft>
              <a:buFont typeface="Wingdings" panose="05000000000000000000" pitchFamily="2" charset="2"/>
              <a:buChar char="Ø"/>
            </a:pPr>
            <a:endParaRPr lang="en-US" b="1" spc="-8"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0"/>
              </a:spcAft>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0F5557E-A172-4916-BC6E-80B93EFB3585}"/>
              </a:ext>
            </a:extLst>
          </p:cNvPr>
          <p:cNvSpPr txBox="1"/>
          <p:nvPr/>
        </p:nvSpPr>
        <p:spPr>
          <a:xfrm>
            <a:off x="4243339" y="2267647"/>
            <a:ext cx="4552880" cy="1685077"/>
          </a:xfrm>
          <a:prstGeom prst="rect">
            <a:avLst/>
          </a:prstGeom>
          <a:noFill/>
        </p:spPr>
        <p:txBody>
          <a:bodyPr wrap="square" rtlCol="0">
            <a:spAutoFit/>
          </a:bodyPr>
          <a:lstStyle/>
          <a:p>
            <a:r>
              <a:rPr lang="en-US" sz="1350" b="1" dirty="0">
                <a:latin typeface="Verdana" panose="020B0604030504040204" pitchFamily="34" charset="0"/>
                <a:ea typeface="SimSun" panose="02010600030101010101" pitchFamily="2" charset="-122"/>
                <a:cs typeface="Tahoma" panose="020B0604030504040204" pitchFamily="34" charset="0"/>
              </a:rPr>
              <a:t>$8,500,000</a:t>
            </a:r>
            <a:r>
              <a:rPr lang="en-US" sz="1350" dirty="0">
                <a:latin typeface="Verdana" panose="020B0604030504040204" pitchFamily="34" charset="0"/>
                <a:ea typeface="SimSun" panose="02010600030101010101" pitchFamily="2" charset="-122"/>
                <a:cs typeface="Tahoma" panose="020B0604030504040204" pitchFamily="34" charset="0"/>
              </a:rPr>
              <a:t> of New Markets Tax Credit (NMTC) allocation to </a:t>
            </a:r>
            <a:r>
              <a:rPr lang="en-US" sz="1350" dirty="0">
                <a:latin typeface="Verdana" panose="020B0604030504040204" pitchFamily="34" charset="0"/>
                <a:ea typeface="Calibri" panose="020F0502020204030204" pitchFamily="34" charset="0"/>
                <a:cs typeface="Tahoma" panose="020B0604030504040204" pitchFamily="34" charset="0"/>
              </a:rPr>
              <a:t>Fireclay Tile, Inc. </a:t>
            </a:r>
            <a:r>
              <a:rPr lang="en-US" sz="1350" dirty="0">
                <a:solidFill>
                  <a:srgbClr val="595959"/>
                </a:solidFill>
                <a:latin typeface="Verdana" panose="020B0604030504040204" pitchFamily="34" charset="0"/>
                <a:ea typeface="Calibri" panose="020F0502020204030204" pitchFamily="34" charset="0"/>
                <a:cs typeface="Tahoma" panose="020B0604030504040204" pitchFamily="34" charset="0"/>
              </a:rPr>
              <a:t>for expansion and enhancement of the Fireclay Tile manufacturing facility in Aromas, California.</a:t>
            </a:r>
            <a:endParaRPr lang="en-US" sz="1350" dirty="0">
              <a:latin typeface="Verdana" panose="020B0604030504040204" pitchFamily="34" charset="0"/>
              <a:ea typeface="SimSun" panose="02010600030101010101" pitchFamily="2" charset="-122"/>
              <a:cs typeface="Tahoma" panose="020B0604030504040204" pitchFamily="34" charset="0"/>
            </a:endParaRPr>
          </a:p>
          <a:p>
            <a:endParaRPr lang="en-US" dirty="0">
              <a:solidFill>
                <a:srgbClr val="595959"/>
              </a:solidFill>
              <a:latin typeface="Verdana" panose="020B0604030504040204" pitchFamily="34" charset="0"/>
              <a:ea typeface="SimSun" panose="02010600030101010101" pitchFamily="2" charset="-122"/>
              <a:cs typeface="Tahoma" panose="020B0604030504040204" pitchFamily="34" charset="0"/>
            </a:endParaRPr>
          </a:p>
          <a:p>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4653938-075E-4630-8EFA-BF5A89671D78}"/>
              </a:ext>
            </a:extLst>
          </p:cNvPr>
          <p:cNvSpPr txBox="1"/>
          <p:nvPr/>
        </p:nvSpPr>
        <p:spPr>
          <a:xfrm>
            <a:off x="544484" y="3895065"/>
            <a:ext cx="8297764" cy="2031325"/>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Will support the </a:t>
            </a:r>
            <a:r>
              <a:rPr lang="en-US" sz="1350" dirty="0">
                <a:solidFill>
                  <a:srgbClr val="595959"/>
                </a:solidFill>
                <a:latin typeface="Verdana" panose="020B0604030504040204" pitchFamily="34" charset="0"/>
                <a:ea typeface="Calibri" panose="020F0502020204030204" pitchFamily="34" charset="0"/>
                <a:cs typeface="Tahoma" panose="020B0604030504040204" pitchFamily="34" charset="0"/>
              </a:rPr>
              <a:t>expansion and enhancement of the Fireclay manufacturing facility through construction of two new buildings, renovation of existing buildings, purchase and installation of tile manufacturing equipment, and extensive infrastructure work and site improvements.</a:t>
            </a:r>
            <a:br>
              <a:rPr lang="en-US" sz="1350" dirty="0">
                <a:solidFill>
                  <a:srgbClr val="595959"/>
                </a:solidFill>
                <a:latin typeface="Verdana" panose="020B0604030504040204" pitchFamily="34" charset="0"/>
                <a:ea typeface="Calibri" panose="020F0502020204030204" pitchFamily="34" charset="0"/>
                <a:cs typeface="Tahoma" panose="020B0604030504040204" pitchFamily="34" charset="0"/>
              </a:rPr>
            </a:br>
            <a:endParaRPr lang="en-US" sz="1350" dirty="0">
              <a:solidFill>
                <a:srgbClr val="595959"/>
              </a:solidFill>
              <a:latin typeface="Verdana" panose="020B0604030504040204" pitchFamily="34" charset="0"/>
              <a:ea typeface="Calibri" panose="020F0502020204030204" pitchFamily="34" charset="0"/>
              <a:cs typeface="Tahoma" panose="020B0604030504040204" pitchFamily="34" charset="0"/>
            </a:endParaRPr>
          </a:p>
          <a:p>
            <a:pPr marL="214313" indent="-214313">
              <a:buFont typeface="Arial" panose="020B0604020202020204" pitchFamily="34" charset="0"/>
              <a:buChar char="•"/>
            </a:pPr>
            <a:r>
              <a:rPr lang="en-US" sz="1350" dirty="0">
                <a:solidFill>
                  <a:srgbClr val="595959"/>
                </a:solidFill>
                <a:latin typeface="Verdana" panose="020B0604030504040204" pitchFamily="34" charset="0"/>
                <a:ea typeface="Calibri" panose="020F0502020204030204" pitchFamily="34" charset="0"/>
                <a:cs typeface="Tahoma" panose="020B0604030504040204" pitchFamily="34" charset="0"/>
              </a:rPr>
              <a:t>The facility expansion is expected to allow Fireclay to quadruple its production and sales by 2025</a:t>
            </a:r>
            <a:r>
              <a:rPr lang="en-US" dirty="0">
                <a:solidFill>
                  <a:srgbClr val="595959"/>
                </a:solidFill>
                <a:latin typeface="Verdana" panose="020B0604030504040204" pitchFamily="34" charset="0"/>
                <a:ea typeface="Calibri" panose="020F0502020204030204" pitchFamily="34" charset="0"/>
                <a:cs typeface="Tahoma" panose="020B0604030504040204" pitchFamily="34" charset="0"/>
              </a:rPr>
              <a:t>.</a:t>
            </a:r>
            <a:br>
              <a:rPr lang="en-US" dirty="0">
                <a:solidFill>
                  <a:srgbClr val="595959"/>
                </a:solidFill>
                <a:latin typeface="Verdana" panose="020B0604030504040204" pitchFamily="34" charset="0"/>
                <a:ea typeface="Calibri" panose="020F0502020204030204" pitchFamily="34" charset="0"/>
                <a:cs typeface="Tahoma" panose="020B0604030504040204" pitchFamily="34" charset="0"/>
              </a:rPr>
            </a:br>
            <a:endParaRPr lang="en-US" sz="1350" dirty="0">
              <a:solidFill>
                <a:srgbClr val="595959"/>
              </a:solidFill>
              <a:latin typeface="Verdana" panose="020B0604030504040204" pitchFamily="34" charset="0"/>
              <a:ea typeface="Calibri" panose="020F0502020204030204" pitchFamily="34" charset="0"/>
              <a:cs typeface="Tahoma" panose="020B0604030504040204" pitchFamily="34" charset="0"/>
            </a:endParaRPr>
          </a:p>
          <a:p>
            <a:pPr marL="214313" indent="-214313">
              <a:buFont typeface="Arial" panose="020B0604020202020204" pitchFamily="34" charset="0"/>
              <a:buChar char="•"/>
            </a:pPr>
            <a:r>
              <a:rPr lang="en-US" sz="1350" dirty="0">
                <a:solidFill>
                  <a:srgbClr val="595959"/>
                </a:solidFill>
                <a:latin typeface="Verdana" panose="020B0604030504040204" pitchFamily="34" charset="0"/>
                <a:ea typeface="Calibri" panose="020F0502020204030204" pitchFamily="34" charset="0"/>
                <a:cs typeface="Tahoma" panose="020B0604030504040204" pitchFamily="34" charset="0"/>
              </a:rPr>
              <a:t>The project is expected to create and retain 400 permanent jobs.</a:t>
            </a:r>
          </a:p>
        </p:txBody>
      </p:sp>
      <p:pic>
        <p:nvPicPr>
          <p:cNvPr id="8" name="Picture 7">
            <a:extLst>
              <a:ext uri="{FF2B5EF4-FFF2-40B4-BE49-F238E27FC236}">
                <a16:creationId xmlns:a16="http://schemas.microsoft.com/office/drawing/2014/main" id="{BFBEE7F2-BCCF-4F6D-AD95-33F331C5FD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251" y="1972201"/>
            <a:ext cx="3151950" cy="1799734"/>
          </a:xfrm>
          <a:prstGeom prst="rect">
            <a:avLst/>
          </a:prstGeom>
          <a:noFill/>
          <a:ln>
            <a:noFill/>
          </a:ln>
        </p:spPr>
      </p:pic>
    </p:spTree>
    <p:extLst>
      <p:ext uri="{BB962C8B-B14F-4D97-AF65-F5344CB8AC3E}">
        <p14:creationId xmlns:p14="http://schemas.microsoft.com/office/powerpoint/2010/main" val="3109880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3" y="714447"/>
            <a:ext cx="8540495" cy="857250"/>
          </a:xfrm>
          <a:solidFill>
            <a:schemeClr val="accent4"/>
          </a:solidFill>
          <a:ln cmpd="thickThin">
            <a:noFill/>
          </a:ln>
        </p:spPr>
        <p:txBody>
          <a:bodyPr vert="horz" wrap="square" lIns="68580" tIns="34290" rIns="68580" bIns="34290" numCol="1" rtlCol="0" anchor="ctr" anchorCtr="0" compatLnSpc="1">
            <a:prstTxWarp prst="textNoShape">
              <a:avLst/>
            </a:prstTxWarp>
            <a:normAutofit/>
          </a:bodyPr>
          <a:lstStyle/>
          <a:p>
            <a:pPr algn="l"/>
            <a:r>
              <a:rPr lang="en-US" sz="2200" dirty="0">
                <a:solidFill>
                  <a:schemeClr val="bg1"/>
                </a:solidFill>
                <a:latin typeface="Arial Narrow" pitchFamily="34" charset="0"/>
              </a:rPr>
              <a:t>CSCDC Project Closing (Shasta Community Health Center)</a:t>
            </a:r>
          </a:p>
        </p:txBody>
      </p:sp>
      <p:sp>
        <p:nvSpPr>
          <p:cNvPr id="5" name="TextBox 4">
            <a:extLst>
              <a:ext uri="{FF2B5EF4-FFF2-40B4-BE49-F238E27FC236}">
                <a16:creationId xmlns:a16="http://schemas.microsoft.com/office/drawing/2014/main" id="{F87C7D17-1856-4585-ACD4-4D803B11F8BD}"/>
              </a:ext>
            </a:extLst>
          </p:cNvPr>
          <p:cNvSpPr txBox="1"/>
          <p:nvPr/>
        </p:nvSpPr>
        <p:spPr>
          <a:xfrm>
            <a:off x="544484" y="2133254"/>
            <a:ext cx="7946968" cy="577081"/>
          </a:xfrm>
          <a:prstGeom prst="rect">
            <a:avLst/>
          </a:prstGeom>
          <a:noFill/>
        </p:spPr>
        <p:txBody>
          <a:bodyPr wrap="square">
            <a:spAutoFit/>
          </a:bodyPr>
          <a:lstStyle/>
          <a:p>
            <a:pPr marL="257175" indent="-257175">
              <a:spcBef>
                <a:spcPts val="0"/>
              </a:spcBef>
              <a:spcAft>
                <a:spcPts val="0"/>
              </a:spcAft>
              <a:buFont typeface="Wingdings" panose="05000000000000000000" pitchFamily="2" charset="2"/>
              <a:buChar char="Ø"/>
            </a:pPr>
            <a:endParaRPr lang="en-US" b="1" spc="-8"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0"/>
              </a:spcAft>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0F5557E-A172-4916-BC6E-80B93EFB3585}"/>
              </a:ext>
            </a:extLst>
          </p:cNvPr>
          <p:cNvSpPr txBox="1"/>
          <p:nvPr/>
        </p:nvSpPr>
        <p:spPr>
          <a:xfrm>
            <a:off x="4171918" y="2375628"/>
            <a:ext cx="4552880" cy="1892826"/>
          </a:xfrm>
          <a:prstGeom prst="rect">
            <a:avLst/>
          </a:prstGeom>
          <a:noFill/>
        </p:spPr>
        <p:txBody>
          <a:bodyPr wrap="square" rtlCol="0">
            <a:spAutoFit/>
          </a:bodyPr>
          <a:lstStyle/>
          <a:p>
            <a:r>
              <a:rPr lang="en-US" sz="1350" b="1" dirty="0">
                <a:latin typeface="Verdana" panose="020B0604030504040204" pitchFamily="34" charset="0"/>
                <a:ea typeface="SimSun" panose="02010600030101010101" pitchFamily="2" charset="-122"/>
                <a:cs typeface="Tahoma" panose="020B0604030504040204" pitchFamily="34" charset="0"/>
              </a:rPr>
              <a:t>$11,000,000</a:t>
            </a:r>
            <a:r>
              <a:rPr lang="en-US" sz="1350" dirty="0">
                <a:latin typeface="Verdana" panose="020B0604030504040204" pitchFamily="34" charset="0"/>
                <a:ea typeface="SimSun" panose="02010600030101010101" pitchFamily="2" charset="-122"/>
                <a:cs typeface="Tahoma" panose="020B0604030504040204" pitchFamily="34" charset="0"/>
              </a:rPr>
              <a:t> of New Markets Tax Credit (NMTC) allocation to </a:t>
            </a:r>
            <a:r>
              <a:rPr lang="en-US" sz="1350" dirty="0">
                <a:latin typeface="Verdana" panose="020B0604030504040204" pitchFamily="34" charset="0"/>
                <a:ea typeface="Calibri" panose="020F0502020204030204" pitchFamily="34" charset="0"/>
                <a:cs typeface="Tahoma" panose="020B0604030504040204" pitchFamily="34" charset="0"/>
              </a:rPr>
              <a:t>Shasta Community Health Center for construction of its new Women, Babies and Children’s Clinic in Redding, California.</a:t>
            </a:r>
            <a:endParaRPr lang="en-US" sz="1350" dirty="0">
              <a:latin typeface="Verdana" panose="020B0604030504040204" pitchFamily="34" charset="0"/>
              <a:ea typeface="SimSun" panose="02010600030101010101" pitchFamily="2" charset="-122"/>
              <a:cs typeface="Tahoma" panose="020B0604030504040204" pitchFamily="34" charset="0"/>
            </a:endParaRPr>
          </a:p>
          <a:p>
            <a:endParaRPr lang="en-US" sz="1350" dirty="0">
              <a:latin typeface="Verdana" panose="020B0604030504040204" pitchFamily="34" charset="0"/>
              <a:ea typeface="SimSun" panose="02010600030101010101" pitchFamily="2" charset="-122"/>
              <a:cs typeface="Tahoma" panose="020B0604030504040204" pitchFamily="34" charset="0"/>
            </a:endParaRPr>
          </a:p>
          <a:p>
            <a:endParaRPr lang="en-US" dirty="0">
              <a:solidFill>
                <a:srgbClr val="595959"/>
              </a:solidFill>
              <a:latin typeface="Verdana" panose="020B0604030504040204" pitchFamily="34" charset="0"/>
              <a:ea typeface="SimSun" panose="02010600030101010101" pitchFamily="2" charset="-122"/>
              <a:cs typeface="Tahoma" panose="020B0604030504040204" pitchFamily="34" charset="0"/>
            </a:endParaRPr>
          </a:p>
          <a:p>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4653938-075E-4630-8EFA-BF5A89671D78}"/>
              </a:ext>
            </a:extLst>
          </p:cNvPr>
          <p:cNvSpPr txBox="1"/>
          <p:nvPr/>
        </p:nvSpPr>
        <p:spPr>
          <a:xfrm>
            <a:off x="544484" y="3810347"/>
            <a:ext cx="8297764" cy="2446824"/>
          </a:xfrm>
          <a:prstGeom prst="rect">
            <a:avLst/>
          </a:prstGeom>
          <a:noFill/>
        </p:spPr>
        <p:txBody>
          <a:bodyPr wrap="square" rtlCol="0">
            <a:spAutoFit/>
          </a:bodyPr>
          <a:lstStyle/>
          <a:p>
            <a:pPr marL="160735" indent="-160735">
              <a:buFont typeface="Arial" panose="020B0604020202020204" pitchFamily="34" charset="0"/>
              <a:buChar char="•"/>
            </a:pPr>
            <a:r>
              <a:rPr lang="en-US" sz="1350" dirty="0">
                <a:latin typeface="Verdana" panose="020B0604030504040204" pitchFamily="34" charset="0"/>
                <a:ea typeface="Verdana" panose="020B0604030504040204" pitchFamily="34" charset="0"/>
                <a:cs typeface="Times New Roman" panose="02020603050405020304" pitchFamily="18" charset="0"/>
              </a:rPr>
              <a:t>Will enable Shasta Health to construct </a:t>
            </a:r>
            <a:r>
              <a:rPr lang="en-US" sz="1350" dirty="0">
                <a:latin typeface="Verdana" panose="020B0604030504040204" pitchFamily="34" charset="0"/>
                <a:ea typeface="Verdana" panose="020B0604030504040204" pitchFamily="34" charset="0"/>
                <a:cs typeface="Tahoma" panose="020B0604030504040204" pitchFamily="34" charset="0"/>
              </a:rPr>
              <a:t>a two-story, 31,400 sq. ft. modern medical facility across the street from its main health center in Redding.</a:t>
            </a:r>
            <a:br>
              <a:rPr lang="en-US" sz="1350" dirty="0">
                <a:latin typeface="Verdana" panose="020B0604030504040204" pitchFamily="34" charset="0"/>
                <a:ea typeface="Verdana" panose="020B0604030504040204" pitchFamily="34" charset="0"/>
                <a:cs typeface="Tahoma" panose="020B0604030504040204" pitchFamily="34" charset="0"/>
              </a:rPr>
            </a:br>
            <a:endParaRPr lang="en-US" sz="1350" dirty="0">
              <a:latin typeface="Verdana" panose="020B0604030504040204" pitchFamily="34" charset="0"/>
              <a:ea typeface="Verdana" panose="020B0604030504040204" pitchFamily="34" charset="0"/>
              <a:cs typeface="Times New Roman" panose="02020603050405020304" pitchFamily="18" charset="0"/>
            </a:endParaRPr>
          </a:p>
          <a:p>
            <a:pPr marL="160735" indent="-160735">
              <a:buFont typeface="Arial" panose="020B0604020202020204" pitchFamily="34" charset="0"/>
              <a:buChar char="•"/>
            </a:pPr>
            <a:r>
              <a:rPr lang="en-US" sz="1350" dirty="0">
                <a:latin typeface="Verdana" panose="020B0604030504040204" pitchFamily="34" charset="0"/>
                <a:ea typeface="Verdana" panose="020B0604030504040204" pitchFamily="34" charset="0"/>
                <a:cs typeface="Tahoma" panose="020B0604030504040204" pitchFamily="34" charset="0"/>
              </a:rPr>
              <a:t>The Women, Babies &amp; Children’s Clinic will include 24,000 sq. ft. of clinical space to provide primary care pediatric, maternal, and vision care services, serving approximately 13,000 patients annually. The building will also include 7,400 square feet of administrative space.</a:t>
            </a:r>
            <a:br>
              <a:rPr lang="en-US" sz="1350" dirty="0">
                <a:latin typeface="Verdana" panose="020B0604030504040204" pitchFamily="34" charset="0"/>
                <a:ea typeface="Verdana" panose="020B0604030504040204" pitchFamily="34" charset="0"/>
                <a:cs typeface="Tahoma" panose="020B0604030504040204" pitchFamily="34" charset="0"/>
              </a:rPr>
            </a:br>
            <a:endParaRPr lang="en-US" sz="1350" dirty="0">
              <a:latin typeface="Verdana" panose="020B0604030504040204" pitchFamily="34" charset="0"/>
              <a:ea typeface="Verdana" panose="020B0604030504040204" pitchFamily="34" charset="0"/>
              <a:cs typeface="Tahoma" panose="020B0604030504040204" pitchFamily="34" charset="0"/>
            </a:endParaRPr>
          </a:p>
          <a:p>
            <a:pPr marL="160735" indent="-160735">
              <a:buFont typeface="Arial" panose="020B0604020202020204" pitchFamily="34" charset="0"/>
              <a:buChar char="•"/>
            </a:pPr>
            <a:r>
              <a:rPr lang="en-US" sz="1350" dirty="0">
                <a:latin typeface="Verdana" panose="020B0604030504040204" pitchFamily="34" charset="0"/>
                <a:ea typeface="Verdana" panose="020B0604030504040204" pitchFamily="34" charset="0"/>
                <a:cs typeface="Tahoma" panose="020B0604030504040204" pitchFamily="34" charset="0"/>
              </a:rPr>
              <a:t>By relocating its pediatrics and financial services departments to the Women, Babies &amp; Children’s Clinic, Shasta Health will free up additional capacity in its main health center to allow for additional services and program growth.</a:t>
            </a:r>
            <a:endParaRPr lang="en-US" sz="1350" dirty="0">
              <a:latin typeface="Verdana" panose="020B0604030504040204" pitchFamily="34" charset="0"/>
              <a:ea typeface="Verdana" panose="020B0604030504040204" pitchFamily="34" charset="0"/>
              <a:cs typeface="Times New Roman" panose="02020603050405020304" pitchFamily="18" charset="0"/>
            </a:endParaRPr>
          </a:p>
          <a:p>
            <a:pPr marL="214313" indent="-214313">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464BE742-3A53-41D0-A9A0-AF4A9350B529}"/>
              </a:ext>
            </a:extLst>
          </p:cNvPr>
          <p:cNvPicPr/>
          <p:nvPr/>
        </p:nvPicPr>
        <p:blipFill rotWithShape="1">
          <a:blip r:embed="rId3" cstate="print">
            <a:extLst>
              <a:ext uri="{28A0092B-C50C-407E-A947-70E740481C1C}">
                <a14:useLocalDpi xmlns:a14="http://schemas.microsoft.com/office/drawing/2010/main" val="0"/>
              </a:ext>
            </a:extLst>
          </a:blip>
          <a:srcRect t="5883" b="7240"/>
          <a:stretch/>
        </p:blipFill>
        <p:spPr bwMode="auto">
          <a:xfrm>
            <a:off x="961031" y="2145170"/>
            <a:ext cx="2623641" cy="14402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162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77743"/>
            <a:ext cx="8540495" cy="857250"/>
          </a:xfrm>
          <a:solidFill>
            <a:schemeClr val="accent4"/>
          </a:solidFill>
          <a:ln cmpd="thickThin">
            <a:noFill/>
          </a:ln>
        </p:spPr>
        <p:txBody>
          <a:bodyPr vert="horz" wrap="square" lIns="68580" tIns="34290" rIns="68580" bIns="34290" numCol="1" rtlCol="0" anchor="ctr" anchorCtr="0" compatLnSpc="1">
            <a:prstTxWarp prst="textNoShape">
              <a:avLst/>
            </a:prstTxWarp>
            <a:normAutofit/>
          </a:bodyPr>
          <a:lstStyle/>
          <a:p>
            <a:pPr algn="l"/>
            <a:r>
              <a:rPr lang="en-US" sz="2200" dirty="0">
                <a:latin typeface="Arial Narrow" panose="020B0606020202030204" pitchFamily="34" charset="0"/>
                <a:ea typeface="Verdana" panose="020B0604030504040204" pitchFamily="34" charset="0"/>
              </a:rPr>
              <a:t>CSCDC Project Closing (Ampla Health - Marysville</a:t>
            </a:r>
            <a:r>
              <a:rPr lang="en-US" sz="2200" dirty="0">
                <a:solidFill>
                  <a:schemeClr val="bg1"/>
                </a:solidFill>
                <a:latin typeface="Arial Narrow" panose="020B0606020202030204" pitchFamily="34" charset="0"/>
                <a:ea typeface="Verdana" panose="020B0604030504040204" pitchFamily="34" charset="0"/>
              </a:rPr>
              <a:t>)</a:t>
            </a:r>
          </a:p>
        </p:txBody>
      </p:sp>
      <p:sp>
        <p:nvSpPr>
          <p:cNvPr id="5" name="TextBox 4">
            <a:extLst>
              <a:ext uri="{FF2B5EF4-FFF2-40B4-BE49-F238E27FC236}">
                <a16:creationId xmlns:a16="http://schemas.microsoft.com/office/drawing/2014/main" id="{F87C7D17-1856-4585-ACD4-4D803B11F8BD}"/>
              </a:ext>
            </a:extLst>
          </p:cNvPr>
          <p:cNvSpPr txBox="1"/>
          <p:nvPr/>
        </p:nvSpPr>
        <p:spPr>
          <a:xfrm>
            <a:off x="544484" y="2133254"/>
            <a:ext cx="7946968" cy="577081"/>
          </a:xfrm>
          <a:prstGeom prst="rect">
            <a:avLst/>
          </a:prstGeom>
          <a:noFill/>
        </p:spPr>
        <p:txBody>
          <a:bodyPr wrap="square">
            <a:spAutoFit/>
          </a:bodyPr>
          <a:lstStyle/>
          <a:p>
            <a:pPr marL="257175" indent="-257175">
              <a:spcBef>
                <a:spcPts val="0"/>
              </a:spcBef>
              <a:spcAft>
                <a:spcPts val="0"/>
              </a:spcAft>
              <a:buFont typeface="Wingdings" panose="05000000000000000000" pitchFamily="2" charset="2"/>
              <a:buChar char="Ø"/>
            </a:pPr>
            <a:endParaRPr lang="en-US" b="1" spc="-8"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0"/>
              </a:spcAft>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0F5557E-A172-4916-BC6E-80B93EFB3585}"/>
              </a:ext>
            </a:extLst>
          </p:cNvPr>
          <p:cNvSpPr txBox="1"/>
          <p:nvPr/>
        </p:nvSpPr>
        <p:spPr>
          <a:xfrm>
            <a:off x="4289367" y="2312887"/>
            <a:ext cx="4552880" cy="1685077"/>
          </a:xfrm>
          <a:prstGeom prst="rect">
            <a:avLst/>
          </a:prstGeom>
          <a:noFill/>
        </p:spPr>
        <p:txBody>
          <a:bodyPr wrap="square" rtlCol="0">
            <a:spAutoFit/>
          </a:bodyPr>
          <a:lstStyle/>
          <a:p>
            <a:r>
              <a:rPr lang="en-US" sz="1350" b="1" dirty="0">
                <a:latin typeface="Verdana" panose="020B0604030504040204" pitchFamily="34" charset="0"/>
                <a:ea typeface="SimSun" panose="02010600030101010101" pitchFamily="2" charset="-122"/>
                <a:cs typeface="Tahoma" panose="020B0604030504040204" pitchFamily="34" charset="0"/>
              </a:rPr>
              <a:t>$7,500,000</a:t>
            </a:r>
            <a:r>
              <a:rPr lang="en-US" sz="1350" dirty="0">
                <a:latin typeface="Verdana" panose="020B0604030504040204" pitchFamily="34" charset="0"/>
                <a:ea typeface="SimSun" panose="02010600030101010101" pitchFamily="2" charset="-122"/>
                <a:cs typeface="Tahoma" panose="020B0604030504040204" pitchFamily="34" charset="0"/>
              </a:rPr>
              <a:t> of New Markets Tax Credit (NMTC) allocation to Ampla Health, a federally qualified health center, for the development of clinic operations in Marysville, California. </a:t>
            </a:r>
          </a:p>
          <a:p>
            <a:endParaRPr lang="en-US" dirty="0">
              <a:solidFill>
                <a:srgbClr val="595959"/>
              </a:solidFill>
              <a:latin typeface="Verdana" panose="020B0604030504040204" pitchFamily="34" charset="0"/>
              <a:ea typeface="SimSun" panose="02010600030101010101" pitchFamily="2" charset="-122"/>
              <a:cs typeface="Tahoma" panose="020B0604030504040204" pitchFamily="34" charset="0"/>
            </a:endParaRPr>
          </a:p>
          <a:p>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4653938-075E-4630-8EFA-BF5A89671D78}"/>
              </a:ext>
            </a:extLst>
          </p:cNvPr>
          <p:cNvSpPr txBox="1"/>
          <p:nvPr/>
        </p:nvSpPr>
        <p:spPr>
          <a:xfrm>
            <a:off x="544483" y="3735532"/>
            <a:ext cx="8297764" cy="2239074"/>
          </a:xfrm>
          <a:prstGeom prst="rect">
            <a:avLst/>
          </a:prstGeom>
          <a:noFill/>
        </p:spPr>
        <p:txBody>
          <a:bodyPr wrap="square" rtlCol="0">
            <a:spAutoFit/>
          </a:bodyPr>
          <a:lstStyle/>
          <a:p>
            <a:pPr marL="160735" indent="-160735">
              <a:buFont typeface="Arial" panose="020B0604020202020204" pitchFamily="34" charset="0"/>
              <a:buChar char="•"/>
            </a:pPr>
            <a:r>
              <a:rPr lang="en-US" sz="1350" dirty="0">
                <a:latin typeface="Verdana" panose="020B0604030504040204" pitchFamily="34" charset="0"/>
                <a:ea typeface="SimSun" panose="02010600030101010101" pitchFamily="2" charset="-122"/>
                <a:cs typeface="Times New Roman" panose="02020603050405020304" pitchFamily="18" charset="0"/>
              </a:rPr>
              <a:t>Will enable Ampla Health to develop a new 10,000 sq. ft. medical clinic in Marysville that will provide comprehensive health services for 9,000 low-income patients each year.</a:t>
            </a:r>
            <a:br>
              <a:rPr lang="en-US" sz="1350" dirty="0">
                <a:latin typeface="Verdana" panose="020B0604030504040204" pitchFamily="34" charset="0"/>
                <a:ea typeface="SimSun" panose="02010600030101010101" pitchFamily="2" charset="-122"/>
                <a:cs typeface="Times New Roman" panose="02020603050405020304" pitchFamily="18" charset="0"/>
              </a:rPr>
            </a:br>
            <a:endParaRPr lang="en-US" sz="1350" dirty="0">
              <a:latin typeface="Verdana" panose="020B0604030504040204" pitchFamily="34" charset="0"/>
              <a:ea typeface="SimSun" panose="02010600030101010101" pitchFamily="2" charset="-122"/>
              <a:cs typeface="Times New Roman" panose="02020603050405020304" pitchFamily="18" charset="0"/>
            </a:endParaRPr>
          </a:p>
          <a:p>
            <a:pPr marL="160735" indent="-160735">
              <a:buFont typeface="Arial" panose="020B0604020202020204" pitchFamily="34" charset="0"/>
              <a:buChar char="•"/>
            </a:pPr>
            <a:r>
              <a:rPr lang="en-US" sz="1350" dirty="0">
                <a:latin typeface="Verdana" panose="020B0604030504040204" pitchFamily="34" charset="0"/>
                <a:ea typeface="SimSun" panose="02010600030101010101" pitchFamily="2" charset="-122"/>
                <a:cs typeface="Times New Roman" panose="02020603050405020304" pitchFamily="18" charset="0"/>
              </a:rPr>
              <a:t>Ampla Health patients will have access to primary medical care, case management, and integrated behavioral health. </a:t>
            </a:r>
            <a:br>
              <a:rPr lang="en-US" sz="1350" dirty="0">
                <a:latin typeface="Verdana" panose="020B0604030504040204" pitchFamily="34" charset="0"/>
                <a:ea typeface="SimSun" panose="02010600030101010101" pitchFamily="2" charset="-122"/>
                <a:cs typeface="Times New Roman" panose="02020603050405020304" pitchFamily="18" charset="0"/>
              </a:rPr>
            </a:br>
            <a:endParaRPr lang="en-US" sz="1350" dirty="0">
              <a:latin typeface="Verdana" panose="020B0604030504040204" pitchFamily="34" charset="0"/>
              <a:ea typeface="SimSun" panose="02010600030101010101" pitchFamily="2" charset="-122"/>
              <a:cs typeface="Times New Roman" panose="02020603050405020304" pitchFamily="18" charset="0"/>
            </a:endParaRPr>
          </a:p>
          <a:p>
            <a:pPr marL="160735" indent="-160735">
              <a:buFont typeface="Arial" panose="020B0604020202020204" pitchFamily="34" charset="0"/>
              <a:buChar char="•"/>
            </a:pPr>
            <a:r>
              <a:rPr lang="en-US" sz="1350" dirty="0">
                <a:latin typeface="Verdana" panose="020B0604030504040204" pitchFamily="34" charset="0"/>
                <a:ea typeface="SimSun" panose="02010600030101010101" pitchFamily="2" charset="-122"/>
                <a:cs typeface="Times New Roman" panose="02020603050405020304" pitchFamily="18" charset="0"/>
              </a:rPr>
              <a:t>Approximately 92% of Ampla Health’s patients are low-income individuals. </a:t>
            </a:r>
            <a:br>
              <a:rPr lang="en-US" sz="1350" dirty="0">
                <a:latin typeface="Verdana" panose="020B0604030504040204" pitchFamily="34" charset="0"/>
                <a:ea typeface="SimSun" panose="02010600030101010101" pitchFamily="2" charset="-122"/>
                <a:cs typeface="Times New Roman" panose="02020603050405020304" pitchFamily="18" charset="0"/>
              </a:rPr>
            </a:br>
            <a:endParaRPr lang="en-US" sz="1350" dirty="0">
              <a:latin typeface="Verdana" panose="020B0604030504040204" pitchFamily="34" charset="0"/>
              <a:ea typeface="SimSun" panose="02010600030101010101" pitchFamily="2" charset="-122"/>
              <a:cs typeface="Times New Roman" panose="02020603050405020304" pitchFamily="18" charset="0"/>
            </a:endParaRPr>
          </a:p>
          <a:p>
            <a:pPr marL="160735" indent="-160735">
              <a:buFont typeface="Arial" panose="020B0604020202020204" pitchFamily="34" charset="0"/>
              <a:buChar char="•"/>
            </a:pPr>
            <a:r>
              <a:rPr lang="en-US" sz="1350" dirty="0">
                <a:latin typeface="Verdana" panose="020B0604030504040204" pitchFamily="34" charset="0"/>
                <a:ea typeface="SimSun" panose="02010600030101010101" pitchFamily="2" charset="-122"/>
                <a:cs typeface="Times New Roman" panose="02020603050405020304" pitchFamily="18" charset="0"/>
              </a:rPr>
              <a:t>The project is expected to result in approximately 50 new FTE permanent, quality jobs.</a:t>
            </a:r>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876E3F53-C095-4CB6-A72A-27B95708A8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3387" y="2509197"/>
            <a:ext cx="3394088" cy="799399"/>
          </a:xfrm>
          <a:prstGeom prst="rect">
            <a:avLst/>
          </a:prstGeom>
          <a:noFill/>
          <a:ln>
            <a:noFill/>
          </a:ln>
        </p:spPr>
      </p:pic>
    </p:spTree>
    <p:extLst>
      <p:ext uri="{BB962C8B-B14F-4D97-AF65-F5344CB8AC3E}">
        <p14:creationId xmlns:p14="http://schemas.microsoft.com/office/powerpoint/2010/main" val="1436728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20" y="618132"/>
            <a:ext cx="8540495" cy="857250"/>
          </a:xfrm>
          <a:solidFill>
            <a:schemeClr val="accent4"/>
          </a:solidFill>
          <a:ln cmpd="thickThin">
            <a:noFill/>
          </a:ln>
        </p:spPr>
        <p:txBody>
          <a:bodyPr vert="horz" wrap="square" lIns="68580" tIns="34290" rIns="68580" bIns="34290" numCol="1" rtlCol="0" anchor="ctr" anchorCtr="0" compatLnSpc="1">
            <a:prstTxWarp prst="textNoShape">
              <a:avLst/>
            </a:prstTxWarp>
            <a:normAutofit/>
          </a:bodyPr>
          <a:lstStyle/>
          <a:p>
            <a:pPr algn="l"/>
            <a:r>
              <a:rPr lang="en-US" sz="2200" dirty="0">
                <a:latin typeface="Arial Narrow" pitchFamily="34" charset="0"/>
              </a:rPr>
              <a:t>CSCDC Project Closing (Ampla Health – Yuba City</a:t>
            </a:r>
            <a:r>
              <a:rPr lang="en-US" sz="2200" dirty="0">
                <a:solidFill>
                  <a:schemeClr val="bg1"/>
                </a:solidFill>
                <a:latin typeface="Arial Narrow" pitchFamily="34" charset="0"/>
              </a:rPr>
              <a:t>)</a:t>
            </a:r>
          </a:p>
        </p:txBody>
      </p:sp>
      <p:sp>
        <p:nvSpPr>
          <p:cNvPr id="5" name="TextBox 4">
            <a:extLst>
              <a:ext uri="{FF2B5EF4-FFF2-40B4-BE49-F238E27FC236}">
                <a16:creationId xmlns:a16="http://schemas.microsoft.com/office/drawing/2014/main" id="{F87C7D17-1856-4585-ACD4-4D803B11F8BD}"/>
              </a:ext>
            </a:extLst>
          </p:cNvPr>
          <p:cNvSpPr txBox="1"/>
          <p:nvPr/>
        </p:nvSpPr>
        <p:spPr>
          <a:xfrm>
            <a:off x="544484" y="2133254"/>
            <a:ext cx="7946968" cy="577081"/>
          </a:xfrm>
          <a:prstGeom prst="rect">
            <a:avLst/>
          </a:prstGeom>
          <a:noFill/>
        </p:spPr>
        <p:txBody>
          <a:bodyPr wrap="square">
            <a:spAutoFit/>
          </a:bodyPr>
          <a:lstStyle/>
          <a:p>
            <a:pPr marL="257175" indent="-257175">
              <a:spcBef>
                <a:spcPts val="0"/>
              </a:spcBef>
              <a:spcAft>
                <a:spcPts val="0"/>
              </a:spcAft>
              <a:buFont typeface="Wingdings" panose="05000000000000000000" pitchFamily="2" charset="2"/>
              <a:buChar char="Ø"/>
            </a:pPr>
            <a:endParaRPr lang="en-US" b="1" spc="-8"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0"/>
              </a:spcAft>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0F5557E-A172-4916-BC6E-80B93EFB3585}"/>
              </a:ext>
            </a:extLst>
          </p:cNvPr>
          <p:cNvSpPr txBox="1"/>
          <p:nvPr/>
        </p:nvSpPr>
        <p:spPr>
          <a:xfrm>
            <a:off x="4343400" y="2005845"/>
            <a:ext cx="4552880" cy="1408078"/>
          </a:xfrm>
          <a:prstGeom prst="rect">
            <a:avLst/>
          </a:prstGeom>
          <a:noFill/>
        </p:spPr>
        <p:txBody>
          <a:bodyPr wrap="square" rtlCol="0">
            <a:spAutoFit/>
          </a:bodyPr>
          <a:lstStyle/>
          <a:p>
            <a:r>
              <a:rPr lang="en-US" sz="1350" b="1" dirty="0">
                <a:latin typeface="Verdana" panose="020B0604030504040204" pitchFamily="34" charset="0"/>
                <a:ea typeface="SimSun" panose="02010600030101010101" pitchFamily="2" charset="-122"/>
                <a:cs typeface="Tahoma" panose="020B0604030504040204" pitchFamily="34" charset="0"/>
              </a:rPr>
              <a:t>$11,000,000</a:t>
            </a:r>
            <a:r>
              <a:rPr lang="en-US" sz="1350" dirty="0">
                <a:latin typeface="Verdana" panose="020B0604030504040204" pitchFamily="34" charset="0"/>
                <a:ea typeface="SimSun" panose="02010600030101010101" pitchFamily="2" charset="-122"/>
                <a:cs typeface="Tahoma" panose="020B0604030504040204" pitchFamily="34" charset="0"/>
              </a:rPr>
              <a:t> of New Markets Tax Credit (NMTC) allocation to Ampla Health, a federally qualified health center, for the expansion of clinic operations in Yuba City, California. </a:t>
            </a:r>
          </a:p>
          <a:p>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4653938-075E-4630-8EFA-BF5A89671D78}"/>
              </a:ext>
            </a:extLst>
          </p:cNvPr>
          <p:cNvSpPr txBox="1"/>
          <p:nvPr/>
        </p:nvSpPr>
        <p:spPr>
          <a:xfrm>
            <a:off x="423118" y="3200400"/>
            <a:ext cx="8297764" cy="3208571"/>
          </a:xfrm>
          <a:prstGeom prst="rect">
            <a:avLst/>
          </a:prstGeom>
          <a:noFill/>
        </p:spPr>
        <p:txBody>
          <a:bodyPr wrap="square" rtlCol="0">
            <a:spAutoFit/>
          </a:bodyPr>
          <a:lstStyle/>
          <a:p>
            <a:pPr marL="160735" indent="-160735">
              <a:buFont typeface="Arial" panose="020B0604020202020204" pitchFamily="34" charset="0"/>
              <a:buChar char="•"/>
            </a:pPr>
            <a:r>
              <a:rPr lang="en-US" sz="1350" dirty="0">
                <a:latin typeface="Verdana" panose="020B0604030504040204" pitchFamily="34" charset="0"/>
                <a:ea typeface="Verdana" panose="020B0604030504040204" pitchFamily="34" charset="0"/>
                <a:cs typeface="Times New Roman" panose="02020603050405020304" pitchFamily="18" charset="0"/>
              </a:rPr>
              <a:t>Will enable Ampla Health to renovate and rehabilitate its existing 14,500 sq. ft. clinic, and also construct a two-story, 41,000 sq. ft. clinic expansion.</a:t>
            </a:r>
            <a:br>
              <a:rPr lang="en-US" sz="1350" dirty="0">
                <a:latin typeface="Verdana" panose="020B0604030504040204" pitchFamily="34" charset="0"/>
                <a:ea typeface="Verdana" panose="020B0604030504040204" pitchFamily="34" charset="0"/>
                <a:cs typeface="Times New Roman" panose="02020603050405020304" pitchFamily="18" charset="0"/>
              </a:rPr>
            </a:br>
            <a:endParaRPr lang="en-US" sz="1350" dirty="0">
              <a:latin typeface="Verdana" panose="020B0604030504040204" pitchFamily="34" charset="0"/>
              <a:ea typeface="Verdana" panose="020B0604030504040204" pitchFamily="34" charset="0"/>
              <a:cs typeface="Times New Roman" panose="02020603050405020304" pitchFamily="18" charset="0"/>
            </a:endParaRPr>
          </a:p>
          <a:p>
            <a:pPr marL="160735" indent="-160735">
              <a:buFont typeface="Arial" panose="020B0604020202020204" pitchFamily="34" charset="0"/>
              <a:buChar char="•"/>
            </a:pPr>
            <a:r>
              <a:rPr lang="en-US" sz="1350" dirty="0">
                <a:latin typeface="Verdana" panose="020B0604030504040204" pitchFamily="34" charset="0"/>
                <a:ea typeface="Verdana" panose="020B0604030504040204" pitchFamily="34" charset="0"/>
                <a:cs typeface="Times New Roman" panose="02020603050405020304" pitchFamily="18" charset="0"/>
              </a:rPr>
              <a:t>The project will upgrade and add exam rooms, dental exam rooms, pediatric rooms, administration and meeting space, and expand the pharmacy and laboratory space to better serve the community.</a:t>
            </a:r>
            <a:br>
              <a:rPr lang="en-US" sz="1350" dirty="0">
                <a:latin typeface="Verdana" panose="020B0604030504040204" pitchFamily="34" charset="0"/>
                <a:ea typeface="Verdana" panose="020B0604030504040204" pitchFamily="34" charset="0"/>
                <a:cs typeface="Times New Roman" panose="02020603050405020304" pitchFamily="18" charset="0"/>
              </a:rPr>
            </a:br>
            <a:endParaRPr lang="en-US" sz="1350" dirty="0">
              <a:latin typeface="Verdana" panose="020B0604030504040204" pitchFamily="34" charset="0"/>
              <a:ea typeface="Verdana" panose="020B0604030504040204" pitchFamily="34" charset="0"/>
              <a:cs typeface="Times New Roman" panose="02020603050405020304" pitchFamily="18" charset="0"/>
            </a:endParaRPr>
          </a:p>
          <a:p>
            <a:pPr marL="160735" indent="-160735">
              <a:buFont typeface="Arial" panose="020B0604020202020204" pitchFamily="34" charset="0"/>
              <a:buChar char="•"/>
            </a:pPr>
            <a:r>
              <a:rPr lang="en-US" sz="1350" dirty="0">
                <a:latin typeface="Verdana" panose="020B0604030504040204" pitchFamily="34" charset="0"/>
                <a:ea typeface="Verdana" panose="020B0604030504040204" pitchFamily="34" charset="0"/>
                <a:cs typeface="Times New Roman" panose="02020603050405020304" pitchFamily="18" charset="0"/>
              </a:rPr>
              <a:t>The resulting 55,500 sq. ft. healthcare campus will greatly enhance Ampla’s ability to provide comprehensive primary medical, dental, behavioral health, pediatric, chiropractic, optometry, and specialty care for low-income patients.</a:t>
            </a:r>
            <a:br>
              <a:rPr lang="en-US" sz="1350" dirty="0">
                <a:latin typeface="Verdana" panose="020B0604030504040204" pitchFamily="34" charset="0"/>
                <a:ea typeface="Verdana" panose="020B0604030504040204" pitchFamily="34" charset="0"/>
                <a:cs typeface="Times New Roman" panose="02020603050405020304" pitchFamily="18" charset="0"/>
              </a:rPr>
            </a:br>
            <a:endParaRPr lang="en-US" sz="1350" dirty="0">
              <a:latin typeface="Verdana" panose="020B0604030504040204" pitchFamily="34" charset="0"/>
              <a:ea typeface="Verdana" panose="020B0604030504040204" pitchFamily="34" charset="0"/>
              <a:cs typeface="Times New Roman" panose="02020603050405020304" pitchFamily="18" charset="0"/>
            </a:endParaRPr>
          </a:p>
          <a:p>
            <a:pPr marL="160735" indent="-160735">
              <a:buFont typeface="Arial" panose="020B0604020202020204" pitchFamily="34" charset="0"/>
              <a:buChar char="•"/>
            </a:pPr>
            <a:r>
              <a:rPr lang="en-US" sz="1350" dirty="0">
                <a:latin typeface="Verdana" panose="020B0604030504040204" pitchFamily="34" charset="0"/>
                <a:ea typeface="Verdana" panose="020B0604030504040204" pitchFamily="34" charset="0"/>
                <a:cs typeface="Times New Roman" panose="02020603050405020304" pitchFamily="18" charset="0"/>
              </a:rPr>
              <a:t>Approximately 85% of Ampla’s patients are low-income individuals. </a:t>
            </a:r>
            <a:br>
              <a:rPr lang="en-US" sz="1350" dirty="0">
                <a:latin typeface="Verdana" panose="020B0604030504040204" pitchFamily="34" charset="0"/>
                <a:ea typeface="Verdana" panose="020B0604030504040204" pitchFamily="34" charset="0"/>
                <a:cs typeface="Times New Roman" panose="02020603050405020304" pitchFamily="18" charset="0"/>
              </a:rPr>
            </a:br>
            <a:endParaRPr lang="en-US" sz="1350" dirty="0">
              <a:latin typeface="Verdana" panose="020B0604030504040204" pitchFamily="34" charset="0"/>
              <a:ea typeface="Verdana" panose="020B0604030504040204" pitchFamily="34" charset="0"/>
              <a:cs typeface="Times New Roman" panose="02020603050405020304" pitchFamily="18" charset="0"/>
            </a:endParaRPr>
          </a:p>
          <a:p>
            <a:pPr marL="160735" indent="-160735">
              <a:buFont typeface="Arial" panose="020B0604020202020204" pitchFamily="34" charset="0"/>
              <a:buChar char="•"/>
            </a:pPr>
            <a:r>
              <a:rPr lang="en-US" sz="1350" dirty="0">
                <a:latin typeface="Verdana" panose="020B0604030504040204" pitchFamily="34" charset="0"/>
                <a:ea typeface="Verdana" panose="020B0604030504040204" pitchFamily="34" charset="0"/>
                <a:cs typeface="Times New Roman" panose="02020603050405020304" pitchFamily="18" charset="0"/>
              </a:rPr>
              <a:t>The project is expected to result in approximately 171 new and retained FTE permanent, quality jobs.</a:t>
            </a:r>
          </a:p>
        </p:txBody>
      </p:sp>
      <p:pic>
        <p:nvPicPr>
          <p:cNvPr id="7" name="Picture 6">
            <a:extLst>
              <a:ext uri="{FF2B5EF4-FFF2-40B4-BE49-F238E27FC236}">
                <a16:creationId xmlns:a16="http://schemas.microsoft.com/office/drawing/2014/main" id="{85AC5058-9F79-4A46-8AC1-9E61D1A86A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9435" y="2133661"/>
            <a:ext cx="3338542" cy="857251"/>
          </a:xfrm>
          <a:prstGeom prst="rect">
            <a:avLst/>
          </a:prstGeom>
          <a:noFill/>
          <a:ln>
            <a:noFill/>
          </a:ln>
        </p:spPr>
      </p:pic>
    </p:spTree>
    <p:extLst>
      <p:ext uri="{BB962C8B-B14F-4D97-AF65-F5344CB8AC3E}">
        <p14:creationId xmlns:p14="http://schemas.microsoft.com/office/powerpoint/2010/main" val="326354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41" y="712498"/>
            <a:ext cx="8540495" cy="857250"/>
          </a:xfrm>
          <a:solidFill>
            <a:schemeClr val="accent4"/>
          </a:solidFill>
          <a:ln cmpd="thickThin">
            <a:noFill/>
          </a:ln>
        </p:spPr>
        <p:txBody>
          <a:bodyPr vert="horz" wrap="square" lIns="68580" tIns="34290" rIns="68580" bIns="34290" numCol="1" rtlCol="0" anchor="ctr" anchorCtr="0" compatLnSpc="1">
            <a:prstTxWarp prst="textNoShape">
              <a:avLst/>
            </a:prstTxWarp>
            <a:normAutofit/>
          </a:bodyPr>
          <a:lstStyle/>
          <a:p>
            <a:pPr algn="l"/>
            <a:r>
              <a:rPr lang="en-US" sz="2200" dirty="0">
                <a:solidFill>
                  <a:schemeClr val="bg1"/>
                </a:solidFill>
                <a:latin typeface="Arial Narrow" pitchFamily="34" charset="0"/>
              </a:rPr>
              <a:t>CSCDC Project Closing (FIELD)</a:t>
            </a:r>
          </a:p>
        </p:txBody>
      </p:sp>
      <p:sp>
        <p:nvSpPr>
          <p:cNvPr id="5" name="TextBox 4">
            <a:extLst>
              <a:ext uri="{FF2B5EF4-FFF2-40B4-BE49-F238E27FC236}">
                <a16:creationId xmlns:a16="http://schemas.microsoft.com/office/drawing/2014/main" id="{F87C7D17-1856-4585-ACD4-4D803B11F8BD}"/>
              </a:ext>
            </a:extLst>
          </p:cNvPr>
          <p:cNvSpPr txBox="1"/>
          <p:nvPr/>
        </p:nvSpPr>
        <p:spPr>
          <a:xfrm>
            <a:off x="544484" y="2133254"/>
            <a:ext cx="7946968" cy="577081"/>
          </a:xfrm>
          <a:prstGeom prst="rect">
            <a:avLst/>
          </a:prstGeom>
          <a:noFill/>
        </p:spPr>
        <p:txBody>
          <a:bodyPr wrap="square">
            <a:spAutoFit/>
          </a:bodyPr>
          <a:lstStyle/>
          <a:p>
            <a:pPr marL="257175" indent="-257175">
              <a:spcBef>
                <a:spcPts val="0"/>
              </a:spcBef>
              <a:spcAft>
                <a:spcPts val="0"/>
              </a:spcAft>
              <a:buFont typeface="Wingdings" panose="05000000000000000000" pitchFamily="2" charset="2"/>
              <a:buChar char="Ø"/>
            </a:pPr>
            <a:endParaRPr lang="en-US" b="1" spc="-8"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0"/>
              </a:spcAft>
              <a:buFont typeface="Wingdings" panose="05000000000000000000" pitchFamily="2" charset="2"/>
              <a:buChar char="Ø"/>
            </a:pPr>
            <a:endParaRPr lang="en-US" sz="1350" b="1" spc="-8"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0F5557E-A172-4916-BC6E-80B93EFB3585}"/>
              </a:ext>
            </a:extLst>
          </p:cNvPr>
          <p:cNvSpPr txBox="1"/>
          <p:nvPr/>
        </p:nvSpPr>
        <p:spPr>
          <a:xfrm>
            <a:off x="4085829" y="2214508"/>
            <a:ext cx="4552880" cy="1892826"/>
          </a:xfrm>
          <a:prstGeom prst="rect">
            <a:avLst/>
          </a:prstGeom>
          <a:noFill/>
        </p:spPr>
        <p:txBody>
          <a:bodyPr wrap="square" rtlCol="0">
            <a:spAutoFit/>
          </a:bodyPr>
          <a:lstStyle/>
          <a:p>
            <a:r>
              <a:rPr lang="en-US" sz="1350" b="1" dirty="0">
                <a:latin typeface="Verdana" panose="020B0604030504040204" pitchFamily="34" charset="0"/>
                <a:ea typeface="SimSun" panose="02010600030101010101" pitchFamily="2" charset="-122"/>
                <a:cs typeface="Tahoma" panose="020B0604030504040204" pitchFamily="34" charset="0"/>
              </a:rPr>
              <a:t>$12,000,000</a:t>
            </a:r>
            <a:r>
              <a:rPr lang="en-US" sz="1350" dirty="0">
                <a:latin typeface="Verdana" panose="020B0604030504040204" pitchFamily="34" charset="0"/>
                <a:ea typeface="SimSun" panose="02010600030101010101" pitchFamily="2" charset="-122"/>
                <a:cs typeface="Tahoma" panose="020B0604030504040204" pitchFamily="34" charset="0"/>
              </a:rPr>
              <a:t> of New Markets Tax Credit (NMTC) allocation to Farmworkers Institute of Education &amp; Leadership Development (FIELD)</a:t>
            </a:r>
            <a:r>
              <a:rPr lang="en-US" sz="1350" dirty="0">
                <a:latin typeface="Verdana" panose="020B0604030504040204" pitchFamily="34" charset="0"/>
                <a:ea typeface="Calibri" panose="020F0502020204030204" pitchFamily="34" charset="0"/>
                <a:cs typeface="Tahoma" panose="020B0604030504040204" pitchFamily="34" charset="0"/>
              </a:rPr>
              <a:t> for development of its new Career Training Center (CDC) in Bakersfield, California.</a:t>
            </a:r>
            <a:endParaRPr lang="en-US" sz="1350" dirty="0">
              <a:latin typeface="Verdana" panose="020B0604030504040204" pitchFamily="34" charset="0"/>
              <a:ea typeface="SimSun" panose="02010600030101010101" pitchFamily="2" charset="-122"/>
              <a:cs typeface="Tahoma" panose="020B0604030504040204" pitchFamily="34" charset="0"/>
            </a:endParaRPr>
          </a:p>
          <a:p>
            <a:r>
              <a:rPr lang="en-US" sz="1350" dirty="0">
                <a:latin typeface="Verdana" panose="020B0604030504040204" pitchFamily="34" charset="0"/>
                <a:ea typeface="Verdana" panose="020B0604030504040204" pitchFamily="34" charset="0"/>
                <a:cs typeface="Times New Roman" panose="02020603050405020304" pitchFamily="18" charset="0"/>
              </a:rPr>
              <a:t> </a:t>
            </a:r>
            <a:endParaRPr lang="en-US" dirty="0">
              <a:latin typeface="Verdana" panose="020B0604030504040204" pitchFamily="34" charset="0"/>
              <a:ea typeface="Verdana" panose="020B0604030504040204" pitchFamily="34" charset="0"/>
              <a:cs typeface="Tahoma" panose="020B0604030504040204" pitchFamily="34" charset="0"/>
            </a:endParaRPr>
          </a:p>
          <a:p>
            <a:endParaRPr lang="en-US" sz="1350"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4653938-075E-4630-8EFA-BF5A89671D78}"/>
              </a:ext>
            </a:extLst>
          </p:cNvPr>
          <p:cNvSpPr txBox="1"/>
          <p:nvPr/>
        </p:nvSpPr>
        <p:spPr>
          <a:xfrm>
            <a:off x="505291" y="3766586"/>
            <a:ext cx="8297764" cy="2585323"/>
          </a:xfrm>
          <a:prstGeom prst="rect">
            <a:avLst/>
          </a:prstGeom>
          <a:noFill/>
        </p:spPr>
        <p:txBody>
          <a:bodyPr wrap="square" rtlCol="0">
            <a:spAutoFit/>
          </a:bodyPr>
          <a:lstStyle/>
          <a:p>
            <a:pPr marL="160735" indent="-160735">
              <a:buFont typeface="Arial" panose="020B0604020202020204" pitchFamily="34" charset="0"/>
              <a:buChar char="•"/>
            </a:pPr>
            <a:r>
              <a:rPr lang="en-US" sz="1350" b="0" i="0" dirty="0">
                <a:solidFill>
                  <a:schemeClr val="tx2">
                    <a:lumMod val="75000"/>
                  </a:schemeClr>
                </a:solidFill>
                <a:effectLst/>
                <a:latin typeface="Verdana" panose="020B0604030504040204" pitchFamily="34" charset="0"/>
                <a:ea typeface="Verdana" panose="020B0604030504040204" pitchFamily="34" charset="0"/>
              </a:rPr>
              <a:t>The financing will support FIELD’s rehabilitation of an 11.2-acre site in Bakersfield to serve as FIELD’s new headquarters, and a comprehensive Career Technical Education (CTE) campus for adults participating in FIELD’s programs.</a:t>
            </a:r>
            <a:br>
              <a:rPr lang="en-US" sz="1350" b="0" i="0" dirty="0">
                <a:solidFill>
                  <a:schemeClr val="tx2">
                    <a:lumMod val="75000"/>
                  </a:schemeClr>
                </a:solidFill>
                <a:effectLst/>
                <a:latin typeface="Verdana" panose="020B0604030504040204" pitchFamily="34" charset="0"/>
                <a:ea typeface="Verdana" panose="020B0604030504040204" pitchFamily="34" charset="0"/>
              </a:rPr>
            </a:br>
            <a:endParaRPr lang="en-US" sz="1350" b="0" i="0" dirty="0">
              <a:solidFill>
                <a:schemeClr val="tx2">
                  <a:lumMod val="75000"/>
                </a:schemeClr>
              </a:solidFill>
              <a:effectLst/>
              <a:latin typeface="Verdana" panose="020B0604030504040204" pitchFamily="34" charset="0"/>
              <a:ea typeface="Verdana" panose="020B0604030504040204" pitchFamily="34" charset="0"/>
            </a:endParaRPr>
          </a:p>
          <a:p>
            <a:pPr marL="160735" indent="-160735">
              <a:buFont typeface="Arial" panose="020B0604020202020204" pitchFamily="34" charset="0"/>
              <a:buChar char="•"/>
            </a:pPr>
            <a:r>
              <a:rPr lang="en-US" sz="1350" b="0" i="0" dirty="0">
                <a:solidFill>
                  <a:schemeClr val="tx2">
                    <a:lumMod val="75000"/>
                  </a:schemeClr>
                </a:solidFill>
                <a:effectLst/>
                <a:latin typeface="Verdana" panose="020B0604030504040204" pitchFamily="34" charset="0"/>
                <a:ea typeface="Verdana" panose="020B0604030504040204" pitchFamily="34" charset="0"/>
              </a:rPr>
              <a:t>FIELD provides CTE in industry sectors that are growing, and that offer living wages, benefits, and career advancement.</a:t>
            </a:r>
            <a:br>
              <a:rPr lang="en-US" sz="1350" b="0" i="0" dirty="0">
                <a:solidFill>
                  <a:schemeClr val="tx2">
                    <a:lumMod val="75000"/>
                  </a:schemeClr>
                </a:solidFill>
                <a:effectLst/>
                <a:latin typeface="Verdana" panose="020B0604030504040204" pitchFamily="34" charset="0"/>
                <a:ea typeface="Verdana" panose="020B0604030504040204" pitchFamily="34" charset="0"/>
              </a:rPr>
            </a:br>
            <a:endParaRPr lang="en-US" sz="1350" b="0" i="0" dirty="0">
              <a:solidFill>
                <a:schemeClr val="tx2">
                  <a:lumMod val="75000"/>
                </a:schemeClr>
              </a:solidFill>
              <a:effectLst/>
              <a:latin typeface="Verdana" panose="020B0604030504040204" pitchFamily="34" charset="0"/>
              <a:ea typeface="Verdana" panose="020B0604030504040204" pitchFamily="34" charset="0"/>
            </a:endParaRPr>
          </a:p>
          <a:p>
            <a:pPr marL="160735" indent="-160735">
              <a:buFont typeface="Arial" panose="020B0604020202020204" pitchFamily="34" charset="0"/>
              <a:buChar char="•"/>
            </a:pPr>
            <a:r>
              <a:rPr lang="en-US" sz="1350" b="0" i="0" dirty="0">
                <a:solidFill>
                  <a:schemeClr val="tx2">
                    <a:lumMod val="75000"/>
                  </a:schemeClr>
                </a:solidFill>
                <a:effectLst/>
                <a:latin typeface="Verdana" panose="020B0604030504040204" pitchFamily="34" charset="0"/>
                <a:ea typeface="Verdana" panose="020B0604030504040204" pitchFamily="34" charset="0"/>
              </a:rPr>
              <a:t>Current CTE programs include recycling, construction, firefighting, agriculture, early childhood education, natural resources, business, and solar installation.</a:t>
            </a:r>
            <a:br>
              <a:rPr lang="en-US" sz="1350" b="0" i="0" dirty="0">
                <a:solidFill>
                  <a:schemeClr val="tx2">
                    <a:lumMod val="75000"/>
                  </a:schemeClr>
                </a:solidFill>
                <a:effectLst/>
                <a:latin typeface="Verdana" panose="020B0604030504040204" pitchFamily="34" charset="0"/>
                <a:ea typeface="Verdana" panose="020B0604030504040204" pitchFamily="34" charset="0"/>
              </a:rPr>
            </a:br>
            <a:endParaRPr lang="en-US" sz="1350" b="0" i="0" dirty="0">
              <a:solidFill>
                <a:schemeClr val="tx2">
                  <a:lumMod val="75000"/>
                </a:schemeClr>
              </a:solidFill>
              <a:effectLst/>
              <a:latin typeface="Verdana" panose="020B0604030504040204" pitchFamily="34" charset="0"/>
              <a:ea typeface="Verdana" panose="020B0604030504040204" pitchFamily="34" charset="0"/>
            </a:endParaRPr>
          </a:p>
          <a:p>
            <a:pPr marL="160735" indent="-160735">
              <a:buFont typeface="Arial" panose="020B0604020202020204" pitchFamily="34" charset="0"/>
              <a:buChar char="•"/>
            </a:pPr>
            <a:r>
              <a:rPr lang="en-US" sz="1350" b="0" i="0" dirty="0">
                <a:solidFill>
                  <a:schemeClr val="tx2">
                    <a:lumMod val="75000"/>
                  </a:schemeClr>
                </a:solidFill>
                <a:effectLst/>
                <a:latin typeface="Verdana" panose="020B0604030504040204" pitchFamily="34" charset="0"/>
                <a:ea typeface="Verdana" panose="020B0604030504040204" pitchFamily="34" charset="0"/>
              </a:rPr>
              <a:t>The site will serve as FIELD’s central CTE campus, allowing the organization to grow the number of programs offered and the number of people served.</a:t>
            </a:r>
            <a:endParaRPr lang="en-US" sz="1350" dirty="0">
              <a:solidFill>
                <a:schemeClr val="tx2">
                  <a:lumMod val="75000"/>
                </a:schemeClr>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8" name="Picture 7" descr="A black and white logo&#10;&#10;Description automatically generated">
            <a:extLst>
              <a:ext uri="{FF2B5EF4-FFF2-40B4-BE49-F238E27FC236}">
                <a16:creationId xmlns:a16="http://schemas.microsoft.com/office/drawing/2014/main" id="{82EAEEE0-3B47-46AD-A35F-83123E874A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4484" y="2237634"/>
            <a:ext cx="2763496" cy="1068806"/>
          </a:xfrm>
          <a:prstGeom prst="rect">
            <a:avLst/>
          </a:prstGeom>
          <a:noFill/>
          <a:ln>
            <a:noFill/>
          </a:ln>
        </p:spPr>
      </p:pic>
    </p:spTree>
    <p:extLst>
      <p:ext uri="{BB962C8B-B14F-4D97-AF65-F5344CB8AC3E}">
        <p14:creationId xmlns:p14="http://schemas.microsoft.com/office/powerpoint/2010/main" val="440702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Additional Questions?</a:t>
            </a:r>
          </a:p>
        </p:txBody>
      </p:sp>
      <p:pic>
        <p:nvPicPr>
          <p:cNvPr id="6" name="Picture 5" descr="CSCDc_Logo_1Color_sm.png"/>
          <p:cNvPicPr>
            <a:picLocks noChangeAspect="1"/>
          </p:cNvPicPr>
          <p:nvPr/>
        </p:nvPicPr>
        <p:blipFill>
          <a:blip r:embed="rId3" cstate="print"/>
          <a:stretch>
            <a:fillRect/>
          </a:stretch>
        </p:blipFill>
        <p:spPr>
          <a:xfrm>
            <a:off x="3124200" y="5545783"/>
            <a:ext cx="2895600" cy="855017"/>
          </a:xfrm>
          <a:prstGeom prst="rect">
            <a:avLst/>
          </a:prstGeom>
        </p:spPr>
      </p:pic>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25</a:t>
            </a:fld>
            <a:endParaRPr lang="en-US" dirty="0"/>
          </a:p>
        </p:txBody>
      </p:sp>
      <p:sp>
        <p:nvSpPr>
          <p:cNvPr id="2" name="Rectangle 1"/>
          <p:cNvSpPr/>
          <p:nvPr/>
        </p:nvSpPr>
        <p:spPr>
          <a:xfrm>
            <a:off x="1295400" y="2286000"/>
            <a:ext cx="6705600" cy="1754326"/>
          </a:xfrm>
          <a:prstGeom prst="rect">
            <a:avLst/>
          </a:prstGeom>
        </p:spPr>
        <p:txBody>
          <a:bodyPr wrap="square">
            <a:spAutoFit/>
          </a:bodyPr>
          <a:lstStyle/>
          <a:p>
            <a:pPr marL="109728" indent="0">
              <a:buNone/>
            </a:pPr>
            <a:r>
              <a:rPr lang="en-US" b="1" dirty="0">
                <a:solidFill>
                  <a:schemeClr val="tx2">
                    <a:lumMod val="75000"/>
                  </a:schemeClr>
                </a:solidFill>
                <a:latin typeface="Arial"/>
                <a:cs typeface="Arial"/>
              </a:rPr>
              <a:t>For further information, or to discuss potential NMTC projects in your community, please contact:</a:t>
            </a:r>
          </a:p>
          <a:p>
            <a:pPr marL="109728" indent="0" algn="ctr">
              <a:buNone/>
            </a:pPr>
            <a:endParaRPr lang="en-US" dirty="0">
              <a:solidFill>
                <a:schemeClr val="tx2">
                  <a:lumMod val="75000"/>
                </a:schemeClr>
              </a:solidFill>
              <a:latin typeface="Arial"/>
              <a:cs typeface="Arial"/>
            </a:endParaRPr>
          </a:p>
          <a:p>
            <a:pPr marL="109728" indent="0" algn="ctr">
              <a:buNone/>
            </a:pPr>
            <a:r>
              <a:rPr lang="en-US" dirty="0">
                <a:solidFill>
                  <a:schemeClr val="tx2">
                    <a:lumMod val="75000"/>
                  </a:schemeClr>
                </a:solidFill>
                <a:latin typeface="Arial"/>
                <a:cs typeface="Arial"/>
              </a:rPr>
              <a:t>Jon Penkower, CSCDA Managing Director</a:t>
            </a:r>
          </a:p>
          <a:p>
            <a:pPr marL="109728" indent="0" algn="ctr">
              <a:buNone/>
            </a:pPr>
            <a:r>
              <a:rPr lang="en-US" dirty="0">
                <a:solidFill>
                  <a:schemeClr val="tx2">
                    <a:lumMod val="75000"/>
                  </a:schemeClr>
                </a:solidFill>
                <a:latin typeface="Arial"/>
                <a:cs typeface="Arial"/>
              </a:rPr>
              <a:t>(925) 476-5887</a:t>
            </a:r>
          </a:p>
          <a:p>
            <a:pPr marL="109728" indent="0" algn="ctr">
              <a:buNone/>
            </a:pPr>
            <a:r>
              <a:rPr lang="en-US" dirty="0">
                <a:solidFill>
                  <a:schemeClr val="tx2">
                    <a:lumMod val="75000"/>
                  </a:schemeClr>
                </a:solidFill>
                <a:latin typeface="Arial"/>
                <a:cs typeface="Arial"/>
                <a:hlinkClick r:id="rId4"/>
              </a:rPr>
              <a:t>jpenkower@cscda.org</a:t>
            </a:r>
            <a:r>
              <a:rPr lang="en-US" dirty="0">
                <a:solidFill>
                  <a:schemeClr val="tx2">
                    <a:lumMod val="75000"/>
                  </a:schemeClr>
                </a:solidFill>
                <a:latin typeface="Arial"/>
                <a:cs typeface="Arial"/>
              </a:rPr>
              <a:t> </a:t>
            </a:r>
          </a:p>
        </p:txBody>
      </p:sp>
    </p:spTree>
    <p:extLst>
      <p:ext uri="{BB962C8B-B14F-4D97-AF65-F5344CB8AC3E}">
        <p14:creationId xmlns:p14="http://schemas.microsoft.com/office/powerpoint/2010/main" val="85933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CSCDC and CSCDA</a:t>
            </a:r>
          </a:p>
        </p:txBody>
      </p:sp>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3</a:t>
            </a:fld>
            <a:endParaRPr lang="en-US" dirty="0"/>
          </a:p>
        </p:txBody>
      </p:sp>
      <p:sp>
        <p:nvSpPr>
          <p:cNvPr id="10" name="Content Placeholder 8"/>
          <p:cNvSpPr>
            <a:spLocks noGrp="1"/>
          </p:cNvSpPr>
          <p:nvPr>
            <p:ph idx="1"/>
          </p:nvPr>
        </p:nvSpPr>
        <p:spPr>
          <a:xfrm>
            <a:off x="381000" y="1910009"/>
            <a:ext cx="8229600" cy="4525963"/>
          </a:xfrm>
        </p:spPr>
        <p:txBody>
          <a:bodyPr vert="horz" lIns="91440" tIns="45720" rIns="91440" bIns="45720" rtlCol="0">
            <a:noAutofit/>
          </a:bodyPr>
          <a:lstStyle/>
          <a:p>
            <a:pPr marL="342900" indent="-342900" eaLnBrk="1" hangingPunct="1">
              <a:spcBef>
                <a:spcPct val="20000"/>
              </a:spcBef>
              <a:buFont typeface="Arial" pitchFamily="34" charset="0"/>
              <a:buChar char="•"/>
            </a:pPr>
            <a:r>
              <a:rPr lang="en-US" sz="1600" kern="1200" dirty="0">
                <a:solidFill>
                  <a:schemeClr val="tx1"/>
                </a:solidFill>
              </a:rPr>
              <a:t>CSCDC is a “Community Development Entity” (CDE) that was created to participate in NMTC program.</a:t>
            </a:r>
          </a:p>
          <a:p>
            <a:pPr marL="342900" indent="-342900" eaLnBrk="1" hangingPunct="1">
              <a:spcBef>
                <a:spcPct val="20000"/>
              </a:spcBef>
              <a:buFont typeface="Arial" pitchFamily="34" charset="0"/>
              <a:buChar char="•"/>
            </a:pPr>
            <a:endParaRPr lang="en-US" sz="600" kern="1200" dirty="0">
              <a:solidFill>
                <a:schemeClr val="tx1"/>
              </a:solidFill>
            </a:endParaRPr>
          </a:p>
          <a:p>
            <a:pPr marL="342900" indent="-342900" eaLnBrk="1" hangingPunct="1">
              <a:spcBef>
                <a:spcPct val="20000"/>
              </a:spcBef>
              <a:buFont typeface="Arial" pitchFamily="34" charset="0"/>
              <a:buChar char="•"/>
            </a:pPr>
            <a:r>
              <a:rPr lang="en-US" sz="1600" kern="1200" dirty="0">
                <a:solidFill>
                  <a:schemeClr val="tx1"/>
                </a:solidFill>
              </a:rPr>
              <a:t>CSCDC’s controlling entity is California Statewide Communities Development Authority (“CSCDA”).</a:t>
            </a:r>
          </a:p>
          <a:p>
            <a:pPr marL="742950" lvl="1" indent="-285750" eaLnBrk="1" hangingPunct="1">
              <a:spcBef>
                <a:spcPct val="20000"/>
              </a:spcBef>
              <a:buFont typeface="Wingdings" panose="05000000000000000000" pitchFamily="2" charset="2"/>
              <a:buChar char="§"/>
            </a:pPr>
            <a:r>
              <a:rPr lang="en-US" sz="1400" kern="1200" dirty="0">
                <a:solidFill>
                  <a:schemeClr val="tx1"/>
                </a:solidFill>
                <a:ea typeface="+mn-ea"/>
              </a:rPr>
              <a:t>CSCDA is a joint powers authority sponsored by the League of California Cities and California State Association of Counties.</a:t>
            </a:r>
          </a:p>
          <a:p>
            <a:pPr marL="742950" lvl="1" indent="-285750" eaLnBrk="1" hangingPunct="1">
              <a:spcBef>
                <a:spcPct val="20000"/>
              </a:spcBef>
              <a:buFont typeface="Wingdings" panose="05000000000000000000" pitchFamily="2" charset="2"/>
              <a:buChar char="§"/>
            </a:pPr>
            <a:r>
              <a:rPr lang="en-US" sz="1400" kern="1200" dirty="0">
                <a:solidFill>
                  <a:schemeClr val="tx1"/>
                </a:solidFill>
                <a:ea typeface="+mn-ea"/>
              </a:rPr>
              <a:t>Created in 1988 to enable local government and eligible private entities access to low‐cost, tax‐exempt financing.</a:t>
            </a:r>
          </a:p>
          <a:p>
            <a:pPr marL="742950" lvl="1" indent="-285750" eaLnBrk="1" hangingPunct="1">
              <a:spcBef>
                <a:spcPct val="20000"/>
              </a:spcBef>
              <a:buFont typeface="Wingdings" panose="05000000000000000000" pitchFamily="2" charset="2"/>
              <a:buChar char="§"/>
            </a:pPr>
            <a:r>
              <a:rPr lang="en-US" sz="1400" kern="1200" dirty="0">
                <a:solidFill>
                  <a:schemeClr val="tx1"/>
                </a:solidFill>
                <a:ea typeface="+mn-ea"/>
              </a:rPr>
              <a:t>Completed over 1,800 financings totaling more than $75 billion since 1988.</a:t>
            </a:r>
          </a:p>
          <a:p>
            <a:pPr marL="342900" indent="-342900" eaLnBrk="1" hangingPunct="1">
              <a:spcBef>
                <a:spcPct val="20000"/>
              </a:spcBef>
              <a:buFont typeface="Arial" pitchFamily="34" charset="0"/>
              <a:buChar char="•"/>
            </a:pPr>
            <a:endParaRPr lang="en-US" sz="600" kern="1200" dirty="0">
              <a:solidFill>
                <a:schemeClr val="tx1"/>
              </a:solidFill>
            </a:endParaRPr>
          </a:p>
          <a:p>
            <a:pPr marL="342900" indent="-342900" eaLnBrk="1" hangingPunct="1">
              <a:spcBef>
                <a:spcPct val="20000"/>
              </a:spcBef>
              <a:buFont typeface="Arial" pitchFamily="34" charset="0"/>
              <a:buChar char="•"/>
            </a:pPr>
            <a:r>
              <a:rPr lang="en-US" sz="1600" kern="1200" dirty="0">
                <a:solidFill>
                  <a:schemeClr val="tx1"/>
                </a:solidFill>
              </a:rPr>
              <a:t>CSCDC competed for and has received six allocation awards totaling $313 million since 2013.</a:t>
            </a:r>
          </a:p>
          <a:p>
            <a:pPr marL="742950" lvl="1" indent="-285750" eaLnBrk="1" hangingPunct="1">
              <a:spcBef>
                <a:spcPct val="20000"/>
              </a:spcBef>
              <a:buFont typeface="Wingdings" panose="05000000000000000000" pitchFamily="2" charset="2"/>
              <a:buChar char="§"/>
            </a:pPr>
            <a:r>
              <a:rPr lang="en-US" sz="1400" kern="1200" dirty="0">
                <a:solidFill>
                  <a:schemeClr val="tx1"/>
                </a:solidFill>
                <a:ea typeface="+mn-ea"/>
              </a:rPr>
              <a:t>CSCDC has closed 25 projects to-date utilizing NMTCs.</a:t>
            </a:r>
          </a:p>
          <a:p>
            <a:pPr marL="742950" lvl="1" indent="-285750" eaLnBrk="1" hangingPunct="1">
              <a:spcBef>
                <a:spcPct val="20000"/>
              </a:spcBef>
              <a:buFont typeface="Wingdings" panose="05000000000000000000" pitchFamily="2" charset="2"/>
              <a:buChar char="§"/>
            </a:pPr>
            <a:r>
              <a:rPr lang="en-US" sz="1400" kern="1200" dirty="0">
                <a:solidFill>
                  <a:schemeClr val="tx1"/>
                </a:solidFill>
                <a:ea typeface="+mn-ea"/>
              </a:rPr>
              <a:t>Service area is the entire state of California.</a:t>
            </a:r>
          </a:p>
          <a:p>
            <a:pPr marL="742950" lvl="1" indent="-285750" eaLnBrk="1" hangingPunct="1">
              <a:spcBef>
                <a:spcPct val="20000"/>
              </a:spcBef>
              <a:buFont typeface="Wingdings" panose="05000000000000000000" pitchFamily="2" charset="2"/>
              <a:buChar char="§"/>
            </a:pPr>
            <a:r>
              <a:rPr lang="en-US" sz="1400" kern="1200" dirty="0">
                <a:solidFill>
                  <a:schemeClr val="tx1"/>
                </a:solidFill>
                <a:ea typeface="+mn-ea"/>
              </a:rPr>
              <a:t>Focus is on healthcare, education and manufacturing projects that have significant community impacts in low income communities. </a:t>
            </a:r>
          </a:p>
        </p:txBody>
      </p:sp>
      <p:pic>
        <p:nvPicPr>
          <p:cNvPr id="8" name="Picture 7" descr="CSCDc_Logo_1Color_sm.png"/>
          <p:cNvPicPr>
            <a:picLocks noChangeAspect="1"/>
          </p:cNvPicPr>
          <p:nvPr/>
        </p:nvPicPr>
        <p:blipFill>
          <a:blip r:embed="rId3" cstate="print"/>
          <a:stretch>
            <a:fillRect/>
          </a:stretch>
        </p:blipFill>
        <p:spPr>
          <a:xfrm>
            <a:off x="3753460" y="5902324"/>
            <a:ext cx="1732939" cy="511705"/>
          </a:xfrm>
          <a:prstGeom prst="rect">
            <a:avLst/>
          </a:prstGeom>
        </p:spPr>
      </p:pic>
    </p:spTree>
    <p:extLst>
      <p:ext uri="{BB962C8B-B14F-4D97-AF65-F5344CB8AC3E}">
        <p14:creationId xmlns:p14="http://schemas.microsoft.com/office/powerpoint/2010/main" val="422011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NMTC Overview</a:t>
            </a:r>
          </a:p>
        </p:txBody>
      </p:sp>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4</a:t>
            </a:fld>
            <a:endParaRPr lang="en-US" dirty="0"/>
          </a:p>
        </p:txBody>
      </p:sp>
      <p:sp>
        <p:nvSpPr>
          <p:cNvPr id="12" name="Content Placeholder 8"/>
          <p:cNvSpPr>
            <a:spLocks noGrp="1"/>
          </p:cNvSpPr>
          <p:nvPr>
            <p:ph idx="1"/>
          </p:nvPr>
        </p:nvSpPr>
        <p:spPr>
          <a:xfrm>
            <a:off x="457200" y="2103437"/>
            <a:ext cx="8229600" cy="4525963"/>
          </a:xfrm>
        </p:spPr>
        <p:txBody>
          <a:bodyPr vert="horz" lIns="91440" tIns="45720" rIns="91440" bIns="45720" rtlCol="0">
            <a:noAutofit/>
          </a:bodyPr>
          <a:lstStyle/>
          <a:p>
            <a:pPr marL="342900" indent="-342900" eaLnBrk="1" hangingPunct="1">
              <a:spcBef>
                <a:spcPct val="20000"/>
              </a:spcBef>
              <a:buFont typeface="Arial" pitchFamily="34" charset="0"/>
              <a:buChar char="•"/>
            </a:pPr>
            <a:r>
              <a:rPr lang="en-US" sz="1600" dirty="0">
                <a:solidFill>
                  <a:schemeClr val="tx2">
                    <a:lumMod val="75000"/>
                  </a:schemeClr>
                </a:solidFill>
              </a:rPr>
              <a:t>The New Markets Tax Credit (NMTC) program was enacted in 2000 as part of Community Renewal Tax Relief Act.</a:t>
            </a:r>
          </a:p>
          <a:p>
            <a:pPr marL="342900" indent="-342900" eaLnBrk="1" hangingPunct="1">
              <a:spcBef>
                <a:spcPct val="20000"/>
              </a:spcBef>
              <a:buFont typeface="Arial" pitchFamily="34" charset="0"/>
              <a:buChar char="•"/>
            </a:pPr>
            <a:endParaRPr lang="en-US" sz="600" dirty="0">
              <a:solidFill>
                <a:schemeClr val="tx2">
                  <a:lumMod val="75000"/>
                </a:schemeClr>
              </a:solidFill>
            </a:endParaRPr>
          </a:p>
          <a:p>
            <a:pPr marL="342900" indent="-342900" eaLnBrk="1" hangingPunct="1">
              <a:spcBef>
                <a:spcPct val="20000"/>
              </a:spcBef>
              <a:buFont typeface="Arial" pitchFamily="34" charset="0"/>
              <a:buChar char="•"/>
            </a:pPr>
            <a:r>
              <a:rPr lang="en-US" sz="1600" dirty="0">
                <a:solidFill>
                  <a:schemeClr val="tx2">
                    <a:lumMod val="75000"/>
                  </a:schemeClr>
                </a:solidFill>
              </a:rPr>
              <a:t>Program goals:  place-based anti-poverty and community revitalization (i.e. through creation of services and jobs benefitting low income persons).</a:t>
            </a:r>
          </a:p>
          <a:p>
            <a:pPr marL="342900" indent="-342900" eaLnBrk="1" hangingPunct="1">
              <a:spcBef>
                <a:spcPct val="20000"/>
              </a:spcBef>
              <a:buFont typeface="Arial" pitchFamily="34" charset="0"/>
              <a:buChar char="•"/>
            </a:pPr>
            <a:endParaRPr lang="en-US" sz="600" dirty="0">
              <a:solidFill>
                <a:schemeClr val="tx2">
                  <a:lumMod val="75000"/>
                </a:schemeClr>
              </a:solidFill>
            </a:endParaRPr>
          </a:p>
          <a:p>
            <a:pPr marL="342900" indent="-342900" eaLnBrk="1" hangingPunct="1">
              <a:spcBef>
                <a:spcPct val="20000"/>
              </a:spcBef>
              <a:buFont typeface="Arial" pitchFamily="34" charset="0"/>
              <a:buChar char="•"/>
            </a:pPr>
            <a:r>
              <a:rPr lang="en-US" sz="1600" dirty="0">
                <a:solidFill>
                  <a:schemeClr val="tx2">
                    <a:lumMod val="75000"/>
                  </a:schemeClr>
                </a:solidFill>
              </a:rPr>
              <a:t>Federal oversight: CDFI Fund (US Treasury Dept.) allocates NMTC authority to Community Development Entities (CDEs).</a:t>
            </a:r>
          </a:p>
          <a:p>
            <a:pPr marL="342900" indent="-342900" eaLnBrk="1" hangingPunct="1">
              <a:spcBef>
                <a:spcPct val="20000"/>
              </a:spcBef>
              <a:buFont typeface="Arial" pitchFamily="34" charset="0"/>
              <a:buChar char="•"/>
            </a:pPr>
            <a:endParaRPr lang="en-US" sz="600" dirty="0">
              <a:solidFill>
                <a:schemeClr val="tx2">
                  <a:lumMod val="75000"/>
                </a:schemeClr>
              </a:solidFill>
            </a:endParaRPr>
          </a:p>
          <a:p>
            <a:pPr marL="342900" indent="-342900" eaLnBrk="1" hangingPunct="1">
              <a:spcBef>
                <a:spcPct val="20000"/>
              </a:spcBef>
              <a:buFont typeface="Arial" pitchFamily="34" charset="0"/>
              <a:buChar char="•"/>
            </a:pPr>
            <a:r>
              <a:rPr lang="en-US" sz="1600" dirty="0">
                <a:solidFill>
                  <a:schemeClr val="tx2">
                    <a:lumMod val="75000"/>
                  </a:schemeClr>
                </a:solidFill>
              </a:rPr>
              <a:t>In the 19 rounds to date, the CDFI Fund has awarded more than $75 billion in tax credit authority, resulting in the creation or retention of more than one million jobs.</a:t>
            </a:r>
          </a:p>
          <a:p>
            <a:pPr marL="742950" lvl="1" indent="-285750" eaLnBrk="1" hangingPunct="1">
              <a:spcBef>
                <a:spcPct val="20000"/>
              </a:spcBef>
              <a:buFont typeface="Wingdings" panose="05000000000000000000" pitchFamily="2" charset="2"/>
              <a:buChar char="§"/>
            </a:pPr>
            <a:r>
              <a:rPr lang="en-US" sz="1600" b="0" i="0" u="none" strike="noStrike" baseline="0" dirty="0">
                <a:solidFill>
                  <a:srgbClr val="2C2C2C"/>
                </a:solidFill>
                <a:latin typeface="DIN 2014"/>
              </a:rPr>
              <a:t>For every $1 invested by the federal government, the NMTC Program generates more than $8 of private investment.</a:t>
            </a:r>
            <a:endParaRPr lang="en-US" sz="1600" kern="1200" dirty="0">
              <a:solidFill>
                <a:schemeClr val="tx2">
                  <a:lumMod val="75000"/>
                </a:schemeClr>
              </a:solidFill>
              <a:ea typeface="+mn-ea"/>
            </a:endParaRPr>
          </a:p>
          <a:p>
            <a:pPr marL="342900" lvl="1" indent="-342900" eaLnBrk="1" hangingPunct="1">
              <a:spcBef>
                <a:spcPct val="20000"/>
              </a:spcBef>
              <a:buFont typeface="Arial" pitchFamily="34" charset="0"/>
              <a:buChar char="•"/>
            </a:pPr>
            <a:r>
              <a:rPr lang="en-US" sz="1600" dirty="0">
                <a:solidFill>
                  <a:schemeClr val="tx2">
                    <a:lumMod val="75000"/>
                  </a:schemeClr>
                </a:solidFill>
                <a:ea typeface="+mn-ea"/>
              </a:rPr>
              <a:t>NMTC program has been reauthorized on an annual, or multi-annual basis.</a:t>
            </a:r>
          </a:p>
        </p:txBody>
      </p:sp>
      <p:pic>
        <p:nvPicPr>
          <p:cNvPr id="7" name="Picture 6" descr="CSCDc_Logo_1Color_sm.png"/>
          <p:cNvPicPr>
            <a:picLocks noChangeAspect="1"/>
          </p:cNvPicPr>
          <p:nvPr/>
        </p:nvPicPr>
        <p:blipFill>
          <a:blip r:embed="rId3" cstate="print"/>
          <a:stretch>
            <a:fillRect/>
          </a:stretch>
        </p:blipFill>
        <p:spPr>
          <a:xfrm>
            <a:off x="3753460" y="5902324"/>
            <a:ext cx="1732939" cy="511705"/>
          </a:xfrm>
          <a:prstGeom prst="rect">
            <a:avLst/>
          </a:prstGeom>
        </p:spPr>
      </p:pic>
    </p:spTree>
    <p:extLst>
      <p:ext uri="{BB962C8B-B14F-4D97-AF65-F5344CB8AC3E}">
        <p14:creationId xmlns:p14="http://schemas.microsoft.com/office/powerpoint/2010/main" val="235458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NMTC Allocation Process</a:t>
            </a:r>
          </a:p>
        </p:txBody>
      </p:sp>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5</a:t>
            </a:fld>
            <a:endParaRPr lang="en-US" dirty="0"/>
          </a:p>
        </p:txBody>
      </p:sp>
      <p:sp>
        <p:nvSpPr>
          <p:cNvPr id="12" name="Content Placeholder 8"/>
          <p:cNvSpPr>
            <a:spLocks noGrp="1"/>
          </p:cNvSpPr>
          <p:nvPr>
            <p:ph idx="1"/>
          </p:nvPr>
        </p:nvSpPr>
        <p:spPr>
          <a:xfrm>
            <a:off x="457200" y="2103437"/>
            <a:ext cx="8229600" cy="4525963"/>
          </a:xfrm>
        </p:spPr>
        <p:txBody>
          <a:bodyPr vert="horz" lIns="91440" tIns="45720" rIns="91440" bIns="45720" rtlCol="0">
            <a:noAutofit/>
          </a:bodyPr>
          <a:lstStyle/>
          <a:p>
            <a:pPr marL="342900" indent="-342900" eaLnBrk="1" hangingPunct="1">
              <a:spcBef>
                <a:spcPct val="20000"/>
              </a:spcBef>
              <a:buFont typeface="Arial" pitchFamily="34" charset="0"/>
              <a:buChar char="•"/>
            </a:pPr>
            <a:r>
              <a:rPr lang="en-US" sz="1600" dirty="0">
                <a:solidFill>
                  <a:schemeClr val="tx2">
                    <a:lumMod val="75000"/>
                  </a:schemeClr>
                </a:solidFill>
              </a:rPr>
              <a:t>CDFI Fund (program within U.S. Treasury Dept.) allocates NMTC authority to certified Community Development Entities (CDEs).</a:t>
            </a:r>
          </a:p>
          <a:p>
            <a:pPr marL="342900" indent="-342900" eaLnBrk="1" hangingPunct="1">
              <a:spcBef>
                <a:spcPct val="20000"/>
              </a:spcBef>
              <a:buFont typeface="Arial" pitchFamily="34" charset="0"/>
              <a:buChar char="•"/>
            </a:pPr>
            <a:endParaRPr lang="en-US" sz="600" dirty="0">
              <a:solidFill>
                <a:schemeClr val="tx2">
                  <a:lumMod val="75000"/>
                </a:schemeClr>
              </a:solidFill>
            </a:endParaRPr>
          </a:p>
          <a:p>
            <a:pPr marL="342900" indent="-342900" eaLnBrk="1" hangingPunct="1">
              <a:spcBef>
                <a:spcPct val="20000"/>
              </a:spcBef>
              <a:buFont typeface="Arial" pitchFamily="34" charset="0"/>
              <a:buChar char="•"/>
            </a:pPr>
            <a:r>
              <a:rPr lang="en-US" sz="1600" dirty="0">
                <a:solidFill>
                  <a:schemeClr val="tx2">
                    <a:lumMod val="75000"/>
                  </a:schemeClr>
                </a:solidFill>
              </a:rPr>
              <a:t>CDEs are generally financial institutions, community-based lenders, municipalities, economic development agencies, or developers.</a:t>
            </a:r>
          </a:p>
          <a:p>
            <a:pPr marL="742950" lvl="1" indent="-285750" eaLnBrk="1" hangingPunct="1">
              <a:spcBef>
                <a:spcPct val="20000"/>
              </a:spcBef>
              <a:buFont typeface="Wingdings" panose="05000000000000000000" pitchFamily="2" charset="2"/>
              <a:buChar char="§"/>
            </a:pPr>
            <a:r>
              <a:rPr lang="en-US" sz="1400" dirty="0">
                <a:solidFill>
                  <a:schemeClr val="tx2">
                    <a:lumMod val="75000"/>
                  </a:schemeClr>
                </a:solidFill>
              </a:rPr>
              <a:t>CSCDC is a certified CDE</a:t>
            </a:r>
          </a:p>
          <a:p>
            <a:pPr marL="342900" indent="-342900" eaLnBrk="1" hangingPunct="1">
              <a:spcBef>
                <a:spcPct val="20000"/>
              </a:spcBef>
              <a:buFont typeface="Arial" pitchFamily="34" charset="0"/>
              <a:buChar char="•"/>
            </a:pPr>
            <a:endParaRPr lang="en-US" sz="600" dirty="0">
              <a:solidFill>
                <a:schemeClr val="tx2">
                  <a:lumMod val="75000"/>
                </a:schemeClr>
              </a:solidFill>
            </a:endParaRPr>
          </a:p>
          <a:p>
            <a:pPr marL="342900" indent="-342900" eaLnBrk="1" hangingPunct="1">
              <a:spcBef>
                <a:spcPct val="20000"/>
              </a:spcBef>
              <a:buFont typeface="Arial" pitchFamily="34" charset="0"/>
              <a:buChar char="•"/>
            </a:pPr>
            <a:r>
              <a:rPr lang="en-US" sz="1600" dirty="0">
                <a:solidFill>
                  <a:schemeClr val="tx2">
                    <a:lumMod val="75000"/>
                  </a:schemeClr>
                </a:solidFill>
              </a:rPr>
              <a:t>Each CDE has discretion to identify projects that will benefit from the NMTC subsidy.</a:t>
            </a:r>
          </a:p>
          <a:p>
            <a:pPr marL="342900" indent="-342900" eaLnBrk="1" hangingPunct="1">
              <a:spcBef>
                <a:spcPct val="20000"/>
              </a:spcBef>
              <a:buFont typeface="Arial" pitchFamily="34" charset="0"/>
              <a:buChar char="•"/>
            </a:pPr>
            <a:endParaRPr lang="en-US" sz="600" dirty="0">
              <a:solidFill>
                <a:schemeClr val="tx2">
                  <a:lumMod val="75000"/>
                </a:schemeClr>
              </a:solidFill>
            </a:endParaRPr>
          </a:p>
          <a:p>
            <a:pPr marL="342900" indent="-342900" eaLnBrk="1" hangingPunct="1">
              <a:spcBef>
                <a:spcPct val="20000"/>
              </a:spcBef>
              <a:buFont typeface="Arial" pitchFamily="34" charset="0"/>
              <a:buChar char="•"/>
            </a:pPr>
            <a:r>
              <a:rPr lang="en-US" sz="1600" dirty="0">
                <a:solidFill>
                  <a:schemeClr val="tx2">
                    <a:lumMod val="75000"/>
                  </a:schemeClr>
                </a:solidFill>
              </a:rPr>
              <a:t>There are many more projects than there are allocations from CDEs.</a:t>
            </a:r>
          </a:p>
          <a:p>
            <a:pPr marL="742950" lvl="1" indent="-285750" eaLnBrk="1" hangingPunct="1">
              <a:spcBef>
                <a:spcPct val="20000"/>
              </a:spcBef>
              <a:buFont typeface="Wingdings" panose="05000000000000000000" pitchFamily="2" charset="2"/>
              <a:buChar char="§"/>
            </a:pPr>
            <a:r>
              <a:rPr lang="en-US" sz="1400" dirty="0">
                <a:solidFill>
                  <a:schemeClr val="tx2">
                    <a:lumMod val="75000"/>
                  </a:schemeClr>
                </a:solidFill>
              </a:rPr>
              <a:t>Perhaps 10x oversubscribed by some estimates</a:t>
            </a:r>
          </a:p>
          <a:p>
            <a:pPr marL="742950" lvl="1" indent="-285750" eaLnBrk="1" hangingPunct="1">
              <a:spcBef>
                <a:spcPct val="20000"/>
              </a:spcBef>
              <a:buFont typeface="Wingdings" panose="05000000000000000000" pitchFamily="2" charset="2"/>
              <a:buChar char="§"/>
            </a:pPr>
            <a:r>
              <a:rPr lang="en-US" sz="1400" dirty="0">
                <a:solidFill>
                  <a:schemeClr val="tx2">
                    <a:lumMod val="75000"/>
                  </a:schemeClr>
                </a:solidFill>
              </a:rPr>
              <a:t>Highly competitive process to secure NMTCs</a:t>
            </a:r>
          </a:p>
          <a:p>
            <a:pPr lvl="1">
              <a:buFont typeface="Wingdings" pitchFamily="2" charset="2"/>
              <a:buChar char="§"/>
            </a:pPr>
            <a:endParaRPr lang="en-US" dirty="0">
              <a:solidFill>
                <a:schemeClr val="tx2">
                  <a:lumMod val="75000"/>
                </a:schemeClr>
              </a:solidFill>
            </a:endParaRPr>
          </a:p>
          <a:p>
            <a:pPr marL="342900" indent="-342900" eaLnBrk="1" hangingPunct="1">
              <a:spcBef>
                <a:spcPct val="20000"/>
              </a:spcBef>
              <a:buFont typeface="Arial" pitchFamily="34" charset="0"/>
              <a:buChar char="•"/>
            </a:pPr>
            <a:endParaRPr lang="en-US" sz="1600" dirty="0">
              <a:solidFill>
                <a:schemeClr val="tx2">
                  <a:lumMod val="75000"/>
                </a:schemeClr>
              </a:solidFill>
              <a:ea typeface="+mn-ea"/>
            </a:endParaRPr>
          </a:p>
        </p:txBody>
      </p:sp>
      <p:pic>
        <p:nvPicPr>
          <p:cNvPr id="7" name="Picture 6" descr="CSCDc_Logo_1Color_sm.png"/>
          <p:cNvPicPr>
            <a:picLocks noChangeAspect="1"/>
          </p:cNvPicPr>
          <p:nvPr/>
        </p:nvPicPr>
        <p:blipFill>
          <a:blip r:embed="rId3" cstate="print"/>
          <a:stretch>
            <a:fillRect/>
          </a:stretch>
        </p:blipFill>
        <p:spPr>
          <a:xfrm>
            <a:off x="3753460" y="5902324"/>
            <a:ext cx="1732939" cy="511705"/>
          </a:xfrm>
          <a:prstGeom prst="rect">
            <a:avLst/>
          </a:prstGeom>
        </p:spPr>
      </p:pic>
    </p:spTree>
    <p:extLst>
      <p:ext uri="{BB962C8B-B14F-4D97-AF65-F5344CB8AC3E}">
        <p14:creationId xmlns:p14="http://schemas.microsoft.com/office/powerpoint/2010/main" val="30070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NMTC Allocation Process</a:t>
            </a:r>
          </a:p>
        </p:txBody>
      </p:sp>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6</a:t>
            </a:fld>
            <a:endParaRPr lang="en-US" dirty="0"/>
          </a:p>
        </p:txBody>
      </p:sp>
      <p:pic>
        <p:nvPicPr>
          <p:cNvPr id="7" name="Picture 6"/>
          <p:cNvPicPr>
            <a:picLocks noChangeAspect="1"/>
          </p:cNvPicPr>
          <p:nvPr/>
        </p:nvPicPr>
        <p:blipFill>
          <a:blip r:embed="rId3"/>
          <a:stretch>
            <a:fillRect/>
          </a:stretch>
        </p:blipFill>
        <p:spPr>
          <a:xfrm>
            <a:off x="2105329" y="1828800"/>
            <a:ext cx="5029200" cy="3841581"/>
          </a:xfrm>
          <a:prstGeom prst="rect">
            <a:avLst/>
          </a:prstGeom>
        </p:spPr>
      </p:pic>
      <p:pic>
        <p:nvPicPr>
          <p:cNvPr id="8" name="Picture 7" descr="CSCDc_Logo_1Color_sm.png"/>
          <p:cNvPicPr>
            <a:picLocks noChangeAspect="1"/>
          </p:cNvPicPr>
          <p:nvPr/>
        </p:nvPicPr>
        <p:blipFill>
          <a:blip r:embed="rId4" cstate="print"/>
          <a:stretch>
            <a:fillRect/>
          </a:stretch>
        </p:blipFill>
        <p:spPr>
          <a:xfrm>
            <a:off x="3753460" y="5902324"/>
            <a:ext cx="1732939" cy="511705"/>
          </a:xfrm>
          <a:prstGeom prst="rect">
            <a:avLst/>
          </a:prstGeom>
        </p:spPr>
      </p:pic>
    </p:spTree>
    <p:extLst>
      <p:ext uri="{BB962C8B-B14F-4D97-AF65-F5344CB8AC3E}">
        <p14:creationId xmlns:p14="http://schemas.microsoft.com/office/powerpoint/2010/main" val="104524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NMTC Eligibility</a:t>
            </a:r>
          </a:p>
        </p:txBody>
      </p:sp>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7</a:t>
            </a:fld>
            <a:endParaRPr lang="en-US" dirty="0"/>
          </a:p>
        </p:txBody>
      </p:sp>
      <p:sp>
        <p:nvSpPr>
          <p:cNvPr id="12" name="Content Placeholder 8"/>
          <p:cNvSpPr>
            <a:spLocks noGrp="1"/>
          </p:cNvSpPr>
          <p:nvPr>
            <p:ph idx="1"/>
          </p:nvPr>
        </p:nvSpPr>
        <p:spPr>
          <a:xfrm>
            <a:off x="457200" y="2103437"/>
            <a:ext cx="8229600" cy="4525963"/>
          </a:xfrm>
        </p:spPr>
        <p:txBody>
          <a:bodyPr vert="horz" lIns="91440" tIns="45720" rIns="91440" bIns="45720" rtlCol="0">
            <a:noAutofit/>
          </a:bodyPr>
          <a:lstStyle/>
          <a:p>
            <a:pPr marL="342900" indent="-342900" eaLnBrk="1" hangingPunct="1">
              <a:spcBef>
                <a:spcPct val="20000"/>
              </a:spcBef>
              <a:buFont typeface="Arial" pitchFamily="34" charset="0"/>
              <a:buChar char="•"/>
            </a:pPr>
            <a:r>
              <a:rPr lang="en-US" sz="1600" dirty="0">
                <a:solidFill>
                  <a:schemeClr val="tx2">
                    <a:lumMod val="75000"/>
                  </a:schemeClr>
                </a:solidFill>
              </a:rPr>
              <a:t>A project or business that is eligible to receive NMTC subsidy from CDEs is referred to as a:</a:t>
            </a:r>
          </a:p>
          <a:p>
            <a:pPr marL="342900" indent="-342900" eaLnBrk="1" hangingPunct="1">
              <a:spcBef>
                <a:spcPct val="20000"/>
              </a:spcBef>
              <a:buFont typeface="Arial" pitchFamily="34" charset="0"/>
              <a:buChar char="•"/>
            </a:pPr>
            <a:endParaRPr lang="en-US" sz="1600" dirty="0">
              <a:solidFill>
                <a:schemeClr val="tx2">
                  <a:lumMod val="75000"/>
                </a:schemeClr>
              </a:solidFill>
            </a:endParaRPr>
          </a:p>
          <a:p>
            <a:pPr algn="ctr">
              <a:buNone/>
            </a:pPr>
            <a:r>
              <a:rPr lang="en-US" sz="2000" b="1" dirty="0">
                <a:solidFill>
                  <a:schemeClr val="tx2">
                    <a:lumMod val="75000"/>
                  </a:schemeClr>
                </a:solidFill>
              </a:rPr>
              <a:t>Qualified Active Low Income Community Business</a:t>
            </a:r>
          </a:p>
          <a:p>
            <a:pPr algn="ctr">
              <a:buNone/>
            </a:pPr>
            <a:r>
              <a:rPr lang="en-US" sz="2000" b="1" dirty="0">
                <a:solidFill>
                  <a:schemeClr val="tx2">
                    <a:lumMod val="75000"/>
                  </a:schemeClr>
                </a:solidFill>
              </a:rPr>
              <a:t>(QALICB)</a:t>
            </a:r>
          </a:p>
          <a:p>
            <a:pPr lvl="1">
              <a:buFont typeface="Wingdings" pitchFamily="2" charset="2"/>
              <a:buChar char="§"/>
            </a:pPr>
            <a:endParaRPr lang="en-US" dirty="0">
              <a:solidFill>
                <a:schemeClr val="tx2">
                  <a:lumMod val="75000"/>
                </a:schemeClr>
              </a:solidFill>
            </a:endParaRPr>
          </a:p>
          <a:p>
            <a:pPr marL="342900" indent="-342900" eaLnBrk="1" hangingPunct="1">
              <a:spcBef>
                <a:spcPct val="20000"/>
              </a:spcBef>
              <a:buFont typeface="Arial" pitchFamily="34" charset="0"/>
              <a:buChar char="•"/>
            </a:pPr>
            <a:r>
              <a:rPr lang="en-US" sz="1600" dirty="0">
                <a:solidFill>
                  <a:schemeClr val="tx2">
                    <a:lumMod val="75000"/>
                  </a:schemeClr>
                </a:solidFill>
              </a:rPr>
              <a:t>Commercial real estate*</a:t>
            </a:r>
          </a:p>
          <a:p>
            <a:pPr marL="342900" indent="-342900" eaLnBrk="1" hangingPunct="1">
              <a:spcBef>
                <a:spcPct val="20000"/>
              </a:spcBef>
              <a:buFont typeface="Arial" pitchFamily="34" charset="0"/>
              <a:buChar char="•"/>
            </a:pPr>
            <a:r>
              <a:rPr lang="en-US" sz="1600" dirty="0">
                <a:solidFill>
                  <a:schemeClr val="tx2">
                    <a:lumMod val="75000"/>
                  </a:schemeClr>
                </a:solidFill>
              </a:rPr>
              <a:t>Mixed use real estate</a:t>
            </a:r>
          </a:p>
          <a:p>
            <a:pPr marL="342900" indent="-342900" eaLnBrk="1" hangingPunct="1">
              <a:spcBef>
                <a:spcPct val="20000"/>
              </a:spcBef>
              <a:buFont typeface="Arial" pitchFamily="34" charset="0"/>
              <a:buChar char="•"/>
            </a:pPr>
            <a:r>
              <a:rPr lang="en-US" sz="1600" dirty="0">
                <a:solidFill>
                  <a:schemeClr val="tx2">
                    <a:lumMod val="75000"/>
                  </a:schemeClr>
                </a:solidFill>
              </a:rPr>
              <a:t>Community facilities</a:t>
            </a:r>
          </a:p>
          <a:p>
            <a:pPr marL="342900" indent="-342900" eaLnBrk="1" hangingPunct="1">
              <a:spcBef>
                <a:spcPct val="20000"/>
              </a:spcBef>
              <a:buFont typeface="Arial" pitchFamily="34" charset="0"/>
              <a:buChar char="•"/>
            </a:pPr>
            <a:r>
              <a:rPr lang="en-US" sz="1600" dirty="0">
                <a:solidFill>
                  <a:schemeClr val="tx2">
                    <a:lumMod val="75000"/>
                  </a:schemeClr>
                </a:solidFill>
              </a:rPr>
              <a:t>Business loans to operating companies</a:t>
            </a:r>
          </a:p>
          <a:p>
            <a:pPr marL="342900" indent="-342900" eaLnBrk="1" hangingPunct="1">
              <a:spcBef>
                <a:spcPct val="20000"/>
              </a:spcBef>
              <a:buFont typeface="Arial" pitchFamily="34" charset="0"/>
              <a:buChar char="•"/>
            </a:pPr>
            <a:endParaRPr lang="en-US" sz="1600" dirty="0">
              <a:solidFill>
                <a:schemeClr val="tx2">
                  <a:lumMod val="75000"/>
                </a:schemeClr>
              </a:solidFill>
            </a:endParaRPr>
          </a:p>
          <a:p>
            <a:pPr marL="0" indent="0" eaLnBrk="1" hangingPunct="1">
              <a:spcBef>
                <a:spcPct val="20000"/>
              </a:spcBef>
            </a:pPr>
            <a:r>
              <a:rPr lang="en-US" sz="1200" dirty="0">
                <a:solidFill>
                  <a:schemeClr val="tx2">
                    <a:lumMod val="75000"/>
                  </a:schemeClr>
                </a:solidFill>
              </a:rPr>
              <a:t>*With the exception of certain prohibited uses</a:t>
            </a:r>
          </a:p>
          <a:p>
            <a:pPr marL="342900" indent="-342900" eaLnBrk="1" hangingPunct="1">
              <a:spcBef>
                <a:spcPct val="20000"/>
              </a:spcBef>
              <a:buFont typeface="Arial" pitchFamily="34" charset="0"/>
              <a:buChar char="•"/>
            </a:pPr>
            <a:endParaRPr lang="en-US" sz="1600" dirty="0">
              <a:solidFill>
                <a:schemeClr val="tx2">
                  <a:lumMod val="75000"/>
                </a:schemeClr>
              </a:solidFill>
              <a:ea typeface="+mn-ea"/>
            </a:endParaRPr>
          </a:p>
        </p:txBody>
      </p:sp>
      <p:pic>
        <p:nvPicPr>
          <p:cNvPr id="7" name="Picture 6" descr="CSCDc_Logo_1Color_sm.png"/>
          <p:cNvPicPr>
            <a:picLocks noChangeAspect="1"/>
          </p:cNvPicPr>
          <p:nvPr/>
        </p:nvPicPr>
        <p:blipFill>
          <a:blip r:embed="rId3" cstate="print"/>
          <a:stretch>
            <a:fillRect/>
          </a:stretch>
        </p:blipFill>
        <p:spPr>
          <a:xfrm>
            <a:off x="3753460" y="5902324"/>
            <a:ext cx="1732939" cy="511705"/>
          </a:xfrm>
          <a:prstGeom prst="rect">
            <a:avLst/>
          </a:prstGeom>
        </p:spPr>
      </p:pic>
    </p:spTree>
    <p:extLst>
      <p:ext uri="{BB962C8B-B14F-4D97-AF65-F5344CB8AC3E}">
        <p14:creationId xmlns:p14="http://schemas.microsoft.com/office/powerpoint/2010/main" val="256462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NMTC Eligibility</a:t>
            </a:r>
          </a:p>
        </p:txBody>
      </p:sp>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8</a:t>
            </a:fld>
            <a:endParaRPr lang="en-US" dirty="0"/>
          </a:p>
        </p:txBody>
      </p:sp>
      <p:pic>
        <p:nvPicPr>
          <p:cNvPr id="7" name="Picture 6" descr="CSCDc_Logo_1Color_sm.png"/>
          <p:cNvPicPr>
            <a:picLocks noChangeAspect="1"/>
          </p:cNvPicPr>
          <p:nvPr/>
        </p:nvPicPr>
        <p:blipFill>
          <a:blip r:embed="rId3" cstate="print"/>
          <a:stretch>
            <a:fillRect/>
          </a:stretch>
        </p:blipFill>
        <p:spPr>
          <a:xfrm>
            <a:off x="3753460" y="5902324"/>
            <a:ext cx="1732939" cy="511705"/>
          </a:xfrm>
          <a:prstGeom prst="rect">
            <a:avLst/>
          </a:prstGeom>
        </p:spPr>
      </p:pic>
      <p:sp>
        <p:nvSpPr>
          <p:cNvPr id="9" name="Content Placeholder 8">
            <a:extLst>
              <a:ext uri="{FF2B5EF4-FFF2-40B4-BE49-F238E27FC236}">
                <a16:creationId xmlns:a16="http://schemas.microsoft.com/office/drawing/2014/main" id="{6F78D044-42B2-44C0-9097-42AF0AD3E49C}"/>
              </a:ext>
            </a:extLst>
          </p:cNvPr>
          <p:cNvSpPr>
            <a:spLocks noGrp="1"/>
          </p:cNvSpPr>
          <p:nvPr>
            <p:ph idx="1"/>
          </p:nvPr>
        </p:nvSpPr>
        <p:spPr>
          <a:xfrm>
            <a:off x="1038225" y="2016125"/>
            <a:ext cx="6946900" cy="3886200"/>
          </a:xfrm>
        </p:spPr>
        <p:txBody>
          <a:bodyPr vert="horz" lIns="91440" tIns="45720" rIns="91440" bIns="45720" rtlCol="0">
            <a:noAutofit/>
          </a:bodyPr>
          <a:lstStyle/>
          <a:p>
            <a:pPr marL="0" indent="0" algn="ctr" eaLnBrk="1" hangingPunct="1">
              <a:spcBef>
                <a:spcPct val="20000"/>
              </a:spcBef>
            </a:pPr>
            <a:r>
              <a:rPr lang="en-US" sz="1600" b="1" u="sng" dirty="0">
                <a:solidFill>
                  <a:schemeClr val="tx2">
                    <a:lumMod val="75000"/>
                  </a:schemeClr>
                </a:solidFill>
              </a:rPr>
              <a:t>Qualified</a:t>
            </a:r>
            <a:r>
              <a:rPr lang="en-US" sz="1600" b="1" dirty="0">
                <a:solidFill>
                  <a:schemeClr val="tx2">
                    <a:lumMod val="75000"/>
                  </a:schemeClr>
                </a:solidFill>
              </a:rPr>
              <a:t> </a:t>
            </a:r>
            <a:r>
              <a:rPr lang="en-US" sz="1600" b="1" u="sng" dirty="0">
                <a:solidFill>
                  <a:schemeClr val="tx2">
                    <a:lumMod val="75000"/>
                  </a:schemeClr>
                </a:solidFill>
              </a:rPr>
              <a:t>Active</a:t>
            </a:r>
            <a:r>
              <a:rPr lang="en-US" sz="1600" b="1" dirty="0">
                <a:solidFill>
                  <a:schemeClr val="tx2">
                    <a:lumMod val="75000"/>
                  </a:schemeClr>
                </a:solidFill>
              </a:rPr>
              <a:t> </a:t>
            </a:r>
            <a:r>
              <a:rPr lang="en-US" sz="1600" b="1" u="sng" dirty="0">
                <a:solidFill>
                  <a:schemeClr val="tx2">
                    <a:lumMod val="75000"/>
                  </a:schemeClr>
                </a:solidFill>
              </a:rPr>
              <a:t>Low Income</a:t>
            </a:r>
            <a:r>
              <a:rPr lang="en-US" sz="1600" b="1" dirty="0">
                <a:solidFill>
                  <a:schemeClr val="tx2">
                    <a:lumMod val="75000"/>
                  </a:schemeClr>
                </a:solidFill>
              </a:rPr>
              <a:t> </a:t>
            </a:r>
            <a:r>
              <a:rPr lang="en-US" sz="1600" b="1" u="sng" dirty="0">
                <a:solidFill>
                  <a:schemeClr val="tx2">
                    <a:lumMod val="75000"/>
                  </a:schemeClr>
                </a:solidFill>
              </a:rPr>
              <a:t>Community</a:t>
            </a:r>
            <a:r>
              <a:rPr lang="en-US" sz="1600" b="1" dirty="0">
                <a:solidFill>
                  <a:schemeClr val="tx2">
                    <a:lumMod val="75000"/>
                  </a:schemeClr>
                </a:solidFill>
              </a:rPr>
              <a:t> </a:t>
            </a:r>
            <a:r>
              <a:rPr lang="en-US" sz="1600" b="1" u="sng" dirty="0">
                <a:solidFill>
                  <a:schemeClr val="tx2">
                    <a:lumMod val="75000"/>
                  </a:schemeClr>
                </a:solidFill>
              </a:rPr>
              <a:t>Business</a:t>
            </a:r>
          </a:p>
          <a:p>
            <a:pPr marL="0" indent="0" eaLnBrk="1" hangingPunct="1">
              <a:spcBef>
                <a:spcPct val="20000"/>
              </a:spcBef>
            </a:pPr>
            <a:endParaRPr lang="en-US" sz="1200" dirty="0">
              <a:solidFill>
                <a:schemeClr val="tx2">
                  <a:lumMod val="75000"/>
                </a:schemeClr>
              </a:solidFill>
            </a:endParaRPr>
          </a:p>
          <a:p>
            <a:pPr marL="0" indent="0" eaLnBrk="1" hangingPunct="1">
              <a:spcBef>
                <a:spcPct val="20000"/>
              </a:spcBef>
            </a:pPr>
            <a:endParaRPr lang="en-US" sz="1600" dirty="0">
              <a:solidFill>
                <a:schemeClr val="tx2">
                  <a:lumMod val="75000"/>
                </a:schemeClr>
              </a:solidFill>
            </a:endParaRPr>
          </a:p>
          <a:p>
            <a:r>
              <a:rPr lang="en-GB" sz="1600" dirty="0"/>
              <a:t>• 	 Located in a “highly distressed” census tract – any one of the following: </a:t>
            </a:r>
          </a:p>
          <a:p>
            <a:r>
              <a:rPr lang="en-US" sz="1600" dirty="0"/>
              <a:t>	• Poverty &gt; 30% </a:t>
            </a:r>
          </a:p>
          <a:p>
            <a:r>
              <a:rPr lang="en-GB" sz="1600" dirty="0"/>
              <a:t>	• Median income &lt; 60% of AMI </a:t>
            </a:r>
          </a:p>
          <a:p>
            <a:r>
              <a:rPr lang="en-GB" sz="1600" dirty="0"/>
              <a:t>	• Unemployment &gt; 1.5 times national average </a:t>
            </a:r>
          </a:p>
          <a:p>
            <a:r>
              <a:rPr lang="en-US" sz="1600" dirty="0"/>
              <a:t>	• Non-metropolitan county </a:t>
            </a:r>
          </a:p>
          <a:p>
            <a:pPr marL="0" indent="0" eaLnBrk="1" hangingPunct="1">
              <a:spcBef>
                <a:spcPct val="20000"/>
              </a:spcBef>
            </a:pPr>
            <a:endParaRPr lang="en-US" sz="1200" dirty="0">
              <a:solidFill>
                <a:schemeClr val="tx2">
                  <a:lumMod val="75000"/>
                </a:schemeClr>
              </a:solidFill>
            </a:endParaRPr>
          </a:p>
        </p:txBody>
      </p:sp>
    </p:spTree>
    <p:extLst>
      <p:ext uri="{BB962C8B-B14F-4D97-AF65-F5344CB8AC3E}">
        <p14:creationId xmlns:p14="http://schemas.microsoft.com/office/powerpoint/2010/main" val="110284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326329" cy="458787"/>
          </a:xfrm>
        </p:spPr>
        <p:txBody>
          <a:bodyPr/>
          <a:lstStyle/>
          <a:p>
            <a:r>
              <a:rPr lang="en-US" dirty="0"/>
              <a:t>  Ideal CSCDC Selection Criteria</a:t>
            </a:r>
          </a:p>
        </p:txBody>
      </p:sp>
      <p:sp>
        <p:nvSpPr>
          <p:cNvPr id="5" name="Slide Number Placeholder 2"/>
          <p:cNvSpPr>
            <a:spLocks noGrp="1"/>
          </p:cNvSpPr>
          <p:nvPr>
            <p:ph type="sldNum" sz="quarter" idx="10"/>
          </p:nvPr>
        </p:nvSpPr>
        <p:spPr>
          <a:xfrm>
            <a:off x="8618538" y="6472238"/>
            <a:ext cx="331787" cy="201612"/>
          </a:xfrm>
        </p:spPr>
        <p:txBody>
          <a:bodyPr/>
          <a:lstStyle/>
          <a:p>
            <a:fld id="{67CBFABA-6E6C-4E41-ABEC-1050510B41CE}" type="slidenum">
              <a:rPr lang="en-US" smtClean="0"/>
              <a:pPr/>
              <a:t>9</a:t>
            </a:fld>
            <a:endParaRPr lang="en-US" dirty="0"/>
          </a:p>
        </p:txBody>
      </p:sp>
      <p:sp>
        <p:nvSpPr>
          <p:cNvPr id="12" name="Content Placeholder 8"/>
          <p:cNvSpPr>
            <a:spLocks noGrp="1"/>
          </p:cNvSpPr>
          <p:nvPr>
            <p:ph idx="1"/>
          </p:nvPr>
        </p:nvSpPr>
        <p:spPr>
          <a:xfrm>
            <a:off x="533400" y="1951037"/>
            <a:ext cx="8229600" cy="4525963"/>
          </a:xfrm>
        </p:spPr>
        <p:txBody>
          <a:bodyPr vert="horz" lIns="91440" tIns="45720" rIns="91440" bIns="45720" rtlCol="0">
            <a:noAutofit/>
          </a:bodyPr>
          <a:lstStyle/>
          <a:p>
            <a:pPr>
              <a:buFont typeface="Arial"/>
              <a:buChar char="•"/>
            </a:pPr>
            <a:r>
              <a:rPr lang="en-US" sz="1600" b="1" dirty="0">
                <a:solidFill>
                  <a:schemeClr val="tx2">
                    <a:lumMod val="75000"/>
                  </a:schemeClr>
                </a:solidFill>
                <a:latin typeface="Arial" charset="0"/>
              </a:rPr>
              <a:t>NMTC Eligibility</a:t>
            </a:r>
            <a:r>
              <a:rPr lang="en-US" sz="1600" dirty="0">
                <a:solidFill>
                  <a:schemeClr val="tx2">
                    <a:lumMod val="75000"/>
                  </a:schemeClr>
                </a:solidFill>
                <a:latin typeface="Arial" charset="0"/>
              </a:rPr>
              <a:t>: location readily meets high distress criteria</a:t>
            </a:r>
          </a:p>
          <a:p>
            <a:pPr>
              <a:buFont typeface="Arial"/>
              <a:buChar char="•"/>
            </a:pPr>
            <a:r>
              <a:rPr lang="en-US" sz="1600" b="1" dirty="0">
                <a:solidFill>
                  <a:schemeClr val="tx2">
                    <a:lumMod val="75000"/>
                  </a:schemeClr>
                </a:solidFill>
                <a:latin typeface="Arial" charset="0"/>
              </a:rPr>
              <a:t>Community Impact</a:t>
            </a:r>
          </a:p>
          <a:p>
            <a:pPr marL="631825" lvl="1" indent="-171450">
              <a:buFont typeface="Wingdings" panose="05000000000000000000" pitchFamily="2" charset="2"/>
              <a:buChar char="§"/>
            </a:pPr>
            <a:r>
              <a:rPr lang="en-US" sz="1400" dirty="0">
                <a:solidFill>
                  <a:schemeClr val="tx2">
                    <a:lumMod val="75000"/>
                  </a:schemeClr>
                </a:solidFill>
                <a:latin typeface="Arial" charset="0"/>
              </a:rPr>
              <a:t>Borrower provides significant community benefits for low-income persons</a:t>
            </a:r>
          </a:p>
          <a:p>
            <a:pPr marL="631825" lvl="1" indent="-171450">
              <a:buFont typeface="Wingdings" panose="05000000000000000000" pitchFamily="2" charset="2"/>
              <a:buChar char="§"/>
            </a:pPr>
            <a:r>
              <a:rPr lang="en-US" sz="1400" dirty="0">
                <a:solidFill>
                  <a:schemeClr val="tx2">
                    <a:lumMod val="75000"/>
                  </a:schemeClr>
                </a:solidFill>
                <a:latin typeface="Arial" charset="0"/>
              </a:rPr>
              <a:t>Demonstrated community support for project</a:t>
            </a:r>
          </a:p>
          <a:p>
            <a:pPr marL="631825" lvl="1" indent="-171450">
              <a:buFont typeface="Wingdings" panose="05000000000000000000" pitchFamily="2" charset="2"/>
              <a:buChar char="§"/>
            </a:pPr>
            <a:r>
              <a:rPr lang="en-US" sz="1400" dirty="0">
                <a:solidFill>
                  <a:schemeClr val="tx2">
                    <a:lumMod val="75000"/>
                  </a:schemeClr>
                </a:solidFill>
                <a:latin typeface="Arial" charset="0"/>
              </a:rPr>
              <a:t>Project addresses regional priorities or community needs</a:t>
            </a:r>
          </a:p>
          <a:p>
            <a:pPr>
              <a:buFont typeface="Arial"/>
              <a:buChar char="•"/>
            </a:pPr>
            <a:r>
              <a:rPr lang="en-US" sz="1600" b="1" dirty="0">
                <a:solidFill>
                  <a:schemeClr val="tx2">
                    <a:lumMod val="75000"/>
                  </a:schemeClr>
                </a:solidFill>
                <a:latin typeface="Arial" charset="0"/>
              </a:rPr>
              <a:t>Financial Feasibility</a:t>
            </a:r>
          </a:p>
          <a:p>
            <a:pPr marL="631825" lvl="1" indent="-171450">
              <a:buFont typeface="Lucida Grande"/>
              <a:buChar char="-"/>
            </a:pPr>
            <a:r>
              <a:rPr lang="en-US" sz="1400" dirty="0">
                <a:solidFill>
                  <a:schemeClr val="tx2">
                    <a:lumMod val="75000"/>
                  </a:schemeClr>
                </a:solidFill>
                <a:latin typeface="Arial" charset="0"/>
              </a:rPr>
              <a:t>Other capital sources of financing are committed</a:t>
            </a:r>
          </a:p>
          <a:p>
            <a:pPr marL="631825" lvl="1" indent="-171450">
              <a:buFont typeface="Lucida Grande"/>
              <a:buChar char="-"/>
            </a:pPr>
            <a:r>
              <a:rPr lang="en-US" sz="1400" dirty="0">
                <a:solidFill>
                  <a:schemeClr val="tx2">
                    <a:lumMod val="75000"/>
                  </a:schemeClr>
                </a:solidFill>
                <a:latin typeface="Arial" charset="0"/>
              </a:rPr>
              <a:t>Other sources of financing can be funded or bridged at NMTC financial closing</a:t>
            </a:r>
          </a:p>
          <a:p>
            <a:pPr>
              <a:buFont typeface="Arial"/>
              <a:buChar char="•"/>
            </a:pPr>
            <a:r>
              <a:rPr lang="en-US" sz="1600" b="1" dirty="0">
                <a:solidFill>
                  <a:schemeClr val="tx2">
                    <a:lumMod val="75000"/>
                  </a:schemeClr>
                </a:solidFill>
                <a:latin typeface="Arial" charset="0"/>
              </a:rPr>
              <a:t>“But For” Test</a:t>
            </a:r>
          </a:p>
          <a:p>
            <a:pPr marL="631825" lvl="1" indent="-171450">
              <a:buFont typeface="Wingdings" panose="05000000000000000000" pitchFamily="2" charset="2"/>
              <a:buChar char="§"/>
            </a:pPr>
            <a:r>
              <a:rPr lang="en-US" sz="1400" dirty="0">
                <a:solidFill>
                  <a:schemeClr val="tx2">
                    <a:lumMod val="75000"/>
                  </a:schemeClr>
                </a:solidFill>
                <a:latin typeface="Arial" charset="0"/>
              </a:rPr>
              <a:t>Clearly articulated financing gap</a:t>
            </a:r>
          </a:p>
          <a:p>
            <a:pPr marL="631825" lvl="1" indent="-171450">
              <a:buFont typeface="Wingdings" panose="05000000000000000000" pitchFamily="2" charset="2"/>
              <a:buChar char="§"/>
            </a:pPr>
            <a:r>
              <a:rPr lang="en-US" sz="1400" dirty="0">
                <a:solidFill>
                  <a:schemeClr val="tx2">
                    <a:lumMod val="75000"/>
                  </a:schemeClr>
                </a:solidFill>
                <a:latin typeface="Arial" charset="0"/>
              </a:rPr>
              <a:t>Can only be closed with the benefit of NMTC subsidy (versus simply raising more debt)</a:t>
            </a:r>
            <a:endParaRPr lang="en-US" sz="1400" b="1" dirty="0">
              <a:solidFill>
                <a:schemeClr val="tx2">
                  <a:lumMod val="75000"/>
                </a:schemeClr>
              </a:solidFill>
              <a:latin typeface="Arial" charset="0"/>
            </a:endParaRPr>
          </a:p>
          <a:p>
            <a:pPr>
              <a:buFont typeface="Arial"/>
              <a:buChar char="•"/>
            </a:pPr>
            <a:r>
              <a:rPr lang="en-US" sz="1600" b="1" dirty="0">
                <a:solidFill>
                  <a:schemeClr val="tx2">
                    <a:lumMod val="75000"/>
                  </a:schemeClr>
                </a:solidFill>
                <a:latin typeface="Arial" charset="0"/>
              </a:rPr>
              <a:t>Timing</a:t>
            </a:r>
          </a:p>
          <a:p>
            <a:pPr marL="746125" lvl="1" indent="-285750">
              <a:buFont typeface="Wingdings" panose="05000000000000000000" pitchFamily="2" charset="2"/>
              <a:buChar char="§"/>
            </a:pPr>
            <a:r>
              <a:rPr lang="en-US" sz="1400" dirty="0">
                <a:solidFill>
                  <a:schemeClr val="tx2">
                    <a:lumMod val="75000"/>
                  </a:schemeClr>
                </a:solidFill>
                <a:latin typeface="Arial" charset="0"/>
              </a:rPr>
              <a:t>If real estate is involved, all development issues are in order (site control, environmental remediation, entitlements, construction drawings, detailed budget, guaranteed maximum price contract, permits, etc.)</a:t>
            </a:r>
          </a:p>
          <a:p>
            <a:pPr marL="0" indent="0" eaLnBrk="1" hangingPunct="1">
              <a:spcBef>
                <a:spcPct val="20000"/>
              </a:spcBef>
            </a:pPr>
            <a:endParaRPr lang="en-US" sz="1600" dirty="0">
              <a:solidFill>
                <a:schemeClr val="tx2">
                  <a:lumMod val="75000"/>
                </a:schemeClr>
              </a:solidFill>
              <a:ea typeface="+mn-ea"/>
            </a:endParaRPr>
          </a:p>
        </p:txBody>
      </p:sp>
    </p:spTree>
    <p:extLst>
      <p:ext uri="{BB962C8B-B14F-4D97-AF65-F5344CB8AC3E}">
        <p14:creationId xmlns:p14="http://schemas.microsoft.com/office/powerpoint/2010/main" val="3654379270"/>
      </p:ext>
    </p:extLst>
  </p:cSld>
  <p:clrMapOvr>
    <a:masterClrMapping/>
  </p:clrMapOvr>
</p:sld>
</file>

<file path=ppt/theme/theme1.xml><?xml version="1.0" encoding="utf-8"?>
<a:theme xmlns:a="http://schemas.openxmlformats.org/drawingml/2006/main" name="BT_PPT_2007version">
  <a:themeElements>
    <a:clrScheme name="Baker Tilly Theme Colors">
      <a:dk1>
        <a:srgbClr val="000000"/>
      </a:dk1>
      <a:lt1>
        <a:srgbClr val="FFFFFF"/>
      </a:lt1>
      <a:dk2>
        <a:srgbClr val="002138"/>
      </a:dk2>
      <a:lt2>
        <a:srgbClr val="68BBE8"/>
      </a:lt2>
      <a:accent1>
        <a:srgbClr val="C4262E"/>
      </a:accent1>
      <a:accent2>
        <a:srgbClr val="002138"/>
      </a:accent2>
      <a:accent3>
        <a:srgbClr val="FFFFFF"/>
      </a:accent3>
      <a:accent4>
        <a:srgbClr val="000000"/>
      </a:accent4>
      <a:accent5>
        <a:srgbClr val="68BBE8"/>
      </a:accent5>
      <a:accent6>
        <a:srgbClr val="5F574F"/>
      </a:accent6>
      <a:hlink>
        <a:srgbClr val="68BBE8"/>
      </a:hlink>
      <a:folHlink>
        <a:srgbClr val="C4262E"/>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4E55D6351FC44E8CFF3FB4E7E4FA17" ma:contentTypeVersion="0" ma:contentTypeDescription="Create a new document." ma:contentTypeScope="" ma:versionID="fe5f97471a0f0bd452cda2bfb936595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6FA5B6-89AE-489F-A57B-1623BC8D8A0D}">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www.w3.org/XML/1998/namespace"/>
  </ds:schemaRefs>
</ds:datastoreItem>
</file>

<file path=customXml/itemProps2.xml><?xml version="1.0" encoding="utf-8"?>
<ds:datastoreItem xmlns:ds="http://schemas.openxmlformats.org/officeDocument/2006/customXml" ds:itemID="{BAF299FE-D1CA-4AE0-872E-6E68EC4E3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B9FDF38-960F-4CF1-9A7D-C48B9732EC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22655</TotalTime>
  <Words>2687</Words>
  <Application>Microsoft Office PowerPoint</Application>
  <PresentationFormat>On-screen Show (4:3)</PresentationFormat>
  <Paragraphs>268</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Narrow</vt:lpstr>
      <vt:lpstr>Calibri</vt:lpstr>
      <vt:lpstr>DIN 2014</vt:lpstr>
      <vt:lpstr>Garamond</vt:lpstr>
      <vt:lpstr>Lucida Grande</vt:lpstr>
      <vt:lpstr>Times New Roman</vt:lpstr>
      <vt:lpstr>Verdana</vt:lpstr>
      <vt:lpstr>Wingdings</vt:lpstr>
      <vt:lpstr>BT_PPT_2007version</vt:lpstr>
      <vt:lpstr>  California Statewide Communities Development Corporation</vt:lpstr>
      <vt:lpstr>  Agenda</vt:lpstr>
      <vt:lpstr>  CSCDC and CSCDA</vt:lpstr>
      <vt:lpstr>  NMTC Overview</vt:lpstr>
      <vt:lpstr>  NMTC Allocation Process</vt:lpstr>
      <vt:lpstr>  NMTC Allocation Process</vt:lpstr>
      <vt:lpstr>  NMTC Eligibility</vt:lpstr>
      <vt:lpstr>  NMTC Eligibility</vt:lpstr>
      <vt:lpstr>  Ideal CSCDC Selection Criteria</vt:lpstr>
      <vt:lpstr>  NMTC: Potential Benefit</vt:lpstr>
      <vt:lpstr>  NMTC: Potential Benefit</vt:lpstr>
      <vt:lpstr>  NMTC Limitations</vt:lpstr>
      <vt:lpstr>  NMTC Limitations</vt:lpstr>
      <vt:lpstr>CSCDC Project Closing (Carson Block Building)</vt:lpstr>
      <vt:lpstr>PowerPoint Presentation</vt:lpstr>
      <vt:lpstr>PowerPoint Presentation</vt:lpstr>
      <vt:lpstr>CSCDC Project Closing (Shasta College Community Leadership Center)</vt:lpstr>
      <vt:lpstr>CSCDC Project Closing (Renewal Center)</vt:lpstr>
      <vt:lpstr>CSCDC Project Closing (College of the Desert Child Development Center)</vt:lpstr>
      <vt:lpstr>CSCDC Project Closing (Fireclay Tile, Inc.)</vt:lpstr>
      <vt:lpstr>CSCDC Project Closing (Shasta Community Health Center)</vt:lpstr>
      <vt:lpstr>CSCDC Project Closing (Ampla Health - Marysville)</vt:lpstr>
      <vt:lpstr>CSCDC Project Closing (Ampla Health – Yuba City)</vt:lpstr>
      <vt:lpstr>CSCDC Project Closing (FIELD)</vt:lpstr>
      <vt:lpstr>  Additional Questions?</vt:lpstr>
    </vt:vector>
  </TitlesOfParts>
  <Company>KSM Business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Property Taxes</dc:title>
  <dc:creator>Jeff Kelsey</dc:creator>
  <cp:lastModifiedBy>Jon Penkower</cp:lastModifiedBy>
  <cp:revision>1301</cp:revision>
  <dcterms:created xsi:type="dcterms:W3CDTF">2007-08-21T19:08:51Z</dcterms:created>
  <dcterms:modified xsi:type="dcterms:W3CDTF">2024-05-06T21:40:29Z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0x010100C14E55D6351FC44E8CFF3FB4E7E4FA17</vt:lpwstr>
  </property>
</Properties>
</file>