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57" r:id="rId6"/>
    <p:sldId id="271" r:id="rId7"/>
    <p:sldId id="259" r:id="rId8"/>
    <p:sldId id="264" r:id="rId9"/>
    <p:sldId id="265" r:id="rId10"/>
    <p:sldId id="268" r:id="rId11"/>
    <p:sldId id="273" r:id="rId12"/>
    <p:sldId id="269" r:id="rId13"/>
  </p:sldIdLst>
  <p:sldSz cx="18288000" cy="10287000"/>
  <p:notesSz cx="6858000" cy="9144000"/>
  <p:embeddedFontLst>
    <p:embeddedFont>
      <p:font typeface="Arial" panose="020B0604020202020204" pitchFamily="34" charset="0"/>
      <p:regular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Open Sans" panose="020B0606030504020204" pitchFamily="34" charset="0"/>
      <p:regular r:id="rId19"/>
      <p:bold r:id="rId20"/>
      <p:italic r:id="rId21"/>
      <p:boldItalic r:id="rId22"/>
    </p:embeddedFont>
    <p:embeddedFont>
      <p:font typeface="Open Sans Bold" panose="020B0806030504020204" pitchFamily="34" charset="0"/>
      <p:regular r:id="rId23"/>
      <p:bold r:id="rId24"/>
    </p:embeddedFont>
    <p:embeddedFont>
      <p:font typeface="Segoe UI" panose="020B0502040204020203" pitchFamily="34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A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0DE07A-61FE-3C1B-674D-B5E2D842303C}" v="293" dt="2023-09-26T00:33:29.645"/>
    <p1510:client id="{1D2761D2-0B98-55D3-D227-66861EBD866D}" v="239" dt="2023-09-14T16:00:35.244"/>
    <p1510:client id="{235EBCB6-B47F-D27E-83BD-E7101033FBC7}" v="54" dt="2023-09-14T18:17:47.063"/>
    <p1510:client id="{24439A47-7503-8566-CC7D-15BF5D450336}" v="287" dt="2023-09-12T23:14:51.940"/>
    <p1510:client id="{260C2CE8-88FD-C5CF-B3F3-790412DAF47D}" v="231" dt="2023-09-26T17:37:02.701"/>
    <p1510:client id="{2D3865A5-68C1-C9AF-8780-AEAD3119D036}" v="22" dt="2023-09-25T17:15:40.424"/>
    <p1510:client id="{31E31C8B-779E-9397-B544-EE4476E44207}" v="244" dt="2023-09-14T18:50:49.930"/>
    <p1510:client id="{38DAD7ED-8A76-82CB-6929-D81A31EB88EA}" v="48" dt="2023-09-25T17:33:58.279"/>
    <p1510:client id="{47B54071-1D31-710F-6E29-D1C5B62A7863}" v="36" dt="2023-09-25T17:35:56.041"/>
    <p1510:client id="{50E44B6F-B082-8E44-E786-7298475978F1}" v="259" dt="2023-09-12T23:37:28.576"/>
    <p1510:client id="{53542525-BFEF-0AB4-FCE3-5CB555258A61}" v="35" dt="2023-09-25T18:08:55.982"/>
    <p1510:client id="{6C367B55-7448-91E4-061F-AAD3906C7D11}" v="378" dt="2023-09-25T18:54:38.615"/>
    <p1510:client id="{79ACECF6-F63C-6256-BBD2-CE7CA5DFC3F9}" v="107" dt="2023-09-25T17:28:22.343"/>
    <p1510:client id="{86C01AE9-412A-0CB2-B1AB-12373251D5DB}" v="169" dt="2023-09-25T16:11:04.054"/>
    <p1510:client id="{A5DFB793-E559-9A15-87B7-585DE5DD1667}" v="54" dt="2023-09-25T17:44:41.039"/>
    <p1510:client id="{AE4E1CE4-74F8-578E-E55E-A8E536904B6C}" v="22" dt="2023-09-25T19:03:12.556"/>
    <p1510:client id="{BBE6A2DE-6EB8-E988-FDB9-A0DB3FD0B843}" v="5" dt="2023-09-15T18:11:33.511"/>
    <p1510:client id="{BEDDDCF4-F137-2140-F6AD-AE91B6082F89}" v="148" dt="2023-09-14T17:53:30.707"/>
    <p1510:client id="{C1D68F2C-E474-8BDE-5B1A-849AC3F2D802}" v="106" dt="2023-09-26T00:12:03.645"/>
    <p1510:client id="{CFCBFC27-2E20-A89E-8F5B-FE10F48CA90D}" v="21" dt="2023-09-14T23:27:52.273"/>
    <p1510:client id="{DD16303B-A03F-70C7-7FC5-DCACEF1B6F9D}" v="5" dt="2023-09-19T23:12:06.681"/>
    <p1510:client id="{ED5B07E0-0D8A-9FBC-9481-659B0D476771}" v="125" dt="2023-09-13T17:40:00.729"/>
    <p1510:client id="{ED790698-57F4-BF85-F960-AECB83EAC71E}" v="1" dt="2023-09-14T22:01:02.77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customXml" Target="../customXml/item3.xml"/><Relationship Id="rId21" Type="http://schemas.openxmlformats.org/officeDocument/2006/relationships/font" Target="fonts/font8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1.fntdata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6.xml"/><Relationship Id="rId19" Type="http://schemas.openxmlformats.org/officeDocument/2006/relationships/font" Target="fonts/font6.fntdata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ccrp.humboldt.edu/redwood-rise" TargetMode="External"/><Relationship Id="rId2" Type="http://schemas.openxmlformats.org/officeDocument/2006/relationships/hyperlink" Target="http://www.ncoinc.org/cerf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hyperlink" Target="mailto:riseoutreach@ncoinc.org" TargetMode="External"/><Relationship Id="rId4" Type="http://schemas.openxmlformats.org/officeDocument/2006/relationships/hyperlink" Target="https://docs.google.com/forms/d/e/1FAIpQLSdL-kPtkQYViCf8XLkBoNgA8fB037vWW0uIV4BH7DHPrYN1vQ/viewform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DC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9601200"/>
            <a:ext cx="18288000" cy="685800"/>
            <a:chOff x="0" y="0"/>
            <a:chExt cx="24384000" cy="914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914400"/>
            </a:xfrm>
            <a:custGeom>
              <a:avLst/>
              <a:gdLst/>
              <a:ahLst/>
              <a:cxnLst/>
              <a:rect l="l" t="t" r="r" b="b"/>
              <a:pathLst>
                <a:path w="24384000" h="914400">
                  <a:moveTo>
                    <a:pt x="0" y="0"/>
                  </a:moveTo>
                  <a:lnTo>
                    <a:pt x="24384000" y="0"/>
                  </a:lnTo>
                  <a:lnTo>
                    <a:pt x="24384000" y="914400"/>
                  </a:lnTo>
                  <a:lnTo>
                    <a:pt x="0" y="914400"/>
                  </a:lnTo>
                  <a:close/>
                </a:path>
              </a:pathLst>
            </a:custGeom>
            <a:solidFill>
              <a:srgbClr val="BD582C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9501474"/>
            <a:ext cx="18288002" cy="98997"/>
            <a:chOff x="0" y="0"/>
            <a:chExt cx="24384002" cy="13199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1953"/>
            </a:xfrm>
            <a:custGeom>
              <a:avLst/>
              <a:gdLst/>
              <a:ahLst/>
              <a:cxnLst/>
              <a:rect l="l" t="t" r="r" b="b"/>
              <a:pathLst>
                <a:path w="24384000" h="131953">
                  <a:moveTo>
                    <a:pt x="0" y="0"/>
                  </a:moveTo>
                  <a:lnTo>
                    <a:pt x="24384000" y="0"/>
                  </a:lnTo>
                  <a:lnTo>
                    <a:pt x="24384000" y="131953"/>
                  </a:lnTo>
                  <a:lnTo>
                    <a:pt x="0" y="131953"/>
                  </a:lnTo>
                  <a:close/>
                </a:path>
              </a:pathLst>
            </a:custGeom>
            <a:solidFill>
              <a:srgbClr val="E48312"/>
            </a:solidFill>
          </p:spPr>
        </p:sp>
      </p:grpSp>
      <p:sp>
        <p:nvSpPr>
          <p:cNvPr id="6" name="AutoShape 6"/>
          <p:cNvSpPr/>
          <p:nvPr/>
        </p:nvSpPr>
        <p:spPr>
          <a:xfrm rot="2188">
            <a:off x="1785534" y="2606767"/>
            <a:ext cx="14959968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7" name="Group 7"/>
          <p:cNvGrpSpPr/>
          <p:nvPr/>
        </p:nvGrpSpPr>
        <p:grpSpPr>
          <a:xfrm>
            <a:off x="4762" y="9601200"/>
            <a:ext cx="18283238" cy="685800"/>
            <a:chOff x="0" y="0"/>
            <a:chExt cx="24377650" cy="914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4377650" cy="914400"/>
            </a:xfrm>
            <a:custGeom>
              <a:avLst/>
              <a:gdLst/>
              <a:ahLst/>
              <a:cxnLst/>
              <a:rect l="l" t="t" r="r" b="b"/>
              <a:pathLst>
                <a:path w="24377650" h="914400">
                  <a:moveTo>
                    <a:pt x="0" y="0"/>
                  </a:moveTo>
                  <a:lnTo>
                    <a:pt x="24377650" y="0"/>
                  </a:lnTo>
                  <a:lnTo>
                    <a:pt x="24377650" y="914400"/>
                  </a:lnTo>
                  <a:lnTo>
                    <a:pt x="0" y="914400"/>
                  </a:lnTo>
                  <a:close/>
                </a:path>
              </a:pathLst>
            </a:custGeom>
            <a:solidFill>
              <a:srgbClr val="FBB417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22" y="9501474"/>
            <a:ext cx="18283238" cy="96012"/>
            <a:chOff x="0" y="0"/>
            <a:chExt cx="24377650" cy="12801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4377650" cy="128016"/>
            </a:xfrm>
            <a:custGeom>
              <a:avLst/>
              <a:gdLst/>
              <a:ahLst/>
              <a:cxnLst/>
              <a:rect l="l" t="t" r="r" b="b"/>
              <a:pathLst>
                <a:path w="24377650" h="128016">
                  <a:moveTo>
                    <a:pt x="0" y="0"/>
                  </a:moveTo>
                  <a:lnTo>
                    <a:pt x="24377650" y="0"/>
                  </a:lnTo>
                  <a:lnTo>
                    <a:pt x="24377650" y="128016"/>
                  </a:lnTo>
                  <a:lnTo>
                    <a:pt x="0" y="128016"/>
                  </a:lnTo>
                  <a:close/>
                </a:path>
              </a:pathLst>
            </a:custGeom>
            <a:solidFill>
              <a:srgbClr val="035551"/>
            </a:solidFill>
          </p:spPr>
        </p:sp>
      </p:grpSp>
      <p:sp>
        <p:nvSpPr>
          <p:cNvPr id="11" name="AutoShape 11"/>
          <p:cNvSpPr/>
          <p:nvPr/>
        </p:nvSpPr>
        <p:spPr>
          <a:xfrm rot="2209">
            <a:off x="1806723" y="6515100"/>
            <a:ext cx="14822808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Freeform 12"/>
          <p:cNvSpPr/>
          <p:nvPr/>
        </p:nvSpPr>
        <p:spPr>
          <a:xfrm>
            <a:off x="3456823" y="2689706"/>
            <a:ext cx="11369636" cy="3751980"/>
          </a:xfrm>
          <a:custGeom>
            <a:avLst/>
            <a:gdLst/>
            <a:ahLst/>
            <a:cxnLst/>
            <a:rect l="l" t="t" r="r" b="b"/>
            <a:pathLst>
              <a:path w="11369636" h="3751980">
                <a:moveTo>
                  <a:pt x="0" y="0"/>
                </a:moveTo>
                <a:lnTo>
                  <a:pt x="11369636" y="0"/>
                </a:lnTo>
                <a:lnTo>
                  <a:pt x="11369636" y="3751980"/>
                </a:lnTo>
                <a:lnTo>
                  <a:pt x="0" y="37519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A6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9601200"/>
            <a:ext cx="18288000" cy="685800"/>
            <a:chOff x="0" y="0"/>
            <a:chExt cx="24384000" cy="914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914400"/>
            </a:xfrm>
            <a:custGeom>
              <a:avLst/>
              <a:gdLst/>
              <a:ahLst/>
              <a:cxnLst/>
              <a:rect l="l" t="t" r="r" b="b"/>
              <a:pathLst>
                <a:path w="24384000" h="914400">
                  <a:moveTo>
                    <a:pt x="0" y="0"/>
                  </a:moveTo>
                  <a:lnTo>
                    <a:pt x="24384000" y="0"/>
                  </a:lnTo>
                  <a:lnTo>
                    <a:pt x="24384000" y="914400"/>
                  </a:lnTo>
                  <a:lnTo>
                    <a:pt x="0" y="914400"/>
                  </a:lnTo>
                  <a:close/>
                </a:path>
              </a:pathLst>
            </a:custGeom>
            <a:solidFill>
              <a:srgbClr val="FCB415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9501474"/>
            <a:ext cx="18288002" cy="98997"/>
            <a:chOff x="0" y="0"/>
            <a:chExt cx="24384002" cy="13199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1953"/>
            </a:xfrm>
            <a:custGeom>
              <a:avLst/>
              <a:gdLst/>
              <a:ahLst/>
              <a:cxnLst/>
              <a:rect l="l" t="t" r="r" b="b"/>
              <a:pathLst>
                <a:path w="24384000" h="131953">
                  <a:moveTo>
                    <a:pt x="0" y="0"/>
                  </a:moveTo>
                  <a:lnTo>
                    <a:pt x="24384000" y="0"/>
                  </a:lnTo>
                  <a:lnTo>
                    <a:pt x="24384000" y="131953"/>
                  </a:lnTo>
                  <a:lnTo>
                    <a:pt x="0" y="131953"/>
                  </a:lnTo>
                  <a:close/>
                </a:path>
              </a:pathLst>
            </a:custGeom>
            <a:solidFill>
              <a:srgbClr val="E48312"/>
            </a:solidFill>
          </p:spPr>
        </p:sp>
      </p:grpSp>
      <p:sp>
        <p:nvSpPr>
          <p:cNvPr id="6" name="AutoShape 6"/>
          <p:cNvSpPr/>
          <p:nvPr/>
        </p:nvSpPr>
        <p:spPr>
          <a:xfrm rot="2188">
            <a:off x="1785534" y="1575279"/>
            <a:ext cx="14959968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TextBox 11"/>
          <p:cNvSpPr txBox="1"/>
          <p:nvPr/>
        </p:nvSpPr>
        <p:spPr>
          <a:xfrm>
            <a:off x="1737360" y="89513"/>
            <a:ext cx="14904720" cy="1130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098"/>
              </a:lnSpc>
            </a:pPr>
            <a:r>
              <a:rPr lang="en-US" sz="4800" spc="-469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                                 </a:t>
            </a:r>
            <a:r>
              <a:rPr lang="en-US" sz="4800" spc="-469">
                <a:solidFill>
                  <a:srgbClr val="000000"/>
                </a:solidFill>
                <a:latin typeface="Open Sans Bold"/>
              </a:rPr>
              <a:t>          </a:t>
            </a:r>
            <a:r>
              <a:rPr lang="en-US" sz="4800" b="1" spc="-469">
                <a:solidFill>
                  <a:srgbClr val="000000"/>
                </a:solidFill>
                <a:latin typeface="Open Sans Bold"/>
              </a:rPr>
              <a:t>Welcome &amp; Introductions </a:t>
            </a:r>
            <a:r>
              <a:rPr lang="en-US" sz="4800" spc="-469">
                <a:solidFill>
                  <a:srgbClr val="000000"/>
                </a:solidFill>
                <a:latin typeface="Open Sans Bold"/>
              </a:rPr>
              <a:t>            </a:t>
            </a:r>
            <a:endParaRPr lang="en-US" sz="4800">
              <a:latin typeface="Open Sans Bold"/>
              <a:ea typeface="Open Sans Bold"/>
              <a:cs typeface="Open Sans Bold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B960F33-D910-C471-1EBC-4F51E66D0AD4}"/>
              </a:ext>
            </a:extLst>
          </p:cNvPr>
          <p:cNvSpPr txBox="1"/>
          <p:nvPr/>
        </p:nvSpPr>
        <p:spPr>
          <a:xfrm>
            <a:off x="4036741" y="4259766"/>
            <a:ext cx="6172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1200" b="1">
              <a:ea typeface="Calibri"/>
              <a:cs typeface="Calibri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F81DBF3-DA10-DA81-62A9-3FA702493405}"/>
              </a:ext>
            </a:extLst>
          </p:cNvPr>
          <p:cNvSpPr txBox="1"/>
          <p:nvPr/>
        </p:nvSpPr>
        <p:spPr>
          <a:xfrm>
            <a:off x="1712955" y="1836226"/>
            <a:ext cx="15101707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2000" b="1" dirty="0">
                <a:latin typeface="Open Sans"/>
                <a:ea typeface="Open Sans"/>
                <a:cs typeface="Open Sans"/>
              </a:rPr>
              <a:t> AGENDA</a:t>
            </a:r>
            <a:endParaRPr lang="en-US" sz="2000" dirty="0">
              <a:latin typeface="Open Sans"/>
              <a:ea typeface="Open Sans"/>
              <a:cs typeface="Open Sans"/>
            </a:endParaRPr>
          </a:p>
          <a:p>
            <a:pPr algn="ctr"/>
            <a:r>
              <a:rPr lang="en-US" sz="2000" b="1" dirty="0">
                <a:latin typeface="Open Sans"/>
                <a:ea typeface="Open Sans"/>
                <a:cs typeface="Open Sans"/>
              </a:rPr>
              <a:t>Community Economic Resilience Fund (CERF)</a:t>
            </a:r>
            <a:endParaRPr lang="en-US" sz="2000" dirty="0">
              <a:latin typeface="Open Sans"/>
              <a:ea typeface="Open Sans"/>
              <a:cs typeface="Open Sans"/>
            </a:endParaRPr>
          </a:p>
          <a:p>
            <a:pPr algn="ctr"/>
            <a:r>
              <a:rPr lang="en-US" sz="2000" b="1" dirty="0">
                <a:latin typeface="Open Sans"/>
                <a:ea typeface="Open Sans"/>
                <a:cs typeface="Open Sans"/>
              </a:rPr>
              <a:t>Local Planning Tables</a:t>
            </a:r>
            <a:endParaRPr lang="en-US" sz="2000" dirty="0">
              <a:latin typeface="Open Sans"/>
              <a:ea typeface="Open Sans"/>
              <a:cs typeface="Open Sans"/>
            </a:endParaRPr>
          </a:p>
          <a:p>
            <a:pPr algn="ctr"/>
            <a:endParaRPr lang="en-US" sz="2000" b="1">
              <a:latin typeface="Open Sans"/>
              <a:ea typeface="Open Sans"/>
              <a:cs typeface="Open Sans"/>
            </a:endParaRPr>
          </a:p>
          <a:p>
            <a:pPr algn="ctr"/>
            <a:r>
              <a:rPr lang="it-IT" sz="2000" b="1" err="1">
                <a:latin typeface="Open Sans"/>
                <a:ea typeface="Calibri"/>
                <a:cs typeface="Segoe UI"/>
              </a:rPr>
              <a:t>Facilitators</a:t>
            </a:r>
            <a:r>
              <a:rPr lang="it-IT" sz="2000" b="1" dirty="0">
                <a:latin typeface="Open Sans"/>
                <a:ea typeface="Calibri"/>
                <a:cs typeface="Segoe UI"/>
              </a:rPr>
              <a:t>:</a:t>
            </a:r>
            <a:r>
              <a:rPr lang="it-IT" sz="2000" dirty="0">
                <a:latin typeface="Open Sans"/>
                <a:ea typeface="Calibri"/>
                <a:cs typeface="Segoe UI"/>
              </a:rPr>
              <a:t> </a:t>
            </a:r>
            <a:r>
              <a:rPr lang="de-DE" sz="2000" dirty="0">
                <a:latin typeface="Open Sans"/>
                <a:ea typeface="Calibri"/>
                <a:cs typeface="Segoe UI"/>
              </a:rPr>
              <a:t>NCO Outreach &amp; Engagement Team</a:t>
            </a:r>
          </a:p>
          <a:p>
            <a:pPr algn="ctr"/>
            <a:r>
              <a:rPr lang="de-DE" sz="2000" dirty="0">
                <a:latin typeface="Open Sans"/>
                <a:ea typeface="Calibri"/>
                <a:cs typeface="Segoe UI"/>
              </a:rPr>
              <a:t>                        Ursula Bischoff </a:t>
            </a:r>
            <a:r>
              <a:rPr lang="de-DE" sz="2000" dirty="0" err="1">
                <a:latin typeface="Open Sans"/>
                <a:ea typeface="Calibri"/>
                <a:cs typeface="Segoe UI"/>
              </a:rPr>
              <a:t>from</a:t>
            </a:r>
            <a:r>
              <a:rPr lang="de-DE" sz="2000" dirty="0">
                <a:latin typeface="Open Sans"/>
                <a:ea typeface="Calibri"/>
                <a:cs typeface="Segoe UI"/>
              </a:rPr>
              <a:t> </a:t>
            </a:r>
            <a:r>
              <a:rPr lang="de-DE" sz="2000" dirty="0" err="1">
                <a:latin typeface="Open Sans"/>
                <a:ea typeface="Calibri"/>
                <a:cs typeface="Segoe UI"/>
              </a:rPr>
              <a:t>ThinkPlace</a:t>
            </a:r>
            <a:r>
              <a:rPr lang="de-DE" sz="2000" dirty="0">
                <a:latin typeface="Open Sans"/>
                <a:ea typeface="Calibri"/>
                <a:cs typeface="Segoe UI"/>
              </a:rPr>
              <a:t> West</a:t>
            </a:r>
            <a:endParaRPr lang="de-DE" dirty="0">
              <a:ea typeface="Calibri"/>
              <a:cs typeface="Calibri"/>
            </a:endParaRPr>
          </a:p>
        </p:txBody>
      </p: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DBACB909-E801-1AE2-CD38-9C2C904536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5200713"/>
              </p:ext>
            </p:extLst>
          </p:nvPr>
        </p:nvGraphicFramePr>
        <p:xfrm>
          <a:off x="4655634" y="3944743"/>
          <a:ext cx="9176668" cy="53660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7061">
                  <a:extLst>
                    <a:ext uri="{9D8B030D-6E8A-4147-A177-3AD203B41FA5}">
                      <a16:colId xmlns:a16="http://schemas.microsoft.com/office/drawing/2014/main" val="3448878564"/>
                    </a:ext>
                  </a:extLst>
                </a:gridCol>
                <a:gridCol w="5785298">
                  <a:extLst>
                    <a:ext uri="{9D8B030D-6E8A-4147-A177-3AD203B41FA5}">
                      <a16:colId xmlns:a16="http://schemas.microsoft.com/office/drawing/2014/main" val="268021173"/>
                    </a:ext>
                  </a:extLst>
                </a:gridCol>
                <a:gridCol w="2994309">
                  <a:extLst>
                    <a:ext uri="{9D8B030D-6E8A-4147-A177-3AD203B41FA5}">
                      <a16:colId xmlns:a16="http://schemas.microsoft.com/office/drawing/2014/main" val="3065185940"/>
                    </a:ext>
                  </a:extLst>
                </a:gridCol>
              </a:tblGrid>
              <a:tr h="596224">
                <a:tc>
                  <a:txBody>
                    <a:bodyPr/>
                    <a:lstStyle/>
                    <a:p>
                      <a:endParaRPr lang="en-US" sz="16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4B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Agenda Item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4B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Time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4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7381154"/>
                  </a:ext>
                </a:extLst>
              </a:tr>
              <a:tr h="77288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</a:rPr>
                        <a:t>1.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4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</a:rPr>
                        <a:t>Welcome &amp; Introductions 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4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5:30 – 5:50 p.m.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4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0115466"/>
                  </a:ext>
                </a:extLst>
              </a:tr>
              <a:tr h="21199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</a:rPr>
                        <a:t>2.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4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</a:rPr>
                        <a:t>Review Presentation: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</a:rPr>
                        <a:t>What is CERF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</a:rPr>
                        <a:t>Purpose of Local Planning Tables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</a:rPr>
                        <a:t>Composition &amp; Responsibilities 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</a:rPr>
                        <a:t>Review Priority Population</a:t>
                      </a:r>
                    </a:p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</a:rPr>
                        <a:t>[5-10 minute Break]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4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5:50 – 6:10 p.m.</a:t>
                      </a:r>
                    </a:p>
                    <a:p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           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4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8010837"/>
                  </a:ext>
                </a:extLst>
              </a:tr>
              <a:tr h="10599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</a:rPr>
                        <a:t>3. 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4E9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</a:rPr>
                        <a:t>Strengths, Opportunities, Aspirations, Results (SOAR) 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285750" lvl="0" indent="-285750"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</a:rPr>
                        <a:t>Brainstorm priority areas and needs to bring forward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4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6:10 – 7:00 p.m.</a:t>
                      </a:r>
                    </a:p>
                    <a:p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               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4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4102634"/>
                  </a:ext>
                </a:extLst>
              </a:tr>
              <a:tr h="817049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</a:rPr>
                        <a:t>4.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4E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</a:rPr>
                        <a:t>  Q &amp; A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4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7:00 – 7:30 p.m. </a:t>
                      </a:r>
                      <a:b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</a:br>
                      <a:endParaRPr lang="en-US" sz="16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4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814813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A6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9601200"/>
            <a:ext cx="18288000" cy="685800"/>
            <a:chOff x="0" y="0"/>
            <a:chExt cx="24384000" cy="914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914400"/>
            </a:xfrm>
            <a:custGeom>
              <a:avLst/>
              <a:gdLst/>
              <a:ahLst/>
              <a:cxnLst/>
              <a:rect l="l" t="t" r="r" b="b"/>
              <a:pathLst>
                <a:path w="24384000" h="914400">
                  <a:moveTo>
                    <a:pt x="0" y="0"/>
                  </a:moveTo>
                  <a:lnTo>
                    <a:pt x="24384000" y="0"/>
                  </a:lnTo>
                  <a:lnTo>
                    <a:pt x="24384000" y="914400"/>
                  </a:lnTo>
                  <a:lnTo>
                    <a:pt x="0" y="914400"/>
                  </a:lnTo>
                  <a:close/>
                </a:path>
              </a:pathLst>
            </a:custGeom>
            <a:solidFill>
              <a:srgbClr val="FCB415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9501474"/>
            <a:ext cx="18288002" cy="98997"/>
            <a:chOff x="0" y="0"/>
            <a:chExt cx="24384002" cy="13199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1953"/>
            </a:xfrm>
            <a:custGeom>
              <a:avLst/>
              <a:gdLst/>
              <a:ahLst/>
              <a:cxnLst/>
              <a:rect l="l" t="t" r="r" b="b"/>
              <a:pathLst>
                <a:path w="24384000" h="131953">
                  <a:moveTo>
                    <a:pt x="0" y="0"/>
                  </a:moveTo>
                  <a:lnTo>
                    <a:pt x="24384000" y="0"/>
                  </a:lnTo>
                  <a:lnTo>
                    <a:pt x="24384000" y="131953"/>
                  </a:lnTo>
                  <a:lnTo>
                    <a:pt x="0" y="131953"/>
                  </a:lnTo>
                  <a:close/>
                </a:path>
              </a:pathLst>
            </a:custGeom>
            <a:solidFill>
              <a:srgbClr val="E48312"/>
            </a:solidFill>
          </p:spPr>
        </p:sp>
      </p:grpSp>
      <p:sp>
        <p:nvSpPr>
          <p:cNvPr id="6" name="AutoShape 6"/>
          <p:cNvSpPr/>
          <p:nvPr/>
        </p:nvSpPr>
        <p:spPr>
          <a:xfrm rot="2188">
            <a:off x="1785534" y="2202535"/>
            <a:ext cx="14959968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TextBox 11"/>
          <p:cNvSpPr txBox="1"/>
          <p:nvPr/>
        </p:nvSpPr>
        <p:spPr>
          <a:xfrm>
            <a:off x="1737360" y="647074"/>
            <a:ext cx="14904720" cy="1130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98"/>
              </a:lnSpc>
            </a:pPr>
            <a:r>
              <a:rPr lang="en-US" sz="4800" spc="-469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Working Agreements</a:t>
            </a:r>
            <a:endParaRPr lang="en-US" sz="4800">
              <a:latin typeface="Open Sans Bold"/>
              <a:ea typeface="Calibri"/>
              <a:cs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B960F33-D910-C471-1EBC-4F51E66D0AD4}"/>
              </a:ext>
            </a:extLst>
          </p:cNvPr>
          <p:cNvSpPr txBox="1"/>
          <p:nvPr/>
        </p:nvSpPr>
        <p:spPr>
          <a:xfrm>
            <a:off x="4036741" y="4259766"/>
            <a:ext cx="6172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1200" b="1">
              <a:ea typeface="Calibri"/>
              <a:cs typeface="Calibri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F81DBF3-DA10-DA81-62A9-3FA702493405}"/>
              </a:ext>
            </a:extLst>
          </p:cNvPr>
          <p:cNvSpPr txBox="1"/>
          <p:nvPr/>
        </p:nvSpPr>
        <p:spPr>
          <a:xfrm>
            <a:off x="1729050" y="2658628"/>
            <a:ext cx="14041192" cy="467820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de-DE" sz="2800">
              <a:latin typeface="Open Sans"/>
              <a:ea typeface="Open Sans"/>
              <a:cs typeface="Open Sans"/>
            </a:endParaRPr>
          </a:p>
          <a:p>
            <a:pPr marL="285750" indent="-285750">
              <a:buFont typeface="Arial"/>
              <a:buChar char="•"/>
            </a:pPr>
            <a:r>
              <a:rPr lang="de-DE" sz="2800" dirty="0" err="1">
                <a:latin typeface="Open Sans"/>
                <a:ea typeface="Open Sans"/>
                <a:cs typeface="Open Sans"/>
              </a:rPr>
              <a:t>Communicate</a:t>
            </a:r>
            <a:r>
              <a:rPr lang="de-DE" sz="2800" dirty="0">
                <a:latin typeface="Open Sans"/>
                <a:ea typeface="Open Sans"/>
                <a:cs typeface="Open Sans"/>
              </a:rPr>
              <a:t> </a:t>
            </a:r>
            <a:r>
              <a:rPr lang="de-DE" sz="2800" dirty="0" err="1">
                <a:latin typeface="Open Sans"/>
                <a:ea typeface="Open Sans"/>
                <a:cs typeface="Open Sans"/>
              </a:rPr>
              <a:t>politely</a:t>
            </a:r>
            <a:r>
              <a:rPr lang="de-DE" sz="2800" dirty="0">
                <a:latin typeface="Open Sans"/>
                <a:ea typeface="Open Sans"/>
                <a:cs typeface="Open Sans"/>
              </a:rPr>
              <a:t> and </a:t>
            </a:r>
            <a:r>
              <a:rPr lang="de-DE" sz="2800" dirty="0" err="1">
                <a:latin typeface="Open Sans"/>
                <a:ea typeface="Open Sans"/>
                <a:cs typeface="Open Sans"/>
              </a:rPr>
              <a:t>respectfully</a:t>
            </a:r>
            <a:r>
              <a:rPr lang="de-DE" sz="2800" dirty="0">
                <a:latin typeface="Open Sans"/>
                <a:ea typeface="Open Sans"/>
                <a:cs typeface="Open Sans"/>
              </a:rPr>
              <a:t>                              </a:t>
            </a:r>
          </a:p>
          <a:p>
            <a:pPr marL="285750" indent="-285750">
              <a:buFont typeface="Arial"/>
              <a:buChar char="•"/>
            </a:pPr>
            <a:r>
              <a:rPr lang="de-DE" sz="2800" dirty="0">
                <a:latin typeface="Open Sans"/>
                <a:ea typeface="Open Sans"/>
                <a:cs typeface="Open Sans"/>
              </a:rPr>
              <a:t>Be open and </a:t>
            </a:r>
            <a:r>
              <a:rPr lang="de-DE" sz="2800" dirty="0" err="1">
                <a:latin typeface="Open Sans"/>
                <a:ea typeface="Open Sans"/>
                <a:cs typeface="Open Sans"/>
              </a:rPr>
              <a:t>curious</a:t>
            </a:r>
            <a:endParaRPr lang="de-DE" sz="2800" dirty="0">
              <a:latin typeface="Open Sans"/>
              <a:ea typeface="Open Sans"/>
              <a:cs typeface="Open Sans"/>
            </a:endParaRPr>
          </a:p>
          <a:p>
            <a:pPr marL="285750" indent="-285750">
              <a:buFont typeface="Arial"/>
              <a:buChar char="•"/>
            </a:pPr>
            <a:r>
              <a:rPr lang="de-DE" sz="2800" dirty="0" err="1">
                <a:latin typeface="Open Sans"/>
                <a:ea typeface="Open Sans"/>
                <a:cs typeface="Open Sans"/>
              </a:rPr>
              <a:t>Speak</a:t>
            </a:r>
            <a:r>
              <a:rPr lang="de-DE" sz="2800" dirty="0">
                <a:latin typeface="Open Sans"/>
                <a:ea typeface="Open Sans"/>
                <a:cs typeface="Open Sans"/>
              </a:rPr>
              <a:t> </a:t>
            </a:r>
            <a:r>
              <a:rPr lang="de-DE" sz="2800" dirty="0" err="1">
                <a:latin typeface="Open Sans"/>
                <a:ea typeface="Open Sans"/>
                <a:cs typeface="Open Sans"/>
              </a:rPr>
              <a:t>from</a:t>
            </a:r>
            <a:r>
              <a:rPr lang="de-DE" sz="2800" dirty="0">
                <a:latin typeface="Open Sans"/>
                <a:ea typeface="Open Sans"/>
                <a:cs typeface="Open Sans"/>
              </a:rPr>
              <a:t> </a:t>
            </a:r>
            <a:r>
              <a:rPr lang="de-DE" sz="2800" dirty="0" err="1">
                <a:latin typeface="Open Sans"/>
                <a:ea typeface="Open Sans"/>
                <a:cs typeface="Open Sans"/>
              </a:rPr>
              <a:t>your</a:t>
            </a:r>
            <a:r>
              <a:rPr lang="de-DE" sz="2800" dirty="0">
                <a:latin typeface="Open Sans"/>
                <a:ea typeface="Open Sans"/>
                <a:cs typeface="Open Sans"/>
              </a:rPr>
              <a:t> own </a:t>
            </a:r>
            <a:r>
              <a:rPr lang="de-DE" sz="2800" dirty="0" err="1">
                <a:latin typeface="Open Sans"/>
                <a:ea typeface="Open Sans"/>
                <a:cs typeface="Open Sans"/>
              </a:rPr>
              <a:t>experience</a:t>
            </a:r>
            <a:r>
              <a:rPr lang="de-DE" sz="2800" dirty="0">
                <a:latin typeface="Open Sans"/>
                <a:ea typeface="Open Sans"/>
                <a:cs typeface="Open Sans"/>
              </a:rPr>
              <a:t> </a:t>
            </a:r>
          </a:p>
          <a:p>
            <a:pPr marL="285750" indent="-285750">
              <a:buFont typeface="Arial"/>
              <a:buChar char="•"/>
            </a:pPr>
            <a:r>
              <a:rPr lang="de-DE" sz="2800" dirty="0">
                <a:latin typeface="Open Sans"/>
                <a:ea typeface="+mn-lt"/>
                <a:cs typeface="+mn-lt"/>
              </a:rPr>
              <a:t>Practice </a:t>
            </a:r>
            <a:r>
              <a:rPr lang="de-DE" sz="2800" dirty="0" err="1">
                <a:latin typeface="Open Sans"/>
                <a:ea typeface="+mn-lt"/>
                <a:cs typeface="+mn-lt"/>
              </a:rPr>
              <a:t>listening</a:t>
            </a:r>
            <a:r>
              <a:rPr lang="de-DE" sz="2800" dirty="0">
                <a:latin typeface="Open Sans"/>
                <a:ea typeface="+mn-lt"/>
                <a:cs typeface="+mn-lt"/>
              </a:rPr>
              <a:t> </a:t>
            </a:r>
            <a:r>
              <a:rPr lang="de-DE" sz="2800" dirty="0" err="1">
                <a:latin typeface="Open Sans"/>
                <a:ea typeface="+mn-lt"/>
                <a:cs typeface="+mn-lt"/>
              </a:rPr>
              <a:t>with</a:t>
            </a:r>
            <a:r>
              <a:rPr lang="de-DE" sz="2800" dirty="0">
                <a:latin typeface="Open Sans"/>
                <a:ea typeface="+mn-lt"/>
                <a:cs typeface="+mn-lt"/>
              </a:rPr>
              <a:t> </a:t>
            </a:r>
            <a:r>
              <a:rPr lang="de-DE" sz="2800" dirty="0" err="1">
                <a:latin typeface="Open Sans"/>
                <a:ea typeface="+mn-lt"/>
                <a:cs typeface="+mn-lt"/>
              </a:rPr>
              <a:t>respect</a:t>
            </a:r>
            <a:endParaRPr lang="de-DE" sz="2800" dirty="0">
              <a:latin typeface="Open Sans"/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de-DE" sz="2800" dirty="0" err="1">
                <a:latin typeface="Open Sans"/>
                <a:ea typeface="Open Sans"/>
                <a:cs typeface="Open Sans"/>
              </a:rPr>
              <a:t>Respect</a:t>
            </a:r>
            <a:r>
              <a:rPr lang="de-DE" sz="2800" dirty="0">
                <a:latin typeface="Open Sans"/>
                <a:ea typeface="Open Sans"/>
                <a:cs typeface="Open Sans"/>
              </a:rPr>
              <a:t> </a:t>
            </a:r>
            <a:r>
              <a:rPr lang="de-DE" sz="2800" dirty="0" err="1">
                <a:latin typeface="Open Sans"/>
                <a:ea typeface="Open Sans"/>
                <a:cs typeface="Open Sans"/>
              </a:rPr>
              <a:t>other's</a:t>
            </a:r>
            <a:r>
              <a:rPr lang="de-DE" sz="2800" dirty="0">
                <a:latin typeface="Open Sans"/>
                <a:ea typeface="Open Sans"/>
                <a:cs typeface="Open Sans"/>
              </a:rPr>
              <a:t> </a:t>
            </a:r>
            <a:r>
              <a:rPr lang="de-DE" sz="2800" dirty="0" err="1">
                <a:latin typeface="Open Sans"/>
                <a:ea typeface="Open Sans"/>
                <a:cs typeface="Open Sans"/>
              </a:rPr>
              <a:t>opinions</a:t>
            </a:r>
            <a:r>
              <a:rPr lang="de-DE" sz="2800" dirty="0">
                <a:latin typeface="Open Sans"/>
                <a:ea typeface="Open Sans"/>
                <a:cs typeface="Open Sans"/>
              </a:rPr>
              <a:t> and </a:t>
            </a:r>
            <a:r>
              <a:rPr lang="de-DE" sz="2800" dirty="0" err="1">
                <a:latin typeface="Open Sans"/>
                <a:ea typeface="Open Sans"/>
                <a:cs typeface="Open Sans"/>
              </a:rPr>
              <a:t>experiences</a:t>
            </a:r>
            <a:endParaRPr lang="de-DE" sz="2800" dirty="0">
              <a:latin typeface="Open Sans"/>
              <a:ea typeface="Open Sans"/>
              <a:cs typeface="Open Sans"/>
            </a:endParaRPr>
          </a:p>
          <a:p>
            <a:pPr marL="285750" indent="-285750">
              <a:buFont typeface="Arial"/>
              <a:buChar char="•"/>
            </a:pPr>
            <a:r>
              <a:rPr lang="de-DE" sz="2800" dirty="0" err="1">
                <a:latin typeface="Open Sans"/>
                <a:ea typeface="Open Sans"/>
                <a:cs typeface="Open Sans"/>
              </a:rPr>
              <a:t>Give</a:t>
            </a:r>
            <a:r>
              <a:rPr lang="de-DE" sz="2800" dirty="0">
                <a:latin typeface="Open Sans"/>
                <a:ea typeface="Open Sans"/>
                <a:cs typeface="Open Sans"/>
              </a:rPr>
              <a:t> </a:t>
            </a:r>
            <a:r>
              <a:rPr lang="de-DE" sz="2800" dirty="0" err="1">
                <a:latin typeface="Open Sans"/>
                <a:ea typeface="Open Sans"/>
                <a:cs typeface="Open Sans"/>
              </a:rPr>
              <a:t>everyone</a:t>
            </a:r>
            <a:r>
              <a:rPr lang="de-DE" sz="2800" dirty="0">
                <a:latin typeface="Open Sans"/>
                <a:ea typeface="Open Sans"/>
                <a:cs typeface="Open Sans"/>
              </a:rPr>
              <a:t> time and a turn </a:t>
            </a:r>
            <a:r>
              <a:rPr lang="de-DE" sz="2800" dirty="0" err="1">
                <a:latin typeface="Open Sans"/>
                <a:ea typeface="Open Sans"/>
                <a:cs typeface="Open Sans"/>
              </a:rPr>
              <a:t>to</a:t>
            </a:r>
            <a:r>
              <a:rPr lang="de-DE" sz="2800" dirty="0">
                <a:latin typeface="Open Sans"/>
                <a:ea typeface="Open Sans"/>
                <a:cs typeface="Open Sans"/>
              </a:rPr>
              <a:t> </a:t>
            </a:r>
            <a:r>
              <a:rPr lang="de-DE" sz="2800" dirty="0" err="1">
                <a:latin typeface="Open Sans"/>
                <a:ea typeface="Open Sans"/>
                <a:cs typeface="Open Sans"/>
              </a:rPr>
              <a:t>speak</a:t>
            </a:r>
            <a:endParaRPr lang="de-DE" sz="2800" dirty="0">
              <a:latin typeface="Open Sans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de-DE" sz="2800" dirty="0">
                <a:latin typeface="Open Sans"/>
                <a:ea typeface="Open Sans"/>
                <a:cs typeface="Open Sans"/>
              </a:rPr>
              <a:t>Turn </a:t>
            </a:r>
            <a:r>
              <a:rPr lang="de-DE" sz="2800" dirty="0" err="1">
                <a:latin typeface="Open Sans"/>
                <a:ea typeface="Open Sans"/>
                <a:cs typeface="Open Sans"/>
              </a:rPr>
              <a:t>cell</a:t>
            </a:r>
            <a:r>
              <a:rPr lang="de-DE" sz="2800" dirty="0">
                <a:latin typeface="Open Sans"/>
                <a:ea typeface="Open Sans"/>
                <a:cs typeface="Open Sans"/>
              </a:rPr>
              <a:t> </a:t>
            </a:r>
            <a:r>
              <a:rPr lang="de-DE" sz="2800" dirty="0" err="1">
                <a:latin typeface="Open Sans"/>
                <a:ea typeface="Open Sans"/>
                <a:cs typeface="Open Sans"/>
              </a:rPr>
              <a:t>phones</a:t>
            </a:r>
            <a:r>
              <a:rPr lang="de-DE" sz="2800" dirty="0">
                <a:latin typeface="Open Sans"/>
                <a:ea typeface="Open Sans"/>
                <a:cs typeface="Open Sans"/>
              </a:rPr>
              <a:t> </a:t>
            </a:r>
            <a:r>
              <a:rPr lang="de-DE" sz="2800" dirty="0" err="1">
                <a:latin typeface="Open Sans"/>
                <a:ea typeface="Open Sans"/>
                <a:cs typeface="Open Sans"/>
              </a:rPr>
              <a:t>to</a:t>
            </a:r>
            <a:r>
              <a:rPr lang="de-DE" sz="2800" dirty="0">
                <a:latin typeface="Open Sans"/>
                <a:ea typeface="Open Sans"/>
                <a:cs typeface="Open Sans"/>
              </a:rPr>
              <a:t> </a:t>
            </a:r>
            <a:r>
              <a:rPr lang="de-DE" sz="2800" dirty="0" err="1">
                <a:latin typeface="Open Sans"/>
                <a:ea typeface="Open Sans"/>
                <a:cs typeface="Open Sans"/>
              </a:rPr>
              <a:t>buzz</a:t>
            </a:r>
            <a:r>
              <a:rPr lang="de-DE" sz="2800" dirty="0">
                <a:latin typeface="Open Sans"/>
                <a:ea typeface="Open Sans"/>
                <a:cs typeface="Open Sans"/>
              </a:rPr>
              <a:t> </a:t>
            </a:r>
            <a:r>
              <a:rPr lang="de-DE" sz="2800" dirty="0" err="1">
                <a:latin typeface="Open Sans"/>
                <a:ea typeface="Open Sans"/>
                <a:cs typeface="Open Sans"/>
              </a:rPr>
              <a:t>or</a:t>
            </a:r>
            <a:r>
              <a:rPr lang="de-DE" sz="2800" dirty="0">
                <a:latin typeface="Open Sans"/>
                <a:ea typeface="Open Sans"/>
                <a:cs typeface="Open Sans"/>
              </a:rPr>
              <a:t> off</a:t>
            </a:r>
          </a:p>
          <a:p>
            <a:endParaRPr lang="de-DE" sz="2800" dirty="0">
              <a:latin typeface="Open Sans"/>
              <a:ea typeface="Open Sans"/>
              <a:cs typeface="Open Sans"/>
            </a:endParaRPr>
          </a:p>
          <a:p>
            <a:r>
              <a:rPr lang="de-DE" sz="2800" dirty="0">
                <a:latin typeface="Open Sans"/>
                <a:ea typeface="Open Sans"/>
                <a:cs typeface="Open Sans"/>
              </a:rPr>
              <a:t>*</a:t>
            </a:r>
            <a:r>
              <a:rPr lang="de-DE" sz="2800" dirty="0" err="1">
                <a:latin typeface="Open Sans"/>
                <a:ea typeface="Open Sans"/>
                <a:cs typeface="Open Sans"/>
              </a:rPr>
              <a:t>Please</a:t>
            </a:r>
            <a:r>
              <a:rPr lang="de-DE" sz="2800" dirty="0">
                <a:latin typeface="Open Sans"/>
                <a:ea typeface="Open Sans"/>
                <a:cs typeface="Open Sans"/>
              </a:rPr>
              <a:t> </a:t>
            </a:r>
            <a:r>
              <a:rPr lang="de-DE" sz="2800" dirty="0" err="1">
                <a:latin typeface="Open Sans"/>
                <a:ea typeface="Open Sans"/>
                <a:cs typeface="Open Sans"/>
              </a:rPr>
              <a:t>leave</a:t>
            </a:r>
            <a:r>
              <a:rPr lang="de-DE" sz="2800" dirty="0">
                <a:latin typeface="Open Sans"/>
                <a:ea typeface="Open Sans"/>
                <a:cs typeface="Open Sans"/>
              </a:rPr>
              <a:t> </a:t>
            </a:r>
            <a:r>
              <a:rPr lang="de-DE" sz="2800" dirty="0" err="1">
                <a:latin typeface="Open Sans"/>
                <a:ea typeface="Open Sans"/>
                <a:cs typeface="Open Sans"/>
              </a:rPr>
              <a:t>your</a:t>
            </a:r>
            <a:r>
              <a:rPr lang="de-DE" sz="2800" dirty="0">
                <a:latin typeface="Open Sans"/>
                <a:ea typeface="Open Sans"/>
                <a:cs typeface="Open Sans"/>
              </a:rPr>
              <a:t> </a:t>
            </a:r>
            <a:r>
              <a:rPr lang="de-DE" sz="2800" dirty="0" err="1">
                <a:latin typeface="Open Sans"/>
                <a:ea typeface="Open Sans"/>
                <a:cs typeface="Open Sans"/>
              </a:rPr>
              <a:t>camera</a:t>
            </a:r>
            <a:r>
              <a:rPr lang="de-DE" sz="2800" dirty="0">
                <a:latin typeface="Open Sans"/>
                <a:ea typeface="Open Sans"/>
                <a:cs typeface="Open Sans"/>
              </a:rPr>
              <a:t> on in Zoom and </a:t>
            </a:r>
            <a:r>
              <a:rPr lang="de-DE" sz="2800" dirty="0" err="1">
                <a:latin typeface="Open Sans"/>
                <a:ea typeface="Open Sans"/>
                <a:cs typeface="Open Sans"/>
              </a:rPr>
              <a:t>participate</a:t>
            </a:r>
            <a:r>
              <a:rPr lang="de-DE" sz="2800" dirty="0">
                <a:latin typeface="Open Sans"/>
                <a:ea typeface="Open Sans"/>
                <a:cs typeface="Open Sans"/>
              </a:rPr>
              <a:t> in </a:t>
            </a:r>
            <a:r>
              <a:rPr lang="de-DE" sz="2800" dirty="0" err="1">
                <a:latin typeface="Open Sans"/>
                <a:ea typeface="Open Sans"/>
                <a:cs typeface="Open Sans"/>
              </a:rPr>
              <a:t>the</a:t>
            </a:r>
            <a:r>
              <a:rPr lang="de-DE" sz="2800" dirty="0">
                <a:latin typeface="Open Sans"/>
                <a:ea typeface="Open Sans"/>
                <a:cs typeface="Open Sans"/>
              </a:rPr>
              <a:t> </a:t>
            </a:r>
            <a:r>
              <a:rPr lang="de-DE" sz="2800" dirty="0" err="1">
                <a:latin typeface="Open Sans"/>
                <a:ea typeface="Open Sans"/>
                <a:cs typeface="Open Sans"/>
              </a:rPr>
              <a:t>chat</a:t>
            </a:r>
          </a:p>
          <a:p>
            <a:endParaRPr lang="en-US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30735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A6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9601200"/>
            <a:ext cx="18288000" cy="685800"/>
            <a:chOff x="0" y="0"/>
            <a:chExt cx="24384000" cy="914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914400"/>
            </a:xfrm>
            <a:custGeom>
              <a:avLst/>
              <a:gdLst/>
              <a:ahLst/>
              <a:cxnLst/>
              <a:rect l="l" t="t" r="r" b="b"/>
              <a:pathLst>
                <a:path w="24384000" h="914400">
                  <a:moveTo>
                    <a:pt x="0" y="0"/>
                  </a:moveTo>
                  <a:lnTo>
                    <a:pt x="24384000" y="0"/>
                  </a:lnTo>
                  <a:lnTo>
                    <a:pt x="24384000" y="914400"/>
                  </a:lnTo>
                  <a:lnTo>
                    <a:pt x="0" y="914400"/>
                  </a:lnTo>
                  <a:close/>
                </a:path>
              </a:pathLst>
            </a:custGeom>
            <a:solidFill>
              <a:srgbClr val="FCB415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9501474"/>
            <a:ext cx="18288002" cy="98997"/>
            <a:chOff x="0" y="0"/>
            <a:chExt cx="24384002" cy="13199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1953"/>
            </a:xfrm>
            <a:custGeom>
              <a:avLst/>
              <a:gdLst/>
              <a:ahLst/>
              <a:cxnLst/>
              <a:rect l="l" t="t" r="r" b="b"/>
              <a:pathLst>
                <a:path w="24384000" h="131953">
                  <a:moveTo>
                    <a:pt x="0" y="0"/>
                  </a:moveTo>
                  <a:lnTo>
                    <a:pt x="24384000" y="0"/>
                  </a:lnTo>
                  <a:lnTo>
                    <a:pt x="24384000" y="131953"/>
                  </a:lnTo>
                  <a:lnTo>
                    <a:pt x="0" y="131953"/>
                  </a:lnTo>
                  <a:close/>
                </a:path>
              </a:pathLst>
            </a:custGeom>
            <a:solidFill>
              <a:srgbClr val="015551"/>
            </a:solidFill>
          </p:spPr>
        </p:sp>
      </p:grpSp>
      <p:sp>
        <p:nvSpPr>
          <p:cNvPr id="6" name="AutoShape 6"/>
          <p:cNvSpPr/>
          <p:nvPr/>
        </p:nvSpPr>
        <p:spPr>
          <a:xfrm rot="2188">
            <a:off x="1785534" y="2606767"/>
            <a:ext cx="14959968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7" name="Group 7"/>
          <p:cNvGrpSpPr/>
          <p:nvPr/>
        </p:nvGrpSpPr>
        <p:grpSpPr>
          <a:xfrm>
            <a:off x="24" y="0"/>
            <a:ext cx="6076186" cy="10287000"/>
            <a:chOff x="0" y="0"/>
            <a:chExt cx="8101582" cy="13716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01584" cy="13716000"/>
            </a:xfrm>
            <a:custGeom>
              <a:avLst/>
              <a:gdLst/>
              <a:ahLst/>
              <a:cxnLst/>
              <a:rect l="l" t="t" r="r" b="b"/>
              <a:pathLst>
                <a:path w="8101584" h="13716000">
                  <a:moveTo>
                    <a:pt x="0" y="0"/>
                  </a:moveTo>
                  <a:lnTo>
                    <a:pt x="8101584" y="0"/>
                  </a:lnTo>
                  <a:lnTo>
                    <a:pt x="8101584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C5DCD5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985217" y="435001"/>
            <a:ext cx="4444386" cy="7330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08"/>
              </a:lnSpc>
            </a:pPr>
            <a:r>
              <a:rPr lang="en-US" sz="5400" spc="-290">
                <a:solidFill>
                  <a:srgbClr val="015551"/>
                </a:solidFill>
                <a:latin typeface="Open Sans"/>
              </a:rPr>
              <a:t>What is </a:t>
            </a:r>
            <a:r>
              <a:rPr lang="en-US" sz="5400" spc="-290">
                <a:solidFill>
                  <a:srgbClr val="015551"/>
                </a:solidFill>
                <a:latin typeface="Open Sans Bold"/>
              </a:rPr>
              <a:t>CERF</a:t>
            </a:r>
            <a:r>
              <a:rPr lang="en-US" sz="5400" spc="-290">
                <a:solidFill>
                  <a:srgbClr val="015551"/>
                </a:solidFill>
                <a:latin typeface="Open Sans"/>
              </a:rPr>
              <a:t>? 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6060106" y="0"/>
            <a:ext cx="96012" cy="10287000"/>
            <a:chOff x="0" y="0"/>
            <a:chExt cx="128016" cy="13716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8016" cy="13716000"/>
            </a:xfrm>
            <a:custGeom>
              <a:avLst/>
              <a:gdLst/>
              <a:ahLst/>
              <a:cxnLst/>
              <a:rect l="l" t="t" r="r" b="b"/>
              <a:pathLst>
                <a:path w="128016" h="13716000">
                  <a:moveTo>
                    <a:pt x="0" y="0"/>
                  </a:moveTo>
                  <a:lnTo>
                    <a:pt x="128016" y="0"/>
                  </a:lnTo>
                  <a:lnTo>
                    <a:pt x="128016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015551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6379931" y="684995"/>
            <a:ext cx="11292446" cy="4012532"/>
            <a:chOff x="0" y="0"/>
            <a:chExt cx="15056594" cy="5350042"/>
          </a:xfrm>
        </p:grpSpPr>
        <p:sp>
          <p:nvSpPr>
            <p:cNvPr id="13" name="Freeform 13"/>
            <p:cNvSpPr/>
            <p:nvPr/>
          </p:nvSpPr>
          <p:spPr>
            <a:xfrm>
              <a:off x="15875" y="15875"/>
              <a:ext cx="15024736" cy="5318379"/>
            </a:xfrm>
            <a:custGeom>
              <a:avLst/>
              <a:gdLst/>
              <a:ahLst/>
              <a:cxnLst/>
              <a:rect l="l" t="t" r="r" b="b"/>
              <a:pathLst>
                <a:path w="15024736" h="5318379">
                  <a:moveTo>
                    <a:pt x="0" y="886460"/>
                  </a:moveTo>
                  <a:cubicBezTo>
                    <a:pt x="0" y="396875"/>
                    <a:pt x="398399" y="0"/>
                    <a:pt x="889762" y="0"/>
                  </a:cubicBezTo>
                  <a:lnTo>
                    <a:pt x="14134973" y="0"/>
                  </a:lnTo>
                  <a:cubicBezTo>
                    <a:pt x="14626462" y="0"/>
                    <a:pt x="15024736" y="396875"/>
                    <a:pt x="15024736" y="886460"/>
                  </a:cubicBezTo>
                  <a:lnTo>
                    <a:pt x="15024736" y="4431919"/>
                  </a:lnTo>
                  <a:cubicBezTo>
                    <a:pt x="15024736" y="4921504"/>
                    <a:pt x="14626335" y="5318379"/>
                    <a:pt x="14134973" y="5318379"/>
                  </a:cubicBezTo>
                  <a:lnTo>
                    <a:pt x="889762" y="5318379"/>
                  </a:lnTo>
                  <a:cubicBezTo>
                    <a:pt x="398272" y="5318379"/>
                    <a:pt x="0" y="4921504"/>
                    <a:pt x="0" y="4431919"/>
                  </a:cubicBezTo>
                  <a:close/>
                </a:path>
              </a:pathLst>
            </a:custGeom>
            <a:solidFill>
              <a:srgbClr val="C5DCD5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15056486" cy="5350129"/>
            </a:xfrm>
            <a:custGeom>
              <a:avLst/>
              <a:gdLst/>
              <a:ahLst/>
              <a:cxnLst/>
              <a:rect l="l" t="t" r="r" b="b"/>
              <a:pathLst>
                <a:path w="15056486" h="5350129">
                  <a:moveTo>
                    <a:pt x="0" y="902335"/>
                  </a:moveTo>
                  <a:cubicBezTo>
                    <a:pt x="0" y="403860"/>
                    <a:pt x="405511" y="0"/>
                    <a:pt x="905637" y="0"/>
                  </a:cubicBezTo>
                  <a:lnTo>
                    <a:pt x="14150848" y="0"/>
                  </a:lnTo>
                  <a:lnTo>
                    <a:pt x="14150848" y="15875"/>
                  </a:lnTo>
                  <a:lnTo>
                    <a:pt x="14150848" y="0"/>
                  </a:lnTo>
                  <a:cubicBezTo>
                    <a:pt x="14650974" y="0"/>
                    <a:pt x="15056486" y="403860"/>
                    <a:pt x="15056486" y="902335"/>
                  </a:cubicBezTo>
                  <a:lnTo>
                    <a:pt x="15040611" y="902335"/>
                  </a:lnTo>
                  <a:lnTo>
                    <a:pt x="15056486" y="902335"/>
                  </a:lnTo>
                  <a:lnTo>
                    <a:pt x="15056486" y="4447794"/>
                  </a:lnTo>
                  <a:lnTo>
                    <a:pt x="15040611" y="4447794"/>
                  </a:lnTo>
                  <a:lnTo>
                    <a:pt x="15056486" y="4447794"/>
                  </a:lnTo>
                  <a:cubicBezTo>
                    <a:pt x="15056486" y="4946142"/>
                    <a:pt x="14650974" y="5350129"/>
                    <a:pt x="14150848" y="5350129"/>
                  </a:cubicBezTo>
                  <a:lnTo>
                    <a:pt x="14150848" y="5334254"/>
                  </a:lnTo>
                  <a:lnTo>
                    <a:pt x="14150848" y="5350129"/>
                  </a:lnTo>
                  <a:lnTo>
                    <a:pt x="905637" y="5350129"/>
                  </a:lnTo>
                  <a:lnTo>
                    <a:pt x="905637" y="5334254"/>
                  </a:lnTo>
                  <a:lnTo>
                    <a:pt x="905637" y="5350129"/>
                  </a:lnTo>
                  <a:cubicBezTo>
                    <a:pt x="405511" y="5350002"/>
                    <a:pt x="0" y="4946142"/>
                    <a:pt x="0" y="4447794"/>
                  </a:cubicBezTo>
                  <a:lnTo>
                    <a:pt x="0" y="902335"/>
                  </a:lnTo>
                  <a:lnTo>
                    <a:pt x="15875" y="902335"/>
                  </a:lnTo>
                  <a:lnTo>
                    <a:pt x="0" y="902335"/>
                  </a:lnTo>
                  <a:moveTo>
                    <a:pt x="31750" y="902335"/>
                  </a:moveTo>
                  <a:lnTo>
                    <a:pt x="31750" y="4447794"/>
                  </a:lnTo>
                  <a:lnTo>
                    <a:pt x="15875" y="4447794"/>
                  </a:lnTo>
                  <a:lnTo>
                    <a:pt x="31750" y="4447794"/>
                  </a:lnTo>
                  <a:cubicBezTo>
                    <a:pt x="31750" y="4928489"/>
                    <a:pt x="422910" y="5318379"/>
                    <a:pt x="905637" y="5318379"/>
                  </a:cubicBezTo>
                  <a:lnTo>
                    <a:pt x="14150848" y="5318379"/>
                  </a:lnTo>
                  <a:cubicBezTo>
                    <a:pt x="14633575" y="5318379"/>
                    <a:pt x="15024736" y="4928616"/>
                    <a:pt x="15024736" y="4447794"/>
                  </a:cubicBezTo>
                  <a:lnTo>
                    <a:pt x="15024736" y="902335"/>
                  </a:lnTo>
                  <a:cubicBezTo>
                    <a:pt x="15024736" y="421640"/>
                    <a:pt x="14633575" y="31750"/>
                    <a:pt x="14150848" y="31750"/>
                  </a:cubicBezTo>
                  <a:lnTo>
                    <a:pt x="905637" y="31750"/>
                  </a:lnTo>
                  <a:lnTo>
                    <a:pt x="905637" y="15875"/>
                  </a:lnTo>
                  <a:lnTo>
                    <a:pt x="905637" y="31750"/>
                  </a:lnTo>
                  <a:cubicBezTo>
                    <a:pt x="422910" y="31750"/>
                    <a:pt x="31750" y="421513"/>
                    <a:pt x="31750" y="902335"/>
                  </a:cubicBezTo>
                  <a:close/>
                </a:path>
              </a:pathLst>
            </a:custGeom>
            <a:solidFill>
              <a:srgbClr val="808080"/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6664616" y="1186804"/>
            <a:ext cx="10750618" cy="2462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3000" spc="-119">
                <a:solidFill>
                  <a:srgbClr val="000000"/>
                </a:solidFill>
                <a:latin typeface="Open Sans"/>
              </a:rPr>
              <a:t>CERF is the </a:t>
            </a:r>
            <a:r>
              <a:rPr lang="en-US" sz="3000" spc="-119">
                <a:solidFill>
                  <a:schemeClr val="accent6">
                    <a:lumMod val="50000"/>
                  </a:schemeClr>
                </a:solidFill>
                <a:latin typeface="Open Sans"/>
              </a:rPr>
              <a:t>Community Economic Resilience Fund</a:t>
            </a:r>
            <a:r>
              <a:rPr lang="en-US" sz="3000" spc="-119">
                <a:solidFill>
                  <a:srgbClr val="000000"/>
                </a:solidFill>
                <a:latin typeface="Open Sans"/>
              </a:rPr>
              <a:t>, created by state legislation to promote a sustainable and equitable recovery from the economic distress of COVID-19. It will support new plans and strategies to diversify local economies; create high-quality, broadly accessible jobs; and support the transition to a carbon-neutral economy.  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6379931" y="4832789"/>
            <a:ext cx="11292446" cy="4425352"/>
            <a:chOff x="0" y="0"/>
            <a:chExt cx="15056594" cy="5900470"/>
          </a:xfrm>
        </p:grpSpPr>
        <p:sp>
          <p:nvSpPr>
            <p:cNvPr id="17" name="Freeform 17"/>
            <p:cNvSpPr/>
            <p:nvPr/>
          </p:nvSpPr>
          <p:spPr>
            <a:xfrm>
              <a:off x="15875" y="15875"/>
              <a:ext cx="15024863" cy="5868797"/>
            </a:xfrm>
            <a:custGeom>
              <a:avLst/>
              <a:gdLst/>
              <a:ahLst/>
              <a:cxnLst/>
              <a:rect l="l" t="t" r="r" b="b"/>
              <a:pathLst>
                <a:path w="15024863" h="5868797">
                  <a:moveTo>
                    <a:pt x="0" y="978154"/>
                  </a:moveTo>
                  <a:cubicBezTo>
                    <a:pt x="0" y="437896"/>
                    <a:pt x="439420" y="0"/>
                    <a:pt x="981329" y="0"/>
                  </a:cubicBezTo>
                  <a:lnTo>
                    <a:pt x="14043533" y="0"/>
                  </a:lnTo>
                  <a:cubicBezTo>
                    <a:pt x="14585570" y="0"/>
                    <a:pt x="15024863" y="437896"/>
                    <a:pt x="15024863" y="978154"/>
                  </a:cubicBezTo>
                  <a:lnTo>
                    <a:pt x="15024863" y="4890643"/>
                  </a:lnTo>
                  <a:cubicBezTo>
                    <a:pt x="15024863" y="5430901"/>
                    <a:pt x="14585443" y="5868797"/>
                    <a:pt x="14043533" y="5868797"/>
                  </a:cubicBezTo>
                  <a:lnTo>
                    <a:pt x="981329" y="5868797"/>
                  </a:lnTo>
                  <a:cubicBezTo>
                    <a:pt x="439293" y="5868797"/>
                    <a:pt x="0" y="5430901"/>
                    <a:pt x="0" y="4890643"/>
                  </a:cubicBezTo>
                  <a:close/>
                </a:path>
              </a:pathLst>
            </a:custGeom>
            <a:solidFill>
              <a:srgbClr val="C5DCD5"/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0" y="0"/>
              <a:ext cx="15056613" cy="5900547"/>
            </a:xfrm>
            <a:custGeom>
              <a:avLst/>
              <a:gdLst/>
              <a:ahLst/>
              <a:cxnLst/>
              <a:rect l="l" t="t" r="r" b="b"/>
              <a:pathLst>
                <a:path w="15056613" h="5900547">
                  <a:moveTo>
                    <a:pt x="0" y="994029"/>
                  </a:moveTo>
                  <a:cubicBezTo>
                    <a:pt x="0" y="445008"/>
                    <a:pt x="446532" y="0"/>
                    <a:pt x="997204" y="0"/>
                  </a:cubicBezTo>
                  <a:lnTo>
                    <a:pt x="14059408" y="0"/>
                  </a:lnTo>
                  <a:lnTo>
                    <a:pt x="14059408" y="15875"/>
                  </a:lnTo>
                  <a:lnTo>
                    <a:pt x="14059408" y="0"/>
                  </a:lnTo>
                  <a:cubicBezTo>
                    <a:pt x="14610080" y="0"/>
                    <a:pt x="15056613" y="445008"/>
                    <a:pt x="15056613" y="994029"/>
                  </a:cubicBezTo>
                  <a:lnTo>
                    <a:pt x="15040738" y="994029"/>
                  </a:lnTo>
                  <a:lnTo>
                    <a:pt x="15056613" y="994029"/>
                  </a:lnTo>
                  <a:lnTo>
                    <a:pt x="15056613" y="4906518"/>
                  </a:lnTo>
                  <a:lnTo>
                    <a:pt x="15040738" y="4906518"/>
                  </a:lnTo>
                  <a:lnTo>
                    <a:pt x="15056613" y="4906518"/>
                  </a:lnTo>
                  <a:cubicBezTo>
                    <a:pt x="15056613" y="5455539"/>
                    <a:pt x="14610080" y="5900547"/>
                    <a:pt x="14059408" y="5900547"/>
                  </a:cubicBezTo>
                  <a:lnTo>
                    <a:pt x="14059408" y="5884672"/>
                  </a:lnTo>
                  <a:lnTo>
                    <a:pt x="14059408" y="5900547"/>
                  </a:lnTo>
                  <a:lnTo>
                    <a:pt x="997204" y="5900547"/>
                  </a:lnTo>
                  <a:lnTo>
                    <a:pt x="997204" y="5884672"/>
                  </a:lnTo>
                  <a:lnTo>
                    <a:pt x="997204" y="5900547"/>
                  </a:lnTo>
                  <a:cubicBezTo>
                    <a:pt x="446532" y="5900420"/>
                    <a:pt x="0" y="5455539"/>
                    <a:pt x="0" y="4906518"/>
                  </a:cubicBezTo>
                  <a:lnTo>
                    <a:pt x="0" y="994029"/>
                  </a:lnTo>
                  <a:lnTo>
                    <a:pt x="15875" y="994029"/>
                  </a:lnTo>
                  <a:lnTo>
                    <a:pt x="0" y="994029"/>
                  </a:lnTo>
                  <a:moveTo>
                    <a:pt x="31750" y="994029"/>
                  </a:moveTo>
                  <a:lnTo>
                    <a:pt x="31750" y="4906518"/>
                  </a:lnTo>
                  <a:lnTo>
                    <a:pt x="15875" y="4906518"/>
                  </a:lnTo>
                  <a:lnTo>
                    <a:pt x="31750" y="4906518"/>
                  </a:lnTo>
                  <a:cubicBezTo>
                    <a:pt x="31750" y="5437886"/>
                    <a:pt x="463931" y="5868797"/>
                    <a:pt x="997204" y="5868797"/>
                  </a:cubicBezTo>
                  <a:lnTo>
                    <a:pt x="14059408" y="5868797"/>
                  </a:lnTo>
                  <a:cubicBezTo>
                    <a:pt x="14592681" y="5868797"/>
                    <a:pt x="15024863" y="5437886"/>
                    <a:pt x="15024863" y="4906518"/>
                  </a:cubicBezTo>
                  <a:lnTo>
                    <a:pt x="15024863" y="994029"/>
                  </a:lnTo>
                  <a:cubicBezTo>
                    <a:pt x="15024863" y="462661"/>
                    <a:pt x="14592681" y="31750"/>
                    <a:pt x="14059408" y="31750"/>
                  </a:cubicBezTo>
                  <a:lnTo>
                    <a:pt x="997204" y="31750"/>
                  </a:lnTo>
                  <a:lnTo>
                    <a:pt x="997204" y="15875"/>
                  </a:lnTo>
                  <a:lnTo>
                    <a:pt x="997204" y="31750"/>
                  </a:lnTo>
                  <a:cubicBezTo>
                    <a:pt x="463931" y="31750"/>
                    <a:pt x="31750" y="462661"/>
                    <a:pt x="31750" y="994029"/>
                  </a:cubicBezTo>
                  <a:close/>
                </a:path>
              </a:pathLst>
            </a:custGeom>
            <a:solidFill>
              <a:srgbClr val="746241"/>
            </a:solidFill>
          </p:spPr>
        </p:sp>
      </p:grpSp>
      <p:sp>
        <p:nvSpPr>
          <p:cNvPr id="19" name="TextBox 19"/>
          <p:cNvSpPr txBox="1"/>
          <p:nvPr/>
        </p:nvSpPr>
        <p:spPr>
          <a:xfrm>
            <a:off x="6670997" y="5161955"/>
            <a:ext cx="10710313" cy="2872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40"/>
              </a:lnSpc>
            </a:pPr>
            <a:r>
              <a:rPr lang="en-US" sz="3000" spc="-119">
                <a:solidFill>
                  <a:srgbClr val="000000"/>
                </a:solidFill>
                <a:latin typeface="Open Sans"/>
                <a:ea typeface="+mn-lt"/>
                <a:cs typeface="+mn-lt"/>
              </a:rPr>
              <a:t>There are 13 CERF regions, where Conveners are bringing together diverse groups of partners to create inclusive planning tables.</a:t>
            </a:r>
            <a:endParaRPr lang="en-US">
              <a:latin typeface="Open Sans"/>
              <a:ea typeface="+mn-lt"/>
              <a:cs typeface="+mn-lt"/>
            </a:endParaRPr>
          </a:p>
          <a:p>
            <a:pPr>
              <a:lnSpc>
                <a:spcPts val="3240"/>
              </a:lnSpc>
            </a:pPr>
            <a:endParaRPr lang="en-US" sz="3000" spc="-119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>
              <a:lnSpc>
                <a:spcPts val="3240"/>
              </a:lnSpc>
            </a:pPr>
            <a:r>
              <a:rPr lang="en-US" sz="3000" spc="-119">
                <a:solidFill>
                  <a:srgbClr val="000000"/>
                </a:solidFill>
                <a:latin typeface="Open Sans"/>
              </a:rPr>
              <a:t>Redwood Region Resilient Inclusive Sustainable Economy (RISE) is the name of our CERF planning table which includes: Del Norte, Humboldt, Lake, Mendocino Counties and Tribal Lands.</a:t>
            </a:r>
            <a:endParaRPr lang="en-US"/>
          </a:p>
        </p:txBody>
      </p:sp>
      <p:pic>
        <p:nvPicPr>
          <p:cNvPr id="21" name="Picture 20" descr="Pine tree forest">
            <a:extLst>
              <a:ext uri="{FF2B5EF4-FFF2-40B4-BE49-F238E27FC236}">
                <a16:creationId xmlns:a16="http://schemas.microsoft.com/office/drawing/2014/main" id="{54717338-6C5D-5796-8627-099F3B1637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740" t="-507" r="27883" b="396"/>
          <a:stretch/>
        </p:blipFill>
        <p:spPr>
          <a:xfrm>
            <a:off x="461590" y="1253499"/>
            <a:ext cx="5216230" cy="835599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C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9601200"/>
            <a:ext cx="18288000" cy="685800"/>
            <a:chOff x="0" y="0"/>
            <a:chExt cx="24384000" cy="914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914400"/>
            </a:xfrm>
            <a:custGeom>
              <a:avLst/>
              <a:gdLst/>
              <a:ahLst/>
              <a:cxnLst/>
              <a:rect l="l" t="t" r="r" b="b"/>
              <a:pathLst>
                <a:path w="24384000" h="914400">
                  <a:moveTo>
                    <a:pt x="0" y="0"/>
                  </a:moveTo>
                  <a:lnTo>
                    <a:pt x="24384000" y="0"/>
                  </a:lnTo>
                  <a:lnTo>
                    <a:pt x="24384000" y="914400"/>
                  </a:lnTo>
                  <a:lnTo>
                    <a:pt x="0" y="914400"/>
                  </a:lnTo>
                  <a:close/>
                </a:path>
              </a:pathLst>
            </a:custGeom>
            <a:solidFill>
              <a:srgbClr val="FCB415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9501474"/>
            <a:ext cx="18288002" cy="98997"/>
            <a:chOff x="0" y="0"/>
            <a:chExt cx="24384002" cy="13199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1953"/>
            </a:xfrm>
            <a:custGeom>
              <a:avLst/>
              <a:gdLst/>
              <a:ahLst/>
              <a:cxnLst/>
              <a:rect l="l" t="t" r="r" b="b"/>
              <a:pathLst>
                <a:path w="24384000" h="131953">
                  <a:moveTo>
                    <a:pt x="0" y="0"/>
                  </a:moveTo>
                  <a:lnTo>
                    <a:pt x="24384000" y="0"/>
                  </a:lnTo>
                  <a:lnTo>
                    <a:pt x="24384000" y="131953"/>
                  </a:lnTo>
                  <a:lnTo>
                    <a:pt x="0" y="131953"/>
                  </a:lnTo>
                  <a:close/>
                </a:path>
              </a:pathLst>
            </a:custGeom>
            <a:solidFill>
              <a:srgbClr val="C5DCD5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2180217" y="0"/>
            <a:ext cx="6986084" cy="10287000"/>
            <a:chOff x="0" y="0"/>
            <a:chExt cx="9314778" cy="13716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314815" cy="13716000"/>
            </a:xfrm>
            <a:custGeom>
              <a:avLst/>
              <a:gdLst/>
              <a:ahLst/>
              <a:cxnLst/>
              <a:rect l="l" t="t" r="r" b="b"/>
              <a:pathLst>
                <a:path w="9314815" h="13716000">
                  <a:moveTo>
                    <a:pt x="0" y="0"/>
                  </a:moveTo>
                  <a:lnTo>
                    <a:pt x="9314815" y="0"/>
                  </a:lnTo>
                  <a:lnTo>
                    <a:pt x="9314815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78A6A0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8169018" y="592581"/>
            <a:ext cx="10631435" cy="582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</a:pPr>
            <a:r>
              <a:rPr lang="en-US" sz="4800" spc="-247">
                <a:solidFill>
                  <a:srgbClr val="F7B31F"/>
                </a:solidFill>
                <a:latin typeface="Open Sans Bold"/>
              </a:rPr>
              <a:t>Composition &amp; Responsibilities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246118" y="2120610"/>
            <a:ext cx="4726939" cy="63222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16"/>
              </a:lnSpc>
            </a:pPr>
            <a:r>
              <a:rPr lang="en-US" sz="2700" spc="-107">
                <a:solidFill>
                  <a:srgbClr val="C5DCD5"/>
                </a:solidFill>
                <a:latin typeface="Open Sans"/>
              </a:rPr>
              <a:t>   </a:t>
            </a:r>
            <a:r>
              <a:rPr lang="en-US" sz="2600" spc="-107">
                <a:solidFill>
                  <a:srgbClr val="C5DCD5"/>
                </a:solidFill>
                <a:latin typeface="Open Sans"/>
              </a:rPr>
              <a:t>The Local Planning Tables </a:t>
            </a:r>
            <a:br>
              <a:rPr lang="en-US" sz="2600" spc="-107">
                <a:latin typeface="Open Sans"/>
                <a:ea typeface="Open Sans"/>
                <a:cs typeface="Open Sans"/>
              </a:rPr>
            </a:br>
            <a:r>
              <a:rPr lang="en-US" sz="2600" spc="-107">
                <a:solidFill>
                  <a:srgbClr val="C5DCD5"/>
                </a:solidFill>
                <a:latin typeface="Open Sans"/>
              </a:rPr>
              <a:t>    are responsible to:</a:t>
            </a:r>
            <a:endParaRPr lang="en-US" sz="2600" spc="-107">
              <a:solidFill>
                <a:srgbClr val="C5DCD5"/>
              </a:solidFill>
              <a:latin typeface="Open Sans"/>
              <a:ea typeface="Open Sans"/>
              <a:cs typeface="Open Sans"/>
            </a:endParaRPr>
          </a:p>
          <a:p>
            <a:pPr marL="488315" lvl="1" indent="-243840" algn="l">
              <a:lnSpc>
                <a:spcPts val="2916"/>
              </a:lnSpc>
            </a:pPr>
            <a:endParaRPr lang="en-US" sz="2600" spc="-107">
              <a:solidFill>
                <a:srgbClr val="C5DCD5"/>
              </a:solidFill>
              <a:latin typeface="Open Sans"/>
              <a:ea typeface="Open Sans"/>
              <a:cs typeface="Open Sans"/>
            </a:endParaRPr>
          </a:p>
          <a:p>
            <a:pPr marL="488315" lvl="1" indent="-243840">
              <a:lnSpc>
                <a:spcPts val="2916"/>
              </a:lnSpc>
              <a:buFont typeface="Arial"/>
              <a:buChar char="•"/>
            </a:pPr>
            <a:r>
              <a:rPr lang="en-US" sz="2600" spc="-105">
                <a:solidFill>
                  <a:srgbClr val="C5DCD5"/>
                </a:solidFill>
                <a:latin typeface="Open Sans"/>
              </a:rPr>
              <a:t>Ensure all participants’ </a:t>
            </a:r>
            <a:br>
              <a:rPr lang="en-US" sz="2600" spc="-105">
                <a:solidFill>
                  <a:srgbClr val="C5DCD5"/>
                </a:solidFill>
                <a:latin typeface="Open Sans"/>
              </a:rPr>
            </a:br>
            <a:r>
              <a:rPr lang="en-US" sz="2600" spc="-105">
                <a:solidFill>
                  <a:srgbClr val="C5DCD5"/>
                </a:solidFill>
                <a:latin typeface="Open Sans"/>
              </a:rPr>
              <a:t>voices are being heard </a:t>
            </a:r>
            <a:br>
              <a:rPr lang="en-US" sz="2600" spc="-105">
                <a:latin typeface="Open Sans"/>
              </a:rPr>
            </a:br>
            <a:r>
              <a:rPr lang="en-US" sz="2600" spc="-105">
                <a:solidFill>
                  <a:srgbClr val="C5DCD5"/>
                </a:solidFill>
                <a:latin typeface="Open Sans"/>
              </a:rPr>
              <a:t>and included;</a:t>
            </a:r>
            <a:endParaRPr lang="en-US" sz="2600" spc="-105">
              <a:solidFill>
                <a:srgbClr val="C5DCD5"/>
              </a:solidFill>
              <a:latin typeface="Open Sans"/>
              <a:ea typeface="Open Sans"/>
              <a:cs typeface="Open Sans"/>
            </a:endParaRPr>
          </a:p>
          <a:p>
            <a:pPr algn="l">
              <a:lnSpc>
                <a:spcPts val="2916"/>
              </a:lnSpc>
            </a:pPr>
            <a:endParaRPr lang="en-US" sz="2600" spc="-105">
              <a:solidFill>
                <a:srgbClr val="C5DCD5"/>
              </a:solidFill>
              <a:latin typeface="Open Sans"/>
              <a:ea typeface="Open Sans"/>
              <a:cs typeface="Open Sans"/>
            </a:endParaRPr>
          </a:p>
          <a:p>
            <a:pPr marL="488315" lvl="1" indent="-243840">
              <a:lnSpc>
                <a:spcPts val="2916"/>
              </a:lnSpc>
              <a:buFont typeface="Arial"/>
              <a:buChar char="•"/>
            </a:pPr>
            <a:r>
              <a:rPr lang="en-US" sz="2600" spc="-107">
                <a:solidFill>
                  <a:srgbClr val="C5DCD5"/>
                </a:solidFill>
                <a:latin typeface="Open Sans"/>
              </a:rPr>
              <a:t>Uplift unique needs of each </a:t>
            </a:r>
            <a:br>
              <a:rPr lang="en-US" sz="2600" spc="-107">
                <a:solidFill>
                  <a:srgbClr val="C5DCD5"/>
                </a:solidFill>
                <a:latin typeface="Open Sans"/>
              </a:rPr>
            </a:br>
            <a:r>
              <a:rPr lang="en-US" sz="2600" spc="-107">
                <a:solidFill>
                  <a:srgbClr val="C5DCD5"/>
                </a:solidFill>
                <a:latin typeface="Open Sans"/>
              </a:rPr>
              <a:t>of the 4 counties including   </a:t>
            </a:r>
            <a:endParaRPr lang="en-US" sz="2600" spc="-107">
              <a:solidFill>
                <a:srgbClr val="C5DCD5"/>
              </a:solidFill>
              <a:latin typeface="Open Sans"/>
              <a:ea typeface="Open Sans"/>
              <a:cs typeface="Open Sans"/>
            </a:endParaRPr>
          </a:p>
          <a:p>
            <a:pPr>
              <a:lnSpc>
                <a:spcPts val="2916"/>
              </a:lnSpc>
            </a:pPr>
            <a:r>
              <a:rPr lang="en-US" sz="2600" spc="-105">
                <a:solidFill>
                  <a:srgbClr val="C5DCD5"/>
                </a:solidFill>
                <a:latin typeface="Open Sans"/>
              </a:rPr>
              <a:t>       Tribal lands;</a:t>
            </a:r>
            <a:endParaRPr lang="en-US" sz="2600" spc="-105">
              <a:solidFill>
                <a:srgbClr val="C5DCD5"/>
              </a:solidFill>
              <a:latin typeface="Open Sans"/>
              <a:ea typeface="Open Sans"/>
              <a:cs typeface="Open Sans"/>
            </a:endParaRPr>
          </a:p>
          <a:p>
            <a:pPr marL="488315" lvl="1" indent="-243840" algn="l">
              <a:lnSpc>
                <a:spcPts val="2916"/>
              </a:lnSpc>
            </a:pPr>
            <a:endParaRPr lang="en-US" sz="2600" spc="-105">
              <a:solidFill>
                <a:srgbClr val="C5DCD5"/>
              </a:solidFill>
              <a:latin typeface="Open Sans"/>
              <a:ea typeface="Open Sans"/>
              <a:cs typeface="Open Sans"/>
            </a:endParaRPr>
          </a:p>
          <a:p>
            <a:pPr marL="488315" lvl="1" indent="-243840">
              <a:lnSpc>
                <a:spcPts val="2916"/>
              </a:lnSpc>
              <a:buFont typeface="Arial"/>
              <a:buChar char="•"/>
            </a:pPr>
            <a:r>
              <a:rPr lang="en-US" sz="2600" spc="-105">
                <a:solidFill>
                  <a:srgbClr val="C5DCD5"/>
                </a:solidFill>
                <a:latin typeface="Open Sans"/>
              </a:rPr>
              <a:t>Regularly seek input from </a:t>
            </a:r>
            <a:br>
              <a:rPr lang="en-US" sz="2600" spc="-105">
                <a:solidFill>
                  <a:srgbClr val="C5DCD5"/>
                </a:solidFill>
                <a:latin typeface="Open Sans"/>
              </a:rPr>
            </a:br>
            <a:r>
              <a:rPr lang="en-US" sz="2600" spc="-105">
                <a:solidFill>
                  <a:srgbClr val="C5DCD5"/>
                </a:solidFill>
                <a:latin typeface="Open Sans"/>
              </a:rPr>
              <a:t>the community; and </a:t>
            </a:r>
            <a:endParaRPr lang="en-US" sz="2600" spc="-105">
              <a:solidFill>
                <a:srgbClr val="C5DCD5"/>
              </a:solidFill>
              <a:latin typeface="Open Sans"/>
              <a:ea typeface="Open Sans"/>
              <a:cs typeface="Open Sans"/>
            </a:endParaRPr>
          </a:p>
          <a:p>
            <a:pPr algn="l">
              <a:lnSpc>
                <a:spcPts val="2916"/>
              </a:lnSpc>
            </a:pPr>
            <a:endParaRPr lang="en-US" sz="2600" spc="-105">
              <a:solidFill>
                <a:srgbClr val="C5DCD5"/>
              </a:solidFill>
              <a:latin typeface="Open Sans"/>
              <a:ea typeface="Open Sans"/>
              <a:cs typeface="Open Sans"/>
            </a:endParaRPr>
          </a:p>
          <a:p>
            <a:pPr marL="488315" lvl="1" indent="-243840">
              <a:lnSpc>
                <a:spcPts val="2916"/>
              </a:lnSpc>
              <a:buFont typeface="Arial"/>
              <a:buChar char="•"/>
            </a:pPr>
            <a:r>
              <a:rPr lang="en-US" sz="2600" spc="-107">
                <a:solidFill>
                  <a:srgbClr val="C5DCD5"/>
                </a:solidFill>
                <a:latin typeface="Open Sans"/>
              </a:rPr>
              <a:t>Regularly report progress </a:t>
            </a:r>
            <a:br>
              <a:rPr lang="en-US" sz="2600" spc="-107">
                <a:latin typeface="Open Sans"/>
              </a:rPr>
            </a:br>
            <a:r>
              <a:rPr lang="en-US" sz="2600" spc="-107">
                <a:solidFill>
                  <a:srgbClr val="C5DCD5"/>
                </a:solidFill>
                <a:latin typeface="Open Sans"/>
              </a:rPr>
              <a:t>to NCO’s Outreach &amp; Engagement Team</a:t>
            </a:r>
            <a:endParaRPr lang="en-US" sz="2600" spc="-107">
              <a:solidFill>
                <a:srgbClr val="C5DCD5"/>
              </a:solidFill>
              <a:latin typeface="Open Sans"/>
              <a:ea typeface="Open Sans"/>
              <a:cs typeface="Open Sans"/>
            </a:endParaRPr>
          </a:p>
        </p:txBody>
      </p:sp>
      <p:pic>
        <p:nvPicPr>
          <p:cNvPr id="12" name="Picture 11" descr="A diagram of a group of people&#10;&#10;Description automatically generated">
            <a:extLst>
              <a:ext uri="{FF2B5EF4-FFF2-40B4-BE49-F238E27FC236}">
                <a16:creationId xmlns:a16="http://schemas.microsoft.com/office/drawing/2014/main" id="{CEAD0431-D07B-6610-32CD-82CC2CCA66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083" y="1584170"/>
            <a:ext cx="12709601" cy="713259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B0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9601200"/>
            <a:ext cx="18288000" cy="685800"/>
            <a:chOff x="0" y="0"/>
            <a:chExt cx="24384000" cy="914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914400"/>
            </a:xfrm>
            <a:custGeom>
              <a:avLst/>
              <a:gdLst/>
              <a:ahLst/>
              <a:cxnLst/>
              <a:rect l="l" t="t" r="r" b="b"/>
              <a:pathLst>
                <a:path w="24384000" h="914400">
                  <a:moveTo>
                    <a:pt x="0" y="0"/>
                  </a:moveTo>
                  <a:lnTo>
                    <a:pt x="24384000" y="0"/>
                  </a:lnTo>
                  <a:lnTo>
                    <a:pt x="24384000" y="914400"/>
                  </a:lnTo>
                  <a:lnTo>
                    <a:pt x="0" y="914400"/>
                  </a:lnTo>
                  <a:close/>
                </a:path>
              </a:pathLst>
            </a:custGeom>
            <a:solidFill>
              <a:srgbClr val="015551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9501474"/>
            <a:ext cx="18288002" cy="98997"/>
            <a:chOff x="0" y="0"/>
            <a:chExt cx="24384002" cy="13199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1953"/>
            </a:xfrm>
            <a:custGeom>
              <a:avLst/>
              <a:gdLst/>
              <a:ahLst/>
              <a:cxnLst/>
              <a:rect l="l" t="t" r="r" b="b"/>
              <a:pathLst>
                <a:path w="24384000" h="131953">
                  <a:moveTo>
                    <a:pt x="0" y="0"/>
                  </a:moveTo>
                  <a:lnTo>
                    <a:pt x="24384000" y="0"/>
                  </a:lnTo>
                  <a:lnTo>
                    <a:pt x="24384000" y="131953"/>
                  </a:lnTo>
                  <a:lnTo>
                    <a:pt x="0" y="131953"/>
                  </a:lnTo>
                  <a:close/>
                </a:path>
              </a:pathLst>
            </a:custGeom>
            <a:solidFill>
              <a:srgbClr val="FCB415"/>
            </a:solidFill>
          </p:spPr>
        </p:sp>
      </p:grpSp>
      <p:sp>
        <p:nvSpPr>
          <p:cNvPr id="6" name="AutoShape 6"/>
          <p:cNvSpPr/>
          <p:nvPr/>
        </p:nvSpPr>
        <p:spPr>
          <a:xfrm>
            <a:off x="1664017" y="2082283"/>
            <a:ext cx="14959965" cy="9525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Freeform 9"/>
          <p:cNvSpPr/>
          <p:nvPr/>
        </p:nvSpPr>
        <p:spPr>
          <a:xfrm>
            <a:off x="942650" y="496435"/>
            <a:ext cx="16470545" cy="8859438"/>
          </a:xfrm>
          <a:custGeom>
            <a:avLst/>
            <a:gdLst/>
            <a:ahLst/>
            <a:cxnLst/>
            <a:rect l="l" t="t" r="r" b="b"/>
            <a:pathLst>
              <a:path w="14060943" h="6797303">
                <a:moveTo>
                  <a:pt x="0" y="0"/>
                </a:moveTo>
                <a:lnTo>
                  <a:pt x="14060944" y="0"/>
                </a:lnTo>
                <a:lnTo>
                  <a:pt x="14060944" y="6797303"/>
                </a:lnTo>
                <a:lnTo>
                  <a:pt x="0" y="67973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62" b="-8362"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DC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9601200"/>
            <a:ext cx="18288000" cy="685800"/>
            <a:chOff x="0" y="0"/>
            <a:chExt cx="24384000" cy="914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914400"/>
            </a:xfrm>
            <a:custGeom>
              <a:avLst/>
              <a:gdLst/>
              <a:ahLst/>
              <a:cxnLst/>
              <a:rect l="l" t="t" r="r" b="b"/>
              <a:pathLst>
                <a:path w="24384000" h="914400">
                  <a:moveTo>
                    <a:pt x="0" y="0"/>
                  </a:moveTo>
                  <a:lnTo>
                    <a:pt x="24384000" y="0"/>
                  </a:lnTo>
                  <a:lnTo>
                    <a:pt x="24384000" y="914400"/>
                  </a:lnTo>
                  <a:lnTo>
                    <a:pt x="0" y="914400"/>
                  </a:lnTo>
                  <a:close/>
                </a:path>
              </a:pathLst>
            </a:custGeom>
            <a:solidFill>
              <a:srgbClr val="015551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9501474"/>
            <a:ext cx="18288002" cy="98997"/>
            <a:chOff x="0" y="0"/>
            <a:chExt cx="24384002" cy="13199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1953"/>
            </a:xfrm>
            <a:custGeom>
              <a:avLst/>
              <a:gdLst/>
              <a:ahLst/>
              <a:cxnLst/>
              <a:rect l="l" t="t" r="r" b="b"/>
              <a:pathLst>
                <a:path w="24384000" h="131953">
                  <a:moveTo>
                    <a:pt x="0" y="0"/>
                  </a:moveTo>
                  <a:lnTo>
                    <a:pt x="24384000" y="0"/>
                  </a:lnTo>
                  <a:lnTo>
                    <a:pt x="24384000" y="131953"/>
                  </a:lnTo>
                  <a:lnTo>
                    <a:pt x="0" y="131953"/>
                  </a:lnTo>
                  <a:close/>
                </a:path>
              </a:pathLst>
            </a:custGeom>
            <a:solidFill>
              <a:srgbClr val="FCB415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24" y="0"/>
            <a:ext cx="6076186" cy="10287000"/>
            <a:chOff x="0" y="0"/>
            <a:chExt cx="8101582" cy="13716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01584" cy="13716000"/>
            </a:xfrm>
            <a:custGeom>
              <a:avLst/>
              <a:gdLst/>
              <a:ahLst/>
              <a:cxnLst/>
              <a:rect l="l" t="t" r="r" b="b"/>
              <a:pathLst>
                <a:path w="8101584" h="13716000">
                  <a:moveTo>
                    <a:pt x="0" y="0"/>
                  </a:moveTo>
                  <a:lnTo>
                    <a:pt x="8101584" y="0"/>
                  </a:lnTo>
                  <a:lnTo>
                    <a:pt x="8101584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78A6A0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625846" y="866282"/>
            <a:ext cx="4706896" cy="14130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08"/>
              </a:lnSpc>
            </a:pPr>
            <a:r>
              <a:rPr lang="en-US" sz="5400" spc="-290">
                <a:solidFill>
                  <a:srgbClr val="015551"/>
                </a:solidFill>
                <a:latin typeface="Open Sans Bold"/>
              </a:rPr>
              <a:t>Ways to Get Involved</a:t>
            </a:r>
            <a:endParaRPr lang="en-US" sz="5400" spc="-290">
              <a:solidFill>
                <a:srgbClr val="015551"/>
              </a:solidFill>
              <a:latin typeface="Open Sans Bold"/>
              <a:ea typeface="Open Sans Bold"/>
              <a:cs typeface="Open Sans Bold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6060106" y="0"/>
            <a:ext cx="96012" cy="10287000"/>
            <a:chOff x="0" y="0"/>
            <a:chExt cx="128016" cy="13716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8016" cy="13716000"/>
            </a:xfrm>
            <a:custGeom>
              <a:avLst/>
              <a:gdLst/>
              <a:ahLst/>
              <a:cxnLst/>
              <a:rect l="l" t="t" r="r" b="b"/>
              <a:pathLst>
                <a:path w="128016" h="13716000">
                  <a:moveTo>
                    <a:pt x="0" y="0"/>
                  </a:moveTo>
                  <a:lnTo>
                    <a:pt x="128016" y="0"/>
                  </a:lnTo>
                  <a:lnTo>
                    <a:pt x="128016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CB415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6756200" y="939428"/>
            <a:ext cx="11118916" cy="23812"/>
            <a:chOff x="0" y="0"/>
            <a:chExt cx="14825222" cy="31750"/>
          </a:xfrm>
        </p:grpSpPr>
        <p:sp>
          <p:nvSpPr>
            <p:cNvPr id="12" name="Freeform 12"/>
            <p:cNvSpPr/>
            <p:nvPr/>
          </p:nvSpPr>
          <p:spPr>
            <a:xfrm>
              <a:off x="15875" y="15875"/>
              <a:ext cx="14793468" cy="0"/>
            </a:xfrm>
            <a:custGeom>
              <a:avLst/>
              <a:gdLst/>
              <a:ahLst/>
              <a:cxnLst/>
              <a:rect l="l" t="t" r="r" b="b"/>
              <a:pathLst>
                <a:path w="14793468">
                  <a:moveTo>
                    <a:pt x="0" y="0"/>
                  </a:moveTo>
                  <a:lnTo>
                    <a:pt x="14793468" y="0"/>
                  </a:lnTo>
                </a:path>
              </a:pathLst>
            </a:custGeom>
            <a:solidFill>
              <a:srgbClr val="BD582C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15875" y="0"/>
              <a:ext cx="14793468" cy="31750"/>
            </a:xfrm>
            <a:custGeom>
              <a:avLst/>
              <a:gdLst/>
              <a:ahLst/>
              <a:cxnLst/>
              <a:rect l="l" t="t" r="r" b="b"/>
              <a:pathLst>
                <a:path w="14793468" h="31750">
                  <a:moveTo>
                    <a:pt x="0" y="0"/>
                  </a:moveTo>
                  <a:lnTo>
                    <a:pt x="14793468" y="0"/>
                  </a:lnTo>
                  <a:lnTo>
                    <a:pt x="14793468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BD582C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6827161" y="1029439"/>
            <a:ext cx="11357994" cy="48608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16"/>
              </a:lnSpc>
            </a:pPr>
            <a:r>
              <a:rPr lang="en-US" sz="2700" spc="-107" dirty="0">
                <a:solidFill>
                  <a:srgbClr val="000000"/>
                </a:solidFill>
                <a:latin typeface="Open Sans"/>
              </a:rPr>
              <a:t>You can sign up to be on our mailing list by visiting: </a:t>
            </a:r>
            <a:r>
              <a:rPr lang="en-US" sz="2700" b="1" spc="-107" dirty="0">
                <a:solidFill>
                  <a:srgbClr val="000000"/>
                </a:solidFill>
                <a:latin typeface="Open Sans"/>
                <a:hlinkClick r:id="rId2"/>
              </a:rPr>
              <a:t>www.ncoinc.org/cerf</a:t>
            </a:r>
            <a:endParaRPr lang="en-US" sz="2700" b="1" spc="-107" dirty="0">
              <a:solidFill>
                <a:srgbClr val="000000"/>
              </a:solidFill>
              <a:latin typeface="Calibri"/>
              <a:ea typeface="Open Sans"/>
              <a:cs typeface="Calibri"/>
            </a:endParaRPr>
          </a:p>
          <a:p>
            <a:pPr>
              <a:lnSpc>
                <a:spcPts val="2916"/>
              </a:lnSpc>
            </a:pPr>
            <a:endParaRPr lang="en-US" sz="2700" b="1" spc="-107" dirty="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>
              <a:lnSpc>
                <a:spcPts val="2916"/>
              </a:lnSpc>
            </a:pPr>
            <a:r>
              <a:rPr lang="en-US" sz="2700" spc="-107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For Helpful Information on Our CERF Initiative:  </a:t>
            </a:r>
            <a:r>
              <a:rPr lang="en-US" sz="2700" b="1" spc="-107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 </a:t>
            </a:r>
            <a:r>
              <a:rPr lang="en-US" sz="2700" b="1" spc="-107" dirty="0">
                <a:solidFill>
                  <a:srgbClr val="000000"/>
                </a:solidFill>
                <a:ea typeface="+mn-lt"/>
                <a:cs typeface="+mn-lt"/>
                <a:hlinkClick r:id="rId3"/>
              </a:rPr>
              <a:t>https://ccrp.humboldt.edu/redwood-rise</a:t>
            </a:r>
            <a:endParaRPr lang="en-US" sz="2700" b="1" spc="-107">
              <a:solidFill>
                <a:srgbClr val="000000"/>
              </a:solidFill>
              <a:ea typeface="+mn-lt"/>
              <a:cs typeface="+mn-lt"/>
              <a:hlinkClick r:id="rId3"/>
            </a:endParaRPr>
          </a:p>
          <a:p>
            <a:pPr>
              <a:lnSpc>
                <a:spcPts val="2916"/>
              </a:lnSpc>
            </a:pPr>
            <a:endParaRPr lang="en-US" sz="2700" b="1" spc="-107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>
              <a:lnSpc>
                <a:spcPts val="2916"/>
              </a:lnSpc>
            </a:pPr>
            <a:endParaRPr lang="en-US" sz="3600" b="1" spc="-107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marL="457200" indent="-457200">
              <a:lnSpc>
                <a:spcPts val="2916"/>
              </a:lnSpc>
              <a:buFont typeface="Arial"/>
              <a:buChar char="•"/>
            </a:pPr>
            <a:r>
              <a:rPr lang="en-US" sz="3600" b="1" spc="-107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Join our Local Planning Tables!</a:t>
            </a:r>
          </a:p>
          <a:p>
            <a:pPr marL="457200" indent="-457200">
              <a:lnSpc>
                <a:spcPts val="2916"/>
              </a:lnSpc>
              <a:buFont typeface="Arial"/>
              <a:buChar char="•"/>
            </a:pPr>
            <a:endParaRPr lang="en-US" sz="3600" b="1" spc="-107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marL="457200" indent="-457200">
              <a:lnSpc>
                <a:spcPts val="2916"/>
              </a:lnSpc>
              <a:buFont typeface="Arial"/>
              <a:buChar char="•"/>
            </a:pPr>
            <a:endParaRPr lang="en-US" sz="3600" b="1" spc="-107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marL="457200" indent="-457200">
              <a:lnSpc>
                <a:spcPts val="2916"/>
              </a:lnSpc>
              <a:buFont typeface="Arial"/>
              <a:buChar char="•"/>
            </a:pPr>
            <a:r>
              <a:rPr lang="en-US" sz="3600" b="1" spc="-107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Share this opportunity with your community!</a:t>
            </a:r>
          </a:p>
          <a:p>
            <a:pPr>
              <a:lnSpc>
                <a:spcPts val="2916"/>
              </a:lnSpc>
            </a:pPr>
            <a:endParaRPr lang="en-US" sz="3600" b="1" spc="-107" dirty="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>
              <a:lnSpc>
                <a:spcPts val="2916"/>
              </a:lnSpc>
            </a:pPr>
            <a:endParaRPr lang="en-US" sz="3600" b="1" spc="-107" dirty="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marL="457200" indent="-457200">
              <a:lnSpc>
                <a:spcPts val="2916"/>
              </a:lnSpc>
              <a:buFont typeface="Arial"/>
              <a:buChar char="•"/>
            </a:pPr>
            <a:r>
              <a:rPr lang="en-US" sz="3600" b="1" spc="-107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Fill out our </a:t>
            </a:r>
            <a:r>
              <a:rPr lang="en-US" sz="3600" b="1" spc="-107" dirty="0">
                <a:solidFill>
                  <a:srgbClr val="000000"/>
                </a:solidFill>
                <a:latin typeface="Open Sans"/>
                <a:ea typeface="Open Sans"/>
                <a:cs typeface="Open Sans"/>
                <a:hlinkClick r:id="rId4"/>
              </a:rPr>
              <a:t>Survey</a:t>
            </a:r>
            <a:r>
              <a:rPr lang="en-US" sz="3600" b="1" spc="-107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!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6687345" y="6002932"/>
            <a:ext cx="11118916" cy="23812"/>
            <a:chOff x="0" y="0"/>
            <a:chExt cx="14825222" cy="31750"/>
          </a:xfrm>
        </p:grpSpPr>
        <p:sp>
          <p:nvSpPr>
            <p:cNvPr id="16" name="Freeform 16"/>
            <p:cNvSpPr/>
            <p:nvPr/>
          </p:nvSpPr>
          <p:spPr>
            <a:xfrm>
              <a:off x="15875" y="15875"/>
              <a:ext cx="14793468" cy="0"/>
            </a:xfrm>
            <a:custGeom>
              <a:avLst/>
              <a:gdLst/>
              <a:ahLst/>
              <a:cxnLst/>
              <a:rect l="l" t="t" r="r" b="b"/>
              <a:pathLst>
                <a:path w="14793468">
                  <a:moveTo>
                    <a:pt x="0" y="0"/>
                  </a:moveTo>
                  <a:lnTo>
                    <a:pt x="14793468" y="0"/>
                  </a:lnTo>
                </a:path>
              </a:pathLst>
            </a:custGeom>
            <a:solidFill>
              <a:srgbClr val="A07937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15875" y="0"/>
              <a:ext cx="14793468" cy="31750"/>
            </a:xfrm>
            <a:custGeom>
              <a:avLst/>
              <a:gdLst/>
              <a:ahLst/>
              <a:cxnLst/>
              <a:rect l="l" t="t" r="r" b="b"/>
              <a:pathLst>
                <a:path w="14793468" h="31750">
                  <a:moveTo>
                    <a:pt x="0" y="0"/>
                  </a:moveTo>
                  <a:lnTo>
                    <a:pt x="14793468" y="0"/>
                  </a:lnTo>
                  <a:lnTo>
                    <a:pt x="14793468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A07937"/>
            </a:solidFill>
          </p:spPr>
        </p:sp>
      </p:grpSp>
      <p:sp>
        <p:nvSpPr>
          <p:cNvPr id="18" name="TextBox 18"/>
          <p:cNvSpPr txBox="1"/>
          <p:nvPr/>
        </p:nvSpPr>
        <p:spPr>
          <a:xfrm>
            <a:off x="6758306" y="6134256"/>
            <a:ext cx="10979929" cy="33470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16"/>
              </a:lnSpc>
            </a:pPr>
            <a:r>
              <a:rPr lang="en-US" sz="2700" spc="-107">
                <a:solidFill>
                  <a:srgbClr val="000000"/>
                </a:solidFill>
                <a:latin typeface="Open Sans"/>
              </a:rPr>
              <a:t>Please send us an email if you’d like more information on joining our Local Planning Tables or have any other general questions. </a:t>
            </a:r>
          </a:p>
          <a:p>
            <a:pPr algn="ctr">
              <a:lnSpc>
                <a:spcPts val="2916"/>
              </a:lnSpc>
            </a:pPr>
            <a:br>
              <a:rPr lang="en-US" sz="2700" b="1" i="1" spc="-105">
                <a:latin typeface="Open Sans"/>
              </a:rPr>
            </a:br>
            <a:r>
              <a:rPr lang="en-US" sz="2700" b="1" i="1" spc="-105">
                <a:solidFill>
                  <a:srgbClr val="000000"/>
                </a:solidFill>
                <a:latin typeface="Open Sans"/>
              </a:rPr>
              <a:t>We look forward to connecting with you! </a:t>
            </a:r>
            <a:endParaRPr lang="en-US" sz="2700" b="1" i="1" spc="-105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algn="l">
              <a:lnSpc>
                <a:spcPts val="2916"/>
              </a:lnSpc>
            </a:pPr>
            <a:endParaRPr lang="en-US" sz="2700" b="1" i="1" spc="-105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algn="l">
              <a:lnSpc>
                <a:spcPts val="2916"/>
              </a:lnSpc>
            </a:pPr>
            <a:r>
              <a:rPr lang="en-US" sz="2700" spc="-107">
                <a:solidFill>
                  <a:srgbClr val="000000"/>
                </a:solidFill>
                <a:latin typeface="Open Sans"/>
              </a:rPr>
              <a:t>Contact our team at </a:t>
            </a:r>
            <a:r>
              <a:rPr lang="en-US" sz="2700" u="sng" spc="-107">
                <a:solidFill>
                  <a:srgbClr val="000000"/>
                </a:solidFill>
                <a:latin typeface="Open Sans"/>
                <a:hlinkClick r:id="rId5" tooltip="mailto:riseoutreach@ncoinc.org"/>
              </a:rPr>
              <a:t>RISEoutreach@ncoinc.org</a:t>
            </a:r>
            <a:endParaRPr lang="en-US" sz="2700" u="sng" spc="-107">
              <a:solidFill>
                <a:srgbClr val="000000"/>
              </a:solidFill>
              <a:latin typeface="Open Sans"/>
              <a:ea typeface="Open Sans"/>
              <a:cs typeface="Open Sans"/>
              <a:hlinkClick r:id="rId5"/>
            </a:endParaRPr>
          </a:p>
          <a:p>
            <a:pPr algn="l">
              <a:lnSpc>
                <a:spcPts val="2916"/>
              </a:lnSpc>
            </a:pPr>
            <a:endParaRPr lang="en-US" sz="2700" u="sng" spc="-107">
              <a:solidFill>
                <a:srgbClr val="000000"/>
              </a:solidFill>
              <a:latin typeface="Open Sans"/>
              <a:hlinkClick r:id="rId5" tooltip="mailto:riseoutreach@ncoinc.org"/>
            </a:endParaRPr>
          </a:p>
          <a:p>
            <a:pPr algn="l">
              <a:lnSpc>
                <a:spcPts val="2916"/>
              </a:lnSpc>
            </a:pPr>
            <a:endParaRPr lang="en-US" sz="2700" u="sng" spc="-107">
              <a:solidFill>
                <a:srgbClr val="000000"/>
              </a:solidFill>
              <a:latin typeface="Open Sans"/>
              <a:hlinkClick r:id="rId5" tooltip="mailto:riseoutreach@ncoinc.org"/>
            </a:endParaRPr>
          </a:p>
          <a:p>
            <a:pPr algn="l">
              <a:lnSpc>
                <a:spcPts val="2916"/>
              </a:lnSpc>
            </a:pPr>
            <a:endParaRPr lang="en-US" sz="2700" u="sng" spc="-107">
              <a:solidFill>
                <a:srgbClr val="000000"/>
              </a:solidFill>
              <a:latin typeface="Open Sans"/>
              <a:hlinkClick r:id="rId5" tooltip="mailto:riseoutreach@ncoinc.org"/>
            </a:endParaRPr>
          </a:p>
        </p:txBody>
      </p:sp>
      <p:grpSp>
        <p:nvGrpSpPr>
          <p:cNvPr id="19" name="Group 19"/>
          <p:cNvGrpSpPr/>
          <p:nvPr/>
        </p:nvGrpSpPr>
        <p:grpSpPr>
          <a:xfrm>
            <a:off x="6687345" y="8539704"/>
            <a:ext cx="11118916" cy="23812"/>
            <a:chOff x="0" y="0"/>
            <a:chExt cx="14825222" cy="31750"/>
          </a:xfrm>
        </p:grpSpPr>
        <p:sp>
          <p:nvSpPr>
            <p:cNvPr id="20" name="Freeform 20"/>
            <p:cNvSpPr/>
            <p:nvPr/>
          </p:nvSpPr>
          <p:spPr>
            <a:xfrm>
              <a:off x="15875" y="15875"/>
              <a:ext cx="14793468" cy="0"/>
            </a:xfrm>
            <a:custGeom>
              <a:avLst/>
              <a:gdLst/>
              <a:ahLst/>
              <a:cxnLst/>
              <a:rect l="l" t="t" r="r" b="b"/>
              <a:pathLst>
                <a:path w="14793468">
                  <a:moveTo>
                    <a:pt x="0" y="0"/>
                  </a:moveTo>
                  <a:lnTo>
                    <a:pt x="14793468" y="0"/>
                  </a:lnTo>
                </a:path>
              </a:pathLst>
            </a:custGeom>
            <a:solidFill>
              <a:srgbClr val="868340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15875" y="0"/>
              <a:ext cx="14793468" cy="31750"/>
            </a:xfrm>
            <a:custGeom>
              <a:avLst/>
              <a:gdLst/>
              <a:ahLst/>
              <a:cxnLst/>
              <a:rect l="l" t="t" r="r" b="b"/>
              <a:pathLst>
                <a:path w="14793468" h="31750">
                  <a:moveTo>
                    <a:pt x="0" y="0"/>
                  </a:moveTo>
                  <a:lnTo>
                    <a:pt x="14793468" y="0"/>
                  </a:lnTo>
                  <a:lnTo>
                    <a:pt x="14793468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868340"/>
            </a:solidFill>
          </p:spPr>
        </p:sp>
      </p:grpSp>
      <p:pic>
        <p:nvPicPr>
          <p:cNvPr id="22" name="Picture 21" descr="Close up of an olive branch on a sunset">
            <a:extLst>
              <a:ext uri="{FF2B5EF4-FFF2-40B4-BE49-F238E27FC236}">
                <a16:creationId xmlns:a16="http://schemas.microsoft.com/office/drawing/2014/main" id="{F8BE0C7E-13FB-CFBE-9761-5D969197177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757" t="647" r="27641" b="-283"/>
          <a:stretch/>
        </p:blipFill>
        <p:spPr>
          <a:xfrm>
            <a:off x="490827" y="3154849"/>
            <a:ext cx="5168831" cy="644886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DC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9601200"/>
            <a:ext cx="18288000" cy="685800"/>
            <a:chOff x="0" y="0"/>
            <a:chExt cx="24384000" cy="914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914400"/>
            </a:xfrm>
            <a:custGeom>
              <a:avLst/>
              <a:gdLst/>
              <a:ahLst/>
              <a:cxnLst/>
              <a:rect l="l" t="t" r="r" b="b"/>
              <a:pathLst>
                <a:path w="24384000" h="914400">
                  <a:moveTo>
                    <a:pt x="0" y="0"/>
                  </a:moveTo>
                  <a:lnTo>
                    <a:pt x="24384000" y="0"/>
                  </a:lnTo>
                  <a:lnTo>
                    <a:pt x="24384000" y="914400"/>
                  </a:lnTo>
                  <a:lnTo>
                    <a:pt x="0" y="914400"/>
                  </a:lnTo>
                  <a:close/>
                </a:path>
              </a:pathLst>
            </a:custGeom>
            <a:solidFill>
              <a:srgbClr val="015551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9501474"/>
            <a:ext cx="18288002" cy="98997"/>
            <a:chOff x="0" y="0"/>
            <a:chExt cx="24384002" cy="13199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1953"/>
            </a:xfrm>
            <a:custGeom>
              <a:avLst/>
              <a:gdLst/>
              <a:ahLst/>
              <a:cxnLst/>
              <a:rect l="l" t="t" r="r" b="b"/>
              <a:pathLst>
                <a:path w="24384000" h="131953">
                  <a:moveTo>
                    <a:pt x="0" y="0"/>
                  </a:moveTo>
                  <a:lnTo>
                    <a:pt x="24384000" y="0"/>
                  </a:lnTo>
                  <a:lnTo>
                    <a:pt x="24384000" y="131953"/>
                  </a:lnTo>
                  <a:lnTo>
                    <a:pt x="0" y="131953"/>
                  </a:lnTo>
                  <a:close/>
                </a:path>
              </a:pathLst>
            </a:custGeom>
            <a:solidFill>
              <a:srgbClr val="FCB415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24" y="0"/>
            <a:ext cx="6076186" cy="10287000"/>
            <a:chOff x="0" y="0"/>
            <a:chExt cx="8101582" cy="13716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01584" cy="13716000"/>
            </a:xfrm>
            <a:custGeom>
              <a:avLst/>
              <a:gdLst/>
              <a:ahLst/>
              <a:cxnLst/>
              <a:rect l="l" t="t" r="r" b="b"/>
              <a:pathLst>
                <a:path w="8101584" h="13716000">
                  <a:moveTo>
                    <a:pt x="0" y="0"/>
                  </a:moveTo>
                  <a:lnTo>
                    <a:pt x="8101584" y="0"/>
                  </a:lnTo>
                  <a:lnTo>
                    <a:pt x="8101584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78A6A0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625846" y="866282"/>
            <a:ext cx="4706896" cy="707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08"/>
              </a:lnSpc>
            </a:pPr>
            <a:endParaRPr lang="en-US" sz="5400" spc="-290">
              <a:solidFill>
                <a:srgbClr val="015551"/>
              </a:solidFill>
              <a:latin typeface="Open Sans Bold"/>
              <a:ea typeface="Open Sans Bold"/>
              <a:cs typeface="Open Sans Bold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6060106" y="0"/>
            <a:ext cx="96012" cy="10287000"/>
            <a:chOff x="0" y="0"/>
            <a:chExt cx="128016" cy="13716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8016" cy="13716000"/>
            </a:xfrm>
            <a:custGeom>
              <a:avLst/>
              <a:gdLst/>
              <a:ahLst/>
              <a:cxnLst/>
              <a:rect l="l" t="t" r="r" b="b"/>
              <a:pathLst>
                <a:path w="128016" h="13716000">
                  <a:moveTo>
                    <a:pt x="0" y="0"/>
                  </a:moveTo>
                  <a:lnTo>
                    <a:pt x="128016" y="0"/>
                  </a:lnTo>
                  <a:lnTo>
                    <a:pt x="128016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CB415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6756200" y="939428"/>
            <a:ext cx="11118916" cy="23812"/>
            <a:chOff x="0" y="0"/>
            <a:chExt cx="14825222" cy="31750"/>
          </a:xfrm>
        </p:grpSpPr>
        <p:sp>
          <p:nvSpPr>
            <p:cNvPr id="12" name="Freeform 12"/>
            <p:cNvSpPr/>
            <p:nvPr/>
          </p:nvSpPr>
          <p:spPr>
            <a:xfrm>
              <a:off x="15875" y="15875"/>
              <a:ext cx="14793468" cy="0"/>
            </a:xfrm>
            <a:custGeom>
              <a:avLst/>
              <a:gdLst/>
              <a:ahLst/>
              <a:cxnLst/>
              <a:rect l="l" t="t" r="r" b="b"/>
              <a:pathLst>
                <a:path w="14793468">
                  <a:moveTo>
                    <a:pt x="0" y="0"/>
                  </a:moveTo>
                  <a:lnTo>
                    <a:pt x="14793468" y="0"/>
                  </a:lnTo>
                </a:path>
              </a:pathLst>
            </a:custGeom>
            <a:solidFill>
              <a:srgbClr val="BD582C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15875" y="0"/>
              <a:ext cx="14793468" cy="31750"/>
            </a:xfrm>
            <a:custGeom>
              <a:avLst/>
              <a:gdLst/>
              <a:ahLst/>
              <a:cxnLst/>
              <a:rect l="l" t="t" r="r" b="b"/>
              <a:pathLst>
                <a:path w="14793468" h="31750">
                  <a:moveTo>
                    <a:pt x="0" y="0"/>
                  </a:moveTo>
                  <a:lnTo>
                    <a:pt x="14793468" y="0"/>
                  </a:lnTo>
                  <a:lnTo>
                    <a:pt x="14793468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BD582C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6687345" y="8539704"/>
            <a:ext cx="11118916" cy="23812"/>
            <a:chOff x="0" y="0"/>
            <a:chExt cx="14825222" cy="31750"/>
          </a:xfrm>
        </p:grpSpPr>
        <p:sp>
          <p:nvSpPr>
            <p:cNvPr id="20" name="Freeform 20"/>
            <p:cNvSpPr/>
            <p:nvPr/>
          </p:nvSpPr>
          <p:spPr>
            <a:xfrm>
              <a:off x="15875" y="15875"/>
              <a:ext cx="14793468" cy="0"/>
            </a:xfrm>
            <a:custGeom>
              <a:avLst/>
              <a:gdLst/>
              <a:ahLst/>
              <a:cxnLst/>
              <a:rect l="l" t="t" r="r" b="b"/>
              <a:pathLst>
                <a:path w="14793468">
                  <a:moveTo>
                    <a:pt x="0" y="0"/>
                  </a:moveTo>
                  <a:lnTo>
                    <a:pt x="14793468" y="0"/>
                  </a:lnTo>
                </a:path>
              </a:pathLst>
            </a:custGeom>
            <a:solidFill>
              <a:srgbClr val="868340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15875" y="0"/>
              <a:ext cx="14793468" cy="31750"/>
            </a:xfrm>
            <a:custGeom>
              <a:avLst/>
              <a:gdLst/>
              <a:ahLst/>
              <a:cxnLst/>
              <a:rect l="l" t="t" r="r" b="b"/>
              <a:pathLst>
                <a:path w="14793468" h="31750">
                  <a:moveTo>
                    <a:pt x="0" y="0"/>
                  </a:moveTo>
                  <a:lnTo>
                    <a:pt x="14793468" y="0"/>
                  </a:lnTo>
                  <a:lnTo>
                    <a:pt x="14793468" y="3175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868340"/>
            </a:solidFill>
          </p:spPr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256E1C2B-1ABF-2948-9127-BDC8BFC4C3F4}"/>
              </a:ext>
            </a:extLst>
          </p:cNvPr>
          <p:cNvSpPr txBox="1"/>
          <p:nvPr/>
        </p:nvSpPr>
        <p:spPr>
          <a:xfrm>
            <a:off x="6760779" y="1407072"/>
            <a:ext cx="10785215" cy="68326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2800" b="1">
              <a:solidFill>
                <a:srgbClr val="000000"/>
              </a:solidFill>
              <a:ea typeface="+mn-lt"/>
              <a:cs typeface="+mn-lt"/>
            </a:endParaRPr>
          </a:p>
          <a:p>
            <a:r>
              <a:rPr lang="en-US" sz="2800" b="1" dirty="0">
                <a:latin typeface="Segoe UI"/>
                <a:ea typeface="Calibri"/>
                <a:cs typeface="Segoe UI"/>
              </a:rPr>
              <a:t>Strengths, Opportunities, Aspirations, Results (SOAR)</a:t>
            </a:r>
          </a:p>
          <a:p>
            <a:endParaRPr lang="en-US" dirty="0">
              <a:ea typeface="+mn-lt"/>
              <a:cs typeface="+mn-lt"/>
            </a:endParaRPr>
          </a:p>
          <a:p>
            <a:pPr marL="514350" indent="-514350">
              <a:buAutoNum type="arabicParenR"/>
            </a:pPr>
            <a:r>
              <a:rPr lang="en-US" sz="2800" dirty="0">
                <a:solidFill>
                  <a:srgbClr val="222222"/>
                </a:solidFill>
                <a:latin typeface="Open Sans"/>
                <a:ea typeface="+mn-lt"/>
                <a:cs typeface="+mn-lt"/>
              </a:rPr>
              <a:t>In an ideal world: What would you like to see for your community to thrive?</a:t>
            </a:r>
            <a:endParaRPr lang="en-US" sz="2800" dirty="0">
              <a:latin typeface="Open Sans"/>
              <a:ea typeface="+mn-lt"/>
              <a:cs typeface="+mn-lt"/>
            </a:endParaRPr>
          </a:p>
          <a:p>
            <a:endParaRPr lang="en-US" sz="2800" dirty="0">
              <a:latin typeface="Open Sans"/>
              <a:ea typeface="Open Sans"/>
              <a:cs typeface="Open Sans"/>
            </a:endParaRPr>
          </a:p>
          <a:p>
            <a:r>
              <a:rPr lang="en-US" sz="2800" dirty="0">
                <a:solidFill>
                  <a:srgbClr val="222222"/>
                </a:solidFill>
                <a:latin typeface="Open Sans"/>
                <a:ea typeface="+mn-lt"/>
                <a:cs typeface="+mn-lt"/>
              </a:rPr>
              <a:t>2) What do you like about your community? What's     </a:t>
            </a:r>
            <a:br>
              <a:rPr lang="en-US" sz="2800" dirty="0">
                <a:solidFill>
                  <a:srgbClr val="222222"/>
                </a:solidFill>
                <a:latin typeface="Open Sans"/>
                <a:ea typeface="+mn-lt"/>
                <a:cs typeface="+mn-lt"/>
              </a:rPr>
            </a:br>
            <a:r>
              <a:rPr lang="en-US" sz="2800" dirty="0">
                <a:solidFill>
                  <a:srgbClr val="222222"/>
                </a:solidFill>
                <a:latin typeface="Open Sans"/>
                <a:ea typeface="+mn-lt"/>
                <a:cs typeface="+mn-lt"/>
              </a:rPr>
              <a:t>     already working well?</a:t>
            </a:r>
            <a:endParaRPr lang="en-US" sz="2800" dirty="0">
              <a:latin typeface="Open Sans"/>
              <a:ea typeface="+mn-lt"/>
              <a:cs typeface="+mn-lt"/>
            </a:endParaRPr>
          </a:p>
          <a:p>
            <a:endParaRPr lang="en-US" sz="2800" dirty="0">
              <a:latin typeface="Open Sans"/>
              <a:ea typeface="Open Sans"/>
              <a:cs typeface="Open Sans"/>
            </a:endParaRPr>
          </a:p>
          <a:p>
            <a:r>
              <a:rPr lang="en-US" sz="2800" dirty="0">
                <a:solidFill>
                  <a:srgbClr val="222222"/>
                </a:solidFill>
                <a:latin typeface="Open Sans"/>
                <a:ea typeface="+mn-lt"/>
                <a:cs typeface="+mn-lt"/>
              </a:rPr>
              <a:t>3) What are the biggest barriers your community is facing?</a:t>
            </a:r>
          </a:p>
          <a:p>
            <a:endParaRPr lang="en-US" sz="2800" dirty="0">
              <a:solidFill>
                <a:srgbClr val="222222"/>
              </a:solidFill>
              <a:latin typeface="Open Sans"/>
              <a:ea typeface="+mn-lt"/>
              <a:cs typeface="+mn-lt"/>
            </a:endParaRPr>
          </a:p>
          <a:p>
            <a:r>
              <a:rPr lang="en-US" sz="2800" dirty="0">
                <a:solidFill>
                  <a:srgbClr val="222222"/>
                </a:solidFill>
                <a:latin typeface="Open Sans"/>
                <a:ea typeface="+mn-lt"/>
                <a:cs typeface="+mn-lt"/>
              </a:rPr>
              <a:t>4) From the barriers people have mentioned, what would we </a:t>
            </a:r>
            <a:br>
              <a:rPr lang="en-US" sz="2800" dirty="0">
                <a:solidFill>
                  <a:srgbClr val="222222"/>
                </a:solidFill>
                <a:latin typeface="Open Sans"/>
                <a:ea typeface="+mn-lt"/>
                <a:cs typeface="+mn-lt"/>
              </a:rPr>
            </a:br>
            <a:r>
              <a:rPr lang="en-US" sz="2800" dirty="0">
                <a:solidFill>
                  <a:srgbClr val="222222"/>
                </a:solidFill>
                <a:latin typeface="Open Sans"/>
                <a:ea typeface="+mn-lt"/>
                <a:cs typeface="+mn-lt"/>
              </a:rPr>
              <a:t>    need to do to overcome these barriers?</a:t>
            </a:r>
            <a:endParaRPr lang="en-US" dirty="0">
              <a:solidFill>
                <a:srgbClr val="222222"/>
              </a:solidFill>
              <a:latin typeface="Open Sans"/>
              <a:ea typeface="+mn-lt"/>
              <a:cs typeface="+mn-lt"/>
            </a:endParaRPr>
          </a:p>
          <a:p>
            <a:endParaRPr lang="en-US" sz="2800">
              <a:solidFill>
                <a:srgbClr val="0000FF"/>
              </a:solidFill>
              <a:latin typeface="Segoe UI"/>
              <a:ea typeface="Calibri"/>
              <a:cs typeface="Segoe UI"/>
            </a:endParaRPr>
          </a:p>
          <a:p>
            <a:endParaRPr lang="en-US" sz="2800">
              <a:solidFill>
                <a:srgbClr val="0000FF"/>
              </a:solidFill>
              <a:latin typeface="Segoe UI"/>
              <a:ea typeface="Calibri"/>
              <a:cs typeface="Segoe UI"/>
            </a:endParaRPr>
          </a:p>
          <a:p>
            <a:endParaRPr lang="en-US" sz="2800" b="1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32911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9601200"/>
            <a:ext cx="18288000" cy="685800"/>
            <a:chOff x="0" y="0"/>
            <a:chExt cx="24384000" cy="914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914400"/>
            </a:xfrm>
            <a:custGeom>
              <a:avLst/>
              <a:gdLst/>
              <a:ahLst/>
              <a:cxnLst/>
              <a:rect l="l" t="t" r="r" b="b"/>
              <a:pathLst>
                <a:path w="24384000" h="914400">
                  <a:moveTo>
                    <a:pt x="0" y="0"/>
                  </a:moveTo>
                  <a:lnTo>
                    <a:pt x="24384000" y="0"/>
                  </a:lnTo>
                  <a:lnTo>
                    <a:pt x="24384000" y="914400"/>
                  </a:lnTo>
                  <a:lnTo>
                    <a:pt x="0" y="914400"/>
                  </a:lnTo>
                  <a:close/>
                </a:path>
              </a:pathLst>
            </a:custGeom>
            <a:solidFill>
              <a:srgbClr val="FCB415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9501474"/>
            <a:ext cx="18288002" cy="98997"/>
            <a:chOff x="0" y="0"/>
            <a:chExt cx="24384002" cy="13199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1953"/>
            </a:xfrm>
            <a:custGeom>
              <a:avLst/>
              <a:gdLst/>
              <a:ahLst/>
              <a:cxnLst/>
              <a:rect l="l" t="t" r="r" b="b"/>
              <a:pathLst>
                <a:path w="24384000" h="131953">
                  <a:moveTo>
                    <a:pt x="0" y="0"/>
                  </a:moveTo>
                  <a:lnTo>
                    <a:pt x="24384000" y="0"/>
                  </a:lnTo>
                  <a:lnTo>
                    <a:pt x="24384000" y="131953"/>
                  </a:lnTo>
                  <a:lnTo>
                    <a:pt x="0" y="131953"/>
                  </a:lnTo>
                  <a:close/>
                </a:path>
              </a:pathLst>
            </a:custGeom>
            <a:solidFill>
              <a:srgbClr val="78A6A0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5729" y="0"/>
            <a:ext cx="6986084" cy="10287000"/>
            <a:chOff x="0" y="0"/>
            <a:chExt cx="9314778" cy="13716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314815" cy="13716000"/>
            </a:xfrm>
            <a:custGeom>
              <a:avLst/>
              <a:gdLst/>
              <a:ahLst/>
              <a:cxnLst/>
              <a:rect l="l" t="t" r="r" b="b"/>
              <a:pathLst>
                <a:path w="9314815" h="13716000">
                  <a:moveTo>
                    <a:pt x="0" y="0"/>
                  </a:moveTo>
                  <a:lnTo>
                    <a:pt x="9314815" y="0"/>
                  </a:lnTo>
                  <a:lnTo>
                    <a:pt x="9314815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015551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866269" y="621361"/>
            <a:ext cx="4479502" cy="9427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6"/>
              </a:lnSpc>
            </a:pPr>
            <a:endParaRPr lang="en-US" sz="4800" b="1" spc="-264">
              <a:solidFill>
                <a:srgbClr val="F2A900"/>
              </a:solidFill>
              <a:latin typeface="Open Sans Bold"/>
            </a:endParaRPr>
          </a:p>
          <a:p>
            <a:pPr algn="ctr">
              <a:lnSpc>
                <a:spcPts val="4896"/>
              </a:lnSpc>
            </a:pPr>
            <a:endParaRPr lang="en-US" sz="4800" b="1" spc="-264">
              <a:solidFill>
                <a:srgbClr val="F2A900"/>
              </a:solidFill>
              <a:latin typeface="Open Sans Bold"/>
            </a:endParaRPr>
          </a:p>
          <a:p>
            <a:pPr algn="ctr">
              <a:lnSpc>
                <a:spcPts val="4896"/>
              </a:lnSpc>
            </a:pPr>
            <a:endParaRPr lang="en-US" sz="4800" b="1" spc="-264">
              <a:solidFill>
                <a:srgbClr val="F2A900"/>
              </a:solidFill>
              <a:latin typeface="Open Sans Bold"/>
            </a:endParaRPr>
          </a:p>
          <a:p>
            <a:pPr algn="ctr">
              <a:lnSpc>
                <a:spcPts val="4896"/>
              </a:lnSpc>
            </a:pPr>
            <a:r>
              <a:rPr lang="en-US" sz="4800" b="1" spc="-264">
                <a:solidFill>
                  <a:srgbClr val="F2A900"/>
                </a:solidFill>
                <a:latin typeface="Open Sans Bold"/>
              </a:rPr>
              <a:t>Thank you for your time!</a:t>
            </a:r>
            <a:endParaRPr lang="en-US">
              <a:solidFill>
                <a:srgbClr val="000000"/>
              </a:solidFill>
              <a:latin typeface="Calibri"/>
              <a:cs typeface="Calibri"/>
            </a:endParaRPr>
          </a:p>
          <a:p>
            <a:pPr algn="ctr">
              <a:lnSpc>
                <a:spcPts val="4896"/>
              </a:lnSpc>
            </a:pPr>
            <a:endParaRPr lang="en-US" sz="4800" b="1" spc="-264">
              <a:solidFill>
                <a:srgbClr val="F2A900"/>
              </a:solidFill>
              <a:latin typeface="Open Sans Bold"/>
            </a:endParaRPr>
          </a:p>
          <a:p>
            <a:pPr algn="ctr">
              <a:lnSpc>
                <a:spcPts val="4896"/>
              </a:lnSpc>
            </a:pPr>
            <a:r>
              <a:rPr lang="en-US" sz="4800" b="1" spc="-264">
                <a:solidFill>
                  <a:srgbClr val="F2A900"/>
                </a:solidFill>
                <a:latin typeface="Open Sans Bold"/>
              </a:rPr>
              <a:t>Q &amp; A</a:t>
            </a:r>
            <a:endParaRPr lang="en-US">
              <a:cs typeface="Calibri"/>
            </a:endParaRPr>
          </a:p>
          <a:p>
            <a:pPr algn="ctr">
              <a:lnSpc>
                <a:spcPts val="4896"/>
              </a:lnSpc>
            </a:pPr>
            <a:endParaRPr lang="en-US" sz="4800" spc="-266">
              <a:solidFill>
                <a:srgbClr val="F2A900"/>
              </a:solidFill>
              <a:latin typeface="Open Sans Bold"/>
              <a:ea typeface="Open Sans Bold"/>
              <a:cs typeface="Open Sans Bold"/>
            </a:endParaRPr>
          </a:p>
          <a:p>
            <a:pPr algn="ctr">
              <a:lnSpc>
                <a:spcPts val="4896"/>
              </a:lnSpc>
            </a:pPr>
            <a:endParaRPr lang="en-US" sz="4800" spc="-266">
              <a:solidFill>
                <a:srgbClr val="F2A900"/>
              </a:solidFill>
              <a:latin typeface="Open Sans Bold"/>
              <a:ea typeface="Open Sans Bold"/>
              <a:cs typeface="Open Sans Bold"/>
            </a:endParaRPr>
          </a:p>
          <a:p>
            <a:pPr algn="ctr">
              <a:lnSpc>
                <a:spcPts val="4896"/>
              </a:lnSpc>
            </a:pPr>
            <a:endParaRPr lang="en-US" sz="4800" spc="-266">
              <a:solidFill>
                <a:srgbClr val="F2A900"/>
              </a:solidFill>
              <a:latin typeface="Open Sans Bold"/>
              <a:ea typeface="Open Sans Bold"/>
              <a:cs typeface="Open Sans Bold"/>
            </a:endParaRPr>
          </a:p>
          <a:p>
            <a:pPr algn="ctr">
              <a:lnSpc>
                <a:spcPts val="4896"/>
              </a:lnSpc>
            </a:pPr>
            <a:endParaRPr lang="en-US" sz="4800" spc="-266">
              <a:solidFill>
                <a:srgbClr val="F2A900"/>
              </a:solidFill>
              <a:latin typeface="Open Sans Bold"/>
              <a:ea typeface="Open Sans Bold"/>
              <a:cs typeface="Open Sans Bold"/>
            </a:endParaRPr>
          </a:p>
          <a:p>
            <a:pPr algn="ctr">
              <a:lnSpc>
                <a:spcPts val="4896"/>
              </a:lnSpc>
            </a:pPr>
            <a:endParaRPr lang="en-US" sz="4800" spc="-266">
              <a:solidFill>
                <a:srgbClr val="F2A900"/>
              </a:solidFill>
              <a:latin typeface="Open Sans Bold"/>
              <a:ea typeface="Open Sans Bold"/>
              <a:cs typeface="Open Sans Bold"/>
            </a:endParaRPr>
          </a:p>
          <a:p>
            <a:pPr algn="ctr">
              <a:lnSpc>
                <a:spcPts val="4896"/>
              </a:lnSpc>
            </a:pPr>
            <a:endParaRPr lang="en-US" sz="4800" spc="-266">
              <a:solidFill>
                <a:srgbClr val="F2A900"/>
              </a:solidFill>
              <a:latin typeface="Open Sans Bold"/>
              <a:ea typeface="Open Sans Bold"/>
              <a:cs typeface="Open Sans Bold"/>
            </a:endParaRPr>
          </a:p>
          <a:p>
            <a:pPr algn="ctr">
              <a:lnSpc>
                <a:spcPts val="4896"/>
              </a:lnSpc>
            </a:pPr>
            <a:endParaRPr lang="en-US" sz="4800" spc="-266">
              <a:solidFill>
                <a:srgbClr val="F2A900"/>
              </a:solidFill>
              <a:latin typeface="Open Sans Bold"/>
              <a:ea typeface="Open Sans Bold"/>
              <a:cs typeface="Open Sans Bold"/>
            </a:endParaRPr>
          </a:p>
          <a:p>
            <a:pPr algn="ctr">
              <a:lnSpc>
                <a:spcPts val="4896"/>
              </a:lnSpc>
            </a:pPr>
            <a:endParaRPr lang="en-US" sz="4800" spc="-266">
              <a:solidFill>
                <a:srgbClr val="F2A900"/>
              </a:solidFill>
              <a:latin typeface="Open Sans Bold"/>
              <a:ea typeface="Open Sans Bold"/>
              <a:cs typeface="Open Sans Bold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58FAAA-2385-BE42-E133-4C6D989D59F3}"/>
              </a:ext>
            </a:extLst>
          </p:cNvPr>
          <p:cNvSpPr txBox="1"/>
          <p:nvPr/>
        </p:nvSpPr>
        <p:spPr>
          <a:xfrm>
            <a:off x="9938523" y="1867829"/>
            <a:ext cx="689981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pic>
        <p:nvPicPr>
          <p:cNvPr id="15" name="Picture 14" descr="Green forest with trees and roots above ground">
            <a:extLst>
              <a:ext uri="{FF2B5EF4-FFF2-40B4-BE49-F238E27FC236}">
                <a16:creationId xmlns:a16="http://schemas.microsoft.com/office/drawing/2014/main" id="{1C894509-0BA3-C801-B44D-3BF4AD183C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9462" y="691699"/>
            <a:ext cx="9322417" cy="765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8896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275F8856F87C94AB521CDE1CD3C127B" ma:contentTypeVersion="18" ma:contentTypeDescription="Create a new document." ma:contentTypeScope="" ma:versionID="9ad3869ab9b72993266e2c11997f3eeb">
  <xsd:schema xmlns:xsd="http://www.w3.org/2001/XMLSchema" xmlns:xs="http://www.w3.org/2001/XMLSchema" xmlns:p="http://schemas.microsoft.com/office/2006/metadata/properties" xmlns:ns2="9fa7b5fe-0e64-43fc-a5b8-45ee92ba539f" xmlns:ns3="84c796dc-6891-46a6-8e68-4ed9c4c3912b" targetNamespace="http://schemas.microsoft.com/office/2006/metadata/properties" ma:root="true" ma:fieldsID="a7f101f59e8ee5a40fa7b273d3a6a859" ns2:_="" ns3:_="">
    <xsd:import namespace="9fa7b5fe-0e64-43fc-a5b8-45ee92ba539f"/>
    <xsd:import namespace="84c796dc-6891-46a6-8e68-4ed9c4c3912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a7b5fe-0e64-43fc-a5b8-45ee92ba53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fe66518-b41c-4280-bee9-ad4b61a936d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c796dc-6891-46a6-8e68-4ed9c4c3912b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02dfbe81-435f-4e4c-a0a7-d548c0e68660}" ma:internalName="TaxCatchAll" ma:showField="CatchAllData" ma:web="84c796dc-6891-46a6-8e68-4ed9c4c3912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4c796dc-6891-46a6-8e68-4ed9c4c3912b" xsi:nil="true"/>
    <lcf76f155ced4ddcb4097134ff3c332f xmlns="9fa7b5fe-0e64-43fc-a5b8-45ee92ba539f">
      <Terms xmlns="http://schemas.microsoft.com/office/infopath/2007/PartnerControls"/>
    </lcf76f155ced4ddcb4097134ff3c332f>
    <SharedWithUsers xmlns="84c796dc-6891-46a6-8e68-4ed9c4c3912b">
      <UserInfo>
        <DisplayName>Yesenia Herrera</DisplayName>
        <AccountId>230</AccountId>
        <AccountType/>
      </UserInfo>
      <UserInfo>
        <DisplayName>Stephen Dilley</DisplayName>
        <AccountId>449</AccountId>
        <AccountType/>
      </UserInfo>
      <UserInfo>
        <DisplayName>Rachel LaMell</DisplayName>
        <AccountId>435</AccountId>
        <AccountType/>
      </UserInfo>
      <UserInfo>
        <DisplayName>Radhika Misri</DisplayName>
        <AccountId>405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CFED040-DF5F-409D-9C0E-1838D1DACB75}">
  <ds:schemaRefs>
    <ds:schemaRef ds:uri="84c796dc-6891-46a6-8e68-4ed9c4c3912b"/>
    <ds:schemaRef ds:uri="9fa7b5fe-0e64-43fc-a5b8-45ee92ba539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961FA7C7-7A70-4E8B-BF00-0874B3446C77}">
  <ds:schemaRefs>
    <ds:schemaRef ds:uri="84c796dc-6891-46a6-8e68-4ed9c4c3912b"/>
    <ds:schemaRef ds:uri="9fa7b5fe-0e64-43fc-a5b8-45ee92ba539f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BFE2B11F-F3A5-446F-807B-C9F9DFDEE34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Custom</PresentationFormat>
  <Slides>9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Purpose: To introduce CERF and Redwood Region RISE to our local communities and see how your organization would like to collaborate.</dc:title>
  <cp:revision>107</cp:revision>
  <dcterms:created xsi:type="dcterms:W3CDTF">2006-08-16T00:00:00Z</dcterms:created>
  <dcterms:modified xsi:type="dcterms:W3CDTF">2023-10-05T17:18:51Z</dcterms:modified>
  <dc:identifier>DAFuRTCbBuY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0x0101004275F8856F87C94AB521CDE1CD3C127B</vt:lpwstr>
  </property>
  <property fmtid="{D5CDD505-2E9C-101B-9397-08002B2CF9AE}" pid="3" name="MediaServiceImageTags">
    <vt:lpwstr/>
  </property>
</Properties>
</file>