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4" r:id="rId5"/>
    <p:sldMasterId id="2147483678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</p:sldIdLst>
  <p:sldSz cy="6858000" cx="12192000"/>
  <p:notesSz cx="6858000" cy="9144000"/>
  <p:embeddedFontLst>
    <p:embeddedFont>
      <p:font typeface="Lato"/>
      <p:regular r:id="rId42"/>
      <p:bold r:id="rId43"/>
      <p:italic r:id="rId44"/>
      <p:boldItalic r:id="rId45"/>
    </p:embeddedFont>
    <p:embeddedFont>
      <p:font typeface="Lora"/>
      <p:regular r:id="rId46"/>
      <p:bold r:id="rId47"/>
      <p:italic r:id="rId48"/>
      <p:boldItalic r:id="rId49"/>
    </p:embeddedFont>
    <p:embeddedFont>
      <p:font typeface="Quattrocento Sans"/>
      <p:regular r:id="rId50"/>
      <p:bold r:id="rId51"/>
      <p:italic r:id="rId52"/>
      <p:boldItalic r:id="rId53"/>
    </p:embeddedFont>
    <p:embeddedFont>
      <p:font typeface="Open Sans"/>
      <p:regular r:id="rId54"/>
      <p:bold r:id="rId55"/>
      <p:italic r:id="rId56"/>
      <p:boldItalic r:id="rId5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58" roundtripDataSignature="AMtx7mjiZgn0SmgO7Ig3iojs0SVyUDTAi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CD08AEC-C395-48CC-B5CB-93C5B56C8C6C}">
  <a:tblStyle styleId="{7CD08AEC-C395-48CC-B5CB-93C5B56C8C6C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469E035E-59B0-4AAA-A29B-61A4EC648DC3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F79E9974-AAD8-47AC-92AC-75E9F7E9C8D6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font" Target="fonts/Lato-regular.fntdata"/><Relationship Id="rId41" Type="http://schemas.openxmlformats.org/officeDocument/2006/relationships/slide" Target="slides/slide34.xml"/><Relationship Id="rId44" Type="http://schemas.openxmlformats.org/officeDocument/2006/relationships/font" Target="fonts/Lato-italic.fntdata"/><Relationship Id="rId43" Type="http://schemas.openxmlformats.org/officeDocument/2006/relationships/font" Target="fonts/Lato-bold.fntdata"/><Relationship Id="rId46" Type="http://schemas.openxmlformats.org/officeDocument/2006/relationships/font" Target="fonts/Lora-regular.fntdata"/><Relationship Id="rId45" Type="http://schemas.openxmlformats.org/officeDocument/2006/relationships/font" Target="fonts/Lato-boldItalic.fnt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font" Target="fonts/Lora-italic.fntdata"/><Relationship Id="rId47" Type="http://schemas.openxmlformats.org/officeDocument/2006/relationships/font" Target="fonts/Lora-bold.fntdata"/><Relationship Id="rId49" Type="http://schemas.openxmlformats.org/officeDocument/2006/relationships/font" Target="fonts/Lora-bold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font" Target="fonts/QuattrocentoSans-bold.fntdata"/><Relationship Id="rId50" Type="http://schemas.openxmlformats.org/officeDocument/2006/relationships/font" Target="fonts/QuattrocentoSans-regular.fntdata"/><Relationship Id="rId53" Type="http://schemas.openxmlformats.org/officeDocument/2006/relationships/font" Target="fonts/QuattrocentoSans-boldItalic.fntdata"/><Relationship Id="rId52" Type="http://schemas.openxmlformats.org/officeDocument/2006/relationships/font" Target="fonts/QuattrocentoSans-italic.fntdata"/><Relationship Id="rId11" Type="http://schemas.openxmlformats.org/officeDocument/2006/relationships/slide" Target="slides/slide4.xml"/><Relationship Id="rId55" Type="http://schemas.openxmlformats.org/officeDocument/2006/relationships/font" Target="fonts/OpenSans-bold.fntdata"/><Relationship Id="rId10" Type="http://schemas.openxmlformats.org/officeDocument/2006/relationships/slide" Target="slides/slide3.xml"/><Relationship Id="rId54" Type="http://schemas.openxmlformats.org/officeDocument/2006/relationships/font" Target="fonts/OpenSans-regular.fntdata"/><Relationship Id="rId13" Type="http://schemas.openxmlformats.org/officeDocument/2006/relationships/slide" Target="slides/slide6.xml"/><Relationship Id="rId57" Type="http://schemas.openxmlformats.org/officeDocument/2006/relationships/font" Target="fonts/OpenSans-boldItalic.fntdata"/><Relationship Id="rId12" Type="http://schemas.openxmlformats.org/officeDocument/2006/relationships/slide" Target="slides/slide5.xml"/><Relationship Id="rId56" Type="http://schemas.openxmlformats.org/officeDocument/2006/relationships/font" Target="fonts/OpenSans-italic.fntdata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8" Type="http://customschemas.google.com/relationships/presentationmetadata" Target="meta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0" name="Google Shape;240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40a4a9965b_5_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6" name="Google Shape;316;g240a4a9965b_5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Note to self: Make sure document is dropped in chat.</a:t>
            </a:r>
            <a:endParaRPr/>
          </a:p>
        </p:txBody>
      </p:sp>
      <p:sp>
        <p:nvSpPr>
          <p:cNvPr id="317" name="Google Shape;317;g240a4a9965b_5_2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7a6a4472a4_3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4" name="Google Shape;324;g27a6a4472a4_3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5" name="Google Shape;325;g27a6a4472a4_3_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40a4a9965b_5_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2" name="Google Shape;332;g240a4a9965b_5_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3" name="Google Shape;333;g240a4a9965b_5_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50070442ab_0_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0" name="Google Shape;340;g250070442ab_0_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1" name="Google Shape;341;g250070442ab_0_4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50070442ab_0_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8" name="Google Shape;348;g250070442ab_0_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9" name="Google Shape;349;g250070442ab_0_4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50070442ab_0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7" name="Google Shape;357;g250070442ab_0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8" name="Google Shape;358;g250070442ab_0_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50070442ab_0_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5" name="Google Shape;365;g250070442ab_0_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6" name="Google Shape;366;g250070442ab_0_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7a6a4472a4_2_1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3" name="Google Shape;373;g27a6a4472a4_2_1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74" name="Google Shape;374;g27a6a4472a4_2_1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92e97af49c_0_2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92e97af49c_0_2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g292e97af49c_0_27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50070442ab_0_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5" name="Google Shape;395;g250070442ab_0_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96" name="Google Shape;396;g250070442ab_0_5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3157387dfd_1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Before moving to housekeeping, lets do the Cal Poly Land Acknowledgement</a:t>
            </a:r>
            <a:endParaRPr/>
          </a:p>
        </p:txBody>
      </p:sp>
      <p:sp>
        <p:nvSpPr>
          <p:cNvPr id="251" name="Google Shape;251;g23157387dfd_1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92e97af49c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292e97af49c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/>
              <a:t>Maximize historic investment into communities: $190 Billion in Federal Funding for CA*, $48 Billion for CA’s Climate Commitment.</a:t>
            </a:r>
            <a:endParaRPr sz="2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/>
              <a:t>*</a:t>
            </a:r>
            <a:r>
              <a:rPr i="1" lang="en-US" sz="2400"/>
              <a:t>Inflation Reduction; CHIPS; Infrastructure, Investment and Jobs Acts</a:t>
            </a:r>
            <a:endParaRPr i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g292e97af49c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92e97af49c_4_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292e97af49c_4_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g292e97af49c_4_3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3f0a5968ad_1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0" name="Google Shape;420;g23f0a5968ad_1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21" name="Google Shape;421;g23f0a5968ad_1_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50070442ab_0_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8" name="Google Shape;428;g250070442ab_0_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-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Examples the state shared include: technical assistance to small businesses, development of sustainable industries, entrepreneurship and commercialization programs, projects that connect small and minority owned businesses to industrial hubs and research, etc.</a:t>
            </a:r>
            <a:endParaRPr/>
          </a:p>
        </p:txBody>
      </p:sp>
      <p:sp>
        <p:nvSpPr>
          <p:cNvPr id="429" name="Google Shape;429;g250070442ab_0_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50070442ab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6" name="Google Shape;436;g250070442ab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37" name="Google Shape;437;g250070442ab_0_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50070442ab_0_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4" name="Google Shape;444;g250070442ab_0_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45" name="Google Shape;445;g250070442ab_0_8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5cf6a59381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25cf6a59381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Started with wildfire resilience focus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Today’s wildires are a result of removal of indigenous land stewardship practices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We would like to build relationship with Big Valley Rancheria and see how we can work together and support your goals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25cf6a59381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25cf6a59381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5cf6a59381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25cf6a59381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25cf6a59381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25cf6a59381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92e97af49c_4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Before moving to housekeeping, lets do the Cal Poly Land Acknowledgement</a:t>
            </a:r>
            <a:endParaRPr/>
          </a:p>
        </p:txBody>
      </p:sp>
      <p:sp>
        <p:nvSpPr>
          <p:cNvPr id="259" name="Google Shape;259;g292e97af49c_4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25cf6a59381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25cf6a59381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25cf6a59381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25cf6a59381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Hazardous fuels reduction - oak woodland restoration - erosion control - improving water quality for salmon bearing stream - come back to collect black oak acorns! 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25cf6a59381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25cf6a59381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Training tribal members with fire skills to bring good fire back to the land 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250070442ab_0_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0" name="Google Shape;520;g250070442ab_0_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21" name="Google Shape;521;g250070442ab_0_8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23157387dfd_1_3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0" name="Google Shape;530;g23157387dfd_1_3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1" name="Google Shape;531;g23157387dfd_1_38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3157387dfd_1_5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6" name="Google Shape;266;g23157387dfd_1_5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3157387dfd_1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2" name="Google Shape;272;g23157387dfd_1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Note to self: make sure document is dropped in chat.</a:t>
            </a:r>
            <a:endParaRPr/>
          </a:p>
        </p:txBody>
      </p:sp>
      <p:sp>
        <p:nvSpPr>
          <p:cNvPr id="273" name="Google Shape;273;g23157387dfd_1_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3157387dfd_1_1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1" name="Google Shape;281;g23157387dfd_1_1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82" name="Google Shape;282;g23157387dfd_1_10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40a4a9965b_5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0" name="Google Shape;290;g240a4a9965b_5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1" name="Google Shape;291;g240a4a9965b_5_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927f90d555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927f90d555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g2927f90d555_0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40a4a9965b_5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6" name="Google Shape;306;g240a4a9965b_5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7" name="Google Shape;307;g240a4a9965b_5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0" name="Google Shape;70;p1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1" name="Google Shape;71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2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8" name="Google Shape;78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 1" showMasterSp="0">
  <p:cSld name="Content with Caption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7a3c72fceb_0_1425"/>
          <p:cNvSpPr/>
          <p:nvPr/>
        </p:nvSpPr>
        <p:spPr>
          <a:xfrm>
            <a:off x="0" y="5791198"/>
            <a:ext cx="12192000" cy="106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g27a3c72fceb_0_1425"/>
          <p:cNvSpPr/>
          <p:nvPr/>
        </p:nvSpPr>
        <p:spPr>
          <a:xfrm>
            <a:off x="0" y="5215470"/>
            <a:ext cx="12192000" cy="575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g27a3c72fceb_0_1425"/>
          <p:cNvSpPr txBox="1"/>
          <p:nvPr>
            <p:ph type="title"/>
          </p:nvPr>
        </p:nvSpPr>
        <p:spPr>
          <a:xfrm>
            <a:off x="620889" y="5232402"/>
            <a:ext cx="109728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Quattrocento Sans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g27a3c72fceb_0_1425"/>
          <p:cNvSpPr txBox="1"/>
          <p:nvPr>
            <p:ph idx="1" type="body"/>
          </p:nvPr>
        </p:nvSpPr>
        <p:spPr>
          <a:xfrm>
            <a:off x="620889" y="5943075"/>
            <a:ext cx="109728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8" name="Google Shape;98;g27a3c72fceb_0_1425"/>
          <p:cNvSpPr txBox="1"/>
          <p:nvPr>
            <p:ph idx="11" type="ftr"/>
          </p:nvPr>
        </p:nvSpPr>
        <p:spPr>
          <a:xfrm>
            <a:off x="620889" y="6519333"/>
            <a:ext cx="10363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g27a3c72fceb_0_1425"/>
          <p:cNvSpPr txBox="1"/>
          <p:nvPr>
            <p:ph idx="12" type="sldNum"/>
          </p:nvPr>
        </p:nvSpPr>
        <p:spPr>
          <a:xfrm>
            <a:off x="11006668" y="6519333"/>
            <a:ext cx="5871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0" name="Google Shape;100;g27a3c72fceb_0_1425"/>
          <p:cNvSpPr txBox="1"/>
          <p:nvPr>
            <p:ph idx="2" type="body"/>
          </p:nvPr>
        </p:nvSpPr>
        <p:spPr>
          <a:xfrm>
            <a:off x="0" y="0"/>
            <a:ext cx="12192000" cy="52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 2" showMasterSp="0">
  <p:cSld name="Content with Caption_1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7a3c72fceb_0_1433"/>
          <p:cNvSpPr/>
          <p:nvPr/>
        </p:nvSpPr>
        <p:spPr>
          <a:xfrm>
            <a:off x="0" y="5791198"/>
            <a:ext cx="12192000" cy="106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g27a3c72fceb_0_1433"/>
          <p:cNvSpPr/>
          <p:nvPr/>
        </p:nvSpPr>
        <p:spPr>
          <a:xfrm>
            <a:off x="0" y="5215470"/>
            <a:ext cx="12192000" cy="575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g27a3c72fceb_0_1433"/>
          <p:cNvSpPr txBox="1"/>
          <p:nvPr>
            <p:ph type="title"/>
          </p:nvPr>
        </p:nvSpPr>
        <p:spPr>
          <a:xfrm>
            <a:off x="620889" y="5232402"/>
            <a:ext cx="109728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Quattrocento Sans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g27a3c72fceb_0_1433"/>
          <p:cNvSpPr txBox="1"/>
          <p:nvPr>
            <p:ph idx="1" type="body"/>
          </p:nvPr>
        </p:nvSpPr>
        <p:spPr>
          <a:xfrm>
            <a:off x="620889" y="5943075"/>
            <a:ext cx="109728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6" name="Google Shape;106;g27a3c72fceb_0_1433"/>
          <p:cNvSpPr txBox="1"/>
          <p:nvPr>
            <p:ph idx="11" type="ftr"/>
          </p:nvPr>
        </p:nvSpPr>
        <p:spPr>
          <a:xfrm>
            <a:off x="620889" y="6519333"/>
            <a:ext cx="10363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g27a3c72fceb_0_1433"/>
          <p:cNvSpPr txBox="1"/>
          <p:nvPr>
            <p:ph idx="12" type="sldNum"/>
          </p:nvPr>
        </p:nvSpPr>
        <p:spPr>
          <a:xfrm>
            <a:off x="11006668" y="6519333"/>
            <a:ext cx="5871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8" name="Google Shape;108;g27a3c72fceb_0_1433"/>
          <p:cNvSpPr txBox="1"/>
          <p:nvPr>
            <p:ph idx="2" type="body"/>
          </p:nvPr>
        </p:nvSpPr>
        <p:spPr>
          <a:xfrm>
            <a:off x="0" y="0"/>
            <a:ext cx="12192000" cy="52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92e97af49c_0_29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g292e97af49c_0_292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8" name="Google Shape;118;g292e97af49c_0_29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g292e97af49c_0_29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g292e97af49c_0_29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92e97af49c_0_298"/>
          <p:cNvSpPr txBox="1"/>
          <p:nvPr>
            <p:ph idx="1" type="body"/>
          </p:nvPr>
        </p:nvSpPr>
        <p:spPr>
          <a:xfrm>
            <a:off x="1172632" y="1809222"/>
            <a:ext cx="9846600" cy="41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g292e97af49c_0_298"/>
          <p:cNvSpPr txBox="1"/>
          <p:nvPr>
            <p:ph type="title"/>
          </p:nvPr>
        </p:nvSpPr>
        <p:spPr>
          <a:xfrm>
            <a:off x="1172632" y="365125"/>
            <a:ext cx="9846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97F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g292e97af49c_0_298"/>
          <p:cNvSpPr txBox="1"/>
          <p:nvPr>
            <p:ph idx="12" type="sldNum"/>
          </p:nvPr>
        </p:nvSpPr>
        <p:spPr>
          <a:xfrm>
            <a:off x="1172632" y="6280428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1">
  <p:cSld name="Two Content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92e97af49c_0_302"/>
          <p:cNvSpPr txBox="1"/>
          <p:nvPr>
            <p:ph type="title"/>
          </p:nvPr>
        </p:nvSpPr>
        <p:spPr>
          <a:xfrm>
            <a:off x="1172632" y="365125"/>
            <a:ext cx="9846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97F"/>
              </a:buClr>
              <a:buSzPts val="4400"/>
              <a:buFont typeface="Calibri"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g292e97af49c_0_302"/>
          <p:cNvSpPr txBox="1"/>
          <p:nvPr>
            <p:ph idx="1" type="body"/>
          </p:nvPr>
        </p:nvSpPr>
        <p:spPr>
          <a:xfrm>
            <a:off x="1172631" y="1808691"/>
            <a:ext cx="4686300" cy="40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8" name="Google Shape;128;g292e97af49c_0_302"/>
          <p:cNvSpPr txBox="1"/>
          <p:nvPr>
            <p:ph idx="12" type="sldNum"/>
          </p:nvPr>
        </p:nvSpPr>
        <p:spPr>
          <a:xfrm>
            <a:off x="1172632" y="6280428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9" name="Google Shape;129;g292e97af49c_0_302"/>
          <p:cNvSpPr txBox="1"/>
          <p:nvPr>
            <p:ph idx="2" type="body"/>
          </p:nvPr>
        </p:nvSpPr>
        <p:spPr>
          <a:xfrm>
            <a:off x="6333065" y="1808690"/>
            <a:ext cx="4686300" cy="40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92e97af49c_0_307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g292e97af49c_0_307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33" name="Google Shape;133;g292e97af49c_0_30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g292e97af49c_0_30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g292e97af49c_0_30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20fb7ca7525_2_41"/>
          <p:cNvSpPr txBox="1"/>
          <p:nvPr>
            <p:ph idx="1" type="body"/>
          </p:nvPr>
        </p:nvSpPr>
        <p:spPr>
          <a:xfrm>
            <a:off x="1172632" y="1809222"/>
            <a:ext cx="9846600" cy="41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g20fb7ca7525_2_41"/>
          <p:cNvSpPr txBox="1"/>
          <p:nvPr>
            <p:ph type="title"/>
          </p:nvPr>
        </p:nvSpPr>
        <p:spPr>
          <a:xfrm>
            <a:off x="1172632" y="365125"/>
            <a:ext cx="9846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97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g20fb7ca7525_2_41"/>
          <p:cNvSpPr txBox="1"/>
          <p:nvPr>
            <p:ph idx="12" type="sldNum"/>
          </p:nvPr>
        </p:nvSpPr>
        <p:spPr>
          <a:xfrm>
            <a:off x="1172632" y="6280428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92e97af49c_0_313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g292e97af49c_0_313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39" name="Google Shape;139;g292e97af49c_0_31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g292e97af49c_0_31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g292e97af49c_0_31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92e97af49c_0_31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g292e97af49c_0_319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5" name="Google Shape;145;g292e97af49c_0_319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" name="Google Shape;146;g292e97af49c_0_31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g292e97af49c_0_31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g292e97af49c_0_31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92e97af49c_0_326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g292e97af49c_0_326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52" name="Google Shape;152;g292e97af49c_0_326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3" name="Google Shape;153;g292e97af49c_0_326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54" name="Google Shape;154;g292e97af49c_0_326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5" name="Google Shape;155;g292e97af49c_0_32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g292e97af49c_0_32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g292e97af49c_0_32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92e97af49c_0_33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g292e97af49c_0_33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g292e97af49c_0_33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g292e97af49c_0_33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92e97af49c_0_34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g292e97af49c_0_34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g292e97af49c_0_34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92e97af49c_0_344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g292e97af49c_0_344"/>
          <p:cNvSpPr txBox="1"/>
          <p:nvPr>
            <p:ph idx="1" type="body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70" name="Google Shape;170;g292e97af49c_0_344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71" name="Google Shape;171;g292e97af49c_0_34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g292e97af49c_0_34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g292e97af49c_0_34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92e97af49c_0_351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g292e97af49c_0_351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77" name="Google Shape;177;g292e97af49c_0_351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78" name="Google Shape;178;g292e97af49c_0_35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g292e97af49c_0_35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g292e97af49c_0_35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92e97af49c_0_35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g292e97af49c_0_358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4" name="Google Shape;184;g292e97af49c_0_35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g292e97af49c_0_35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g292e97af49c_0_35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92e97af49c_0_364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g292e97af49c_0_364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0" name="Google Shape;190;g292e97af49c_0_36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g292e97af49c_0_36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g292e97af49c_0_36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5cf6a59381_0_173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99" name="Google Shape;199;g25cf6a59381_0_173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200" name="Google Shape;200;g25cf6a59381_0_17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1">
  <p:cSld name="Two Conten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20fb7ca7525_2_112"/>
          <p:cNvSpPr txBox="1"/>
          <p:nvPr>
            <p:ph type="title"/>
          </p:nvPr>
        </p:nvSpPr>
        <p:spPr>
          <a:xfrm>
            <a:off x="1172632" y="365125"/>
            <a:ext cx="9846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97F"/>
              </a:buClr>
              <a:buSzPts val="4400"/>
              <a:buFont typeface="Calibri"/>
              <a:buNone/>
              <a:defRPr b="1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g20fb7ca7525_2_112"/>
          <p:cNvSpPr txBox="1"/>
          <p:nvPr>
            <p:ph idx="1" type="body"/>
          </p:nvPr>
        </p:nvSpPr>
        <p:spPr>
          <a:xfrm>
            <a:off x="1172631" y="1808691"/>
            <a:ext cx="4686300" cy="40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g20fb7ca7525_2_112"/>
          <p:cNvSpPr txBox="1"/>
          <p:nvPr>
            <p:ph idx="12" type="sldNum"/>
          </p:nvPr>
        </p:nvSpPr>
        <p:spPr>
          <a:xfrm>
            <a:off x="1172632" y="6280428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" name="Google Shape;29;g20fb7ca7525_2_112"/>
          <p:cNvSpPr txBox="1"/>
          <p:nvPr>
            <p:ph idx="2" type="body"/>
          </p:nvPr>
        </p:nvSpPr>
        <p:spPr>
          <a:xfrm>
            <a:off x="6333065" y="1808690"/>
            <a:ext cx="4686300" cy="40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5cf6a59381_0_177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03" name="Google Shape;203;g25cf6a59381_0_17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5cf6a59381_0_18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06" name="Google Shape;206;g25cf6a59381_0_180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207" name="Google Shape;207;g25cf6a59381_0_18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5cf6a59381_0_184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10" name="Google Shape;210;g25cf6a59381_0_184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11" name="Google Shape;211;g25cf6a59381_0_184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12" name="Google Shape;212;g25cf6a59381_0_18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5cf6a59381_0_189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15" name="Google Shape;215;g25cf6a59381_0_18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5cf6a59381_0_192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218" name="Google Shape;218;g25cf6a59381_0_192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19" name="Google Shape;219;g25cf6a59381_0_19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5cf6a59381_0_196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222" name="Google Shape;222;g25cf6a59381_0_19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5cf6a59381_0_199"/>
          <p:cNvSpPr/>
          <p:nvPr/>
        </p:nvSpPr>
        <p:spPr>
          <a:xfrm>
            <a:off x="6096000" y="33"/>
            <a:ext cx="6096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g25cf6a59381_0_199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226" name="Google Shape;226;g25cf6a59381_0_199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27" name="Google Shape;227;g25cf6a59381_0_199"/>
          <p:cNvSpPr txBox="1"/>
          <p:nvPr>
            <p:ph idx="2" type="body"/>
          </p:nvPr>
        </p:nvSpPr>
        <p:spPr>
          <a:xfrm>
            <a:off x="6586000" y="965600"/>
            <a:ext cx="5115900" cy="49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1pPr>
            <a:lvl2pPr indent="-34925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indent="-34925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indent="-34925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indent="-3492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indent="-3492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indent="-34925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indent="-34925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indent="-34925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8" name="Google Shape;228;g25cf6a59381_0_19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5cf6a59381_0_205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231" name="Google Shape;231;g25cf6a59381_0_20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5cf6a59381_0_208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34" name="Google Shape;234;g25cf6a59381_0_208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235" name="Google Shape;235;g25cf6a59381_0_20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5cf6a59381_0_21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3" name="Google Shape;33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9" name="Google Shape;39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1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1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1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p1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theme" Target="../theme/theme3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92e97af49c_0_28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" name="Google Shape;111;g292e97af49c_0_28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g292e97af49c_0_28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" name="Google Shape;113;g292e97af49c_0_28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" name="Google Shape;114;g292e97af49c_0_28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5cf6a59381_0_169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5" name="Google Shape;195;g25cf6a59381_0_169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Char char="●"/>
              <a:defRPr sz="2400">
                <a:solidFill>
                  <a:schemeClr val="lt2"/>
                </a:solidFill>
              </a:defRPr>
            </a:lvl1pPr>
            <a:lvl2pPr indent="-3492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○"/>
              <a:defRPr sz="1900">
                <a:solidFill>
                  <a:schemeClr val="lt2"/>
                </a:solidFill>
              </a:defRPr>
            </a:lvl2pPr>
            <a:lvl3pPr indent="-3492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■"/>
              <a:defRPr sz="1900">
                <a:solidFill>
                  <a:schemeClr val="lt2"/>
                </a:solidFill>
              </a:defRPr>
            </a:lvl3pPr>
            <a:lvl4pPr indent="-3492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●"/>
              <a:defRPr sz="1900">
                <a:solidFill>
                  <a:schemeClr val="lt2"/>
                </a:solidFill>
              </a:defRPr>
            </a:lvl4pPr>
            <a:lvl5pPr indent="-3492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○"/>
              <a:defRPr sz="1900">
                <a:solidFill>
                  <a:schemeClr val="lt2"/>
                </a:solidFill>
              </a:defRPr>
            </a:lvl5pPr>
            <a:lvl6pPr indent="-3492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■"/>
              <a:defRPr sz="1900">
                <a:solidFill>
                  <a:schemeClr val="lt2"/>
                </a:solidFill>
              </a:defRPr>
            </a:lvl6pPr>
            <a:lvl7pPr indent="-3492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●"/>
              <a:defRPr sz="1900">
                <a:solidFill>
                  <a:schemeClr val="lt2"/>
                </a:solidFill>
              </a:defRPr>
            </a:lvl7pPr>
            <a:lvl8pPr indent="-3492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○"/>
              <a:defRPr sz="1900">
                <a:solidFill>
                  <a:schemeClr val="lt2"/>
                </a:solidFill>
              </a:defRPr>
            </a:lvl8pPr>
            <a:lvl9pPr indent="-3492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■"/>
              <a:defRPr sz="19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96" name="Google Shape;196;g25cf6a59381_0_16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 algn="r">
              <a:buNone/>
              <a:defRPr sz="1300">
                <a:solidFill>
                  <a:schemeClr val="lt2"/>
                </a:solidFill>
              </a:defRPr>
            </a:lvl1pPr>
            <a:lvl2pPr lvl="1" rtl="0" algn="r">
              <a:buNone/>
              <a:defRPr sz="1300">
                <a:solidFill>
                  <a:schemeClr val="lt2"/>
                </a:solidFill>
              </a:defRPr>
            </a:lvl2pPr>
            <a:lvl3pPr lvl="2" rtl="0" algn="r">
              <a:buNone/>
              <a:defRPr sz="1300">
                <a:solidFill>
                  <a:schemeClr val="lt2"/>
                </a:solidFill>
              </a:defRPr>
            </a:lvl3pPr>
            <a:lvl4pPr lvl="3" rtl="0" algn="r">
              <a:buNone/>
              <a:defRPr sz="1300">
                <a:solidFill>
                  <a:schemeClr val="lt2"/>
                </a:solidFill>
              </a:defRPr>
            </a:lvl4pPr>
            <a:lvl5pPr lvl="4" rtl="0" algn="r">
              <a:buNone/>
              <a:defRPr sz="1300">
                <a:solidFill>
                  <a:schemeClr val="lt2"/>
                </a:solidFill>
              </a:defRPr>
            </a:lvl5pPr>
            <a:lvl6pPr lvl="5" rtl="0" algn="r">
              <a:buNone/>
              <a:defRPr sz="1300">
                <a:solidFill>
                  <a:schemeClr val="lt2"/>
                </a:solidFill>
              </a:defRPr>
            </a:lvl6pPr>
            <a:lvl7pPr lvl="6" rtl="0" algn="r">
              <a:buNone/>
              <a:defRPr sz="1300">
                <a:solidFill>
                  <a:schemeClr val="lt2"/>
                </a:solidFill>
              </a:defRPr>
            </a:lvl7pPr>
            <a:lvl8pPr lvl="7" rtl="0" algn="r">
              <a:buNone/>
              <a:defRPr sz="1300">
                <a:solidFill>
                  <a:schemeClr val="lt2"/>
                </a:solidFill>
              </a:defRPr>
            </a:lvl8pPr>
            <a:lvl9pPr lvl="8" rtl="0" algn="r">
              <a:buNone/>
              <a:defRPr sz="13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native-land.ca/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www.tribalecorestoration.org/" TargetMode="External"/><Relationship Id="rId4" Type="http://schemas.openxmlformats.org/officeDocument/2006/relationships/image" Target="../media/image3.png"/><Relationship Id="rId5" Type="http://schemas.openxmlformats.org/officeDocument/2006/relationships/image" Target="../media/image3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3.png"/><Relationship Id="rId4" Type="http://schemas.openxmlformats.org/officeDocument/2006/relationships/hyperlink" Target="http://www.tribalecorestoration.org" TargetMode="External"/><Relationship Id="rId5" Type="http://schemas.openxmlformats.org/officeDocument/2006/relationships/image" Target="../media/image16.jpg"/><Relationship Id="rId6" Type="http://schemas.openxmlformats.org/officeDocument/2006/relationships/image" Target="../media/image11.jpg"/><Relationship Id="rId7" Type="http://schemas.openxmlformats.org/officeDocument/2006/relationships/image" Target="../media/image14.png"/><Relationship Id="rId8" Type="http://schemas.openxmlformats.org/officeDocument/2006/relationships/image" Target="../media/image1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3.png"/><Relationship Id="rId4" Type="http://schemas.openxmlformats.org/officeDocument/2006/relationships/image" Target="../media/image25.jpg"/><Relationship Id="rId5" Type="http://schemas.openxmlformats.org/officeDocument/2006/relationships/image" Target="../media/image31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3.png"/><Relationship Id="rId4" Type="http://schemas.openxmlformats.org/officeDocument/2006/relationships/image" Target="../media/image37.jpg"/><Relationship Id="rId5" Type="http://schemas.openxmlformats.org/officeDocument/2006/relationships/image" Target="../media/image36.jpg"/><Relationship Id="rId6" Type="http://schemas.openxmlformats.org/officeDocument/2006/relationships/image" Target="../media/image34.jpg"/><Relationship Id="rId7" Type="http://schemas.openxmlformats.org/officeDocument/2006/relationships/image" Target="../media/image29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3.png"/><Relationship Id="rId4" Type="http://schemas.openxmlformats.org/officeDocument/2006/relationships/image" Target="../media/image32.jpg"/><Relationship Id="rId5" Type="http://schemas.openxmlformats.org/officeDocument/2006/relationships/image" Target="../media/image3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ww.youtube.com/watch?v=-WgxfugOtAY&amp;ab_channel=hsunas" TargetMode="External"/><Relationship Id="rId4" Type="http://schemas.openxmlformats.org/officeDocument/2006/relationships/hyperlink" Target="https://www.youtube.com/watch?v=-WgxfugOtAY&amp;ab_channel=hsunas" TargetMode="External"/><Relationship Id="rId5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3.png"/><Relationship Id="rId4" Type="http://schemas.openxmlformats.org/officeDocument/2006/relationships/image" Target="../media/image24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3.png"/><Relationship Id="rId4" Type="http://schemas.openxmlformats.org/officeDocument/2006/relationships/image" Target="../media/image28.jpg"/><Relationship Id="rId5" Type="http://schemas.openxmlformats.org/officeDocument/2006/relationships/image" Target="../media/image22.png"/><Relationship Id="rId6" Type="http://schemas.openxmlformats.org/officeDocument/2006/relationships/image" Target="../media/image11.jpg"/><Relationship Id="rId7" Type="http://schemas.openxmlformats.org/officeDocument/2006/relationships/image" Target="../media/image18.png"/><Relationship Id="rId8" Type="http://schemas.openxmlformats.org/officeDocument/2006/relationships/image" Target="../media/image1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1.jpg"/><Relationship Id="rId4" Type="http://schemas.openxmlformats.org/officeDocument/2006/relationships/image" Target="../media/image13.png"/><Relationship Id="rId5" Type="http://schemas.openxmlformats.org/officeDocument/2006/relationships/image" Target="../media/image30.jpg"/><Relationship Id="rId6" Type="http://schemas.openxmlformats.org/officeDocument/2006/relationships/image" Target="../media/image33.jpg"/><Relationship Id="rId7" Type="http://schemas.openxmlformats.org/officeDocument/2006/relationships/image" Target="../media/image2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.png"/><Relationship Id="rId4" Type="http://schemas.openxmlformats.org/officeDocument/2006/relationships/image" Target="../media/image27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s://calendar.google.com/calendar/event?action=TEMPLATE&amp;tmeid=NW5pdHVvaDR0YmZvY2lycHYzZThnbjNqNnVfMjAyMzExMzBUMTkwMDAwWiBsZWY0MkBodW1ib2xkdC5lZHU&amp;tmsrc=lef42%40humboldt.edu" TargetMode="External"/><Relationship Id="rId4" Type="http://schemas.openxmlformats.org/officeDocument/2006/relationships/hyperlink" Target="https://humboldtstate.zoom.us/j/83477672282?pwd=ZXNhVHFRaTNjdk10dmt6K2hSL0hHdz09" TargetMode="External"/><Relationship Id="rId5" Type="http://schemas.openxmlformats.org/officeDocument/2006/relationships/hyperlink" Target="mailto:ccrp@humboldt.edu" TargetMode="External"/><Relationship Id="rId6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hyperlink" Target="http://www.menti.com/almtkj19oe6j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hyperlink" Target="https://docs.google.com/document/d/17rEgSXTedebbQkNg_N2Gtnq5rVfDiIy0/edit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43" name="Google Shape;243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244" name="Google Shape;244;p1"/>
          <p:cNvPicPr preferRelativeResize="0"/>
          <p:nvPr/>
        </p:nvPicPr>
        <p:blipFill rotWithShape="1">
          <a:blip r:embed="rId3">
            <a:alphaModFix/>
          </a:blip>
          <a:srcRect b="5122" l="0" r="0" t="0"/>
          <a:stretch/>
        </p:blipFill>
        <p:spPr>
          <a:xfrm>
            <a:off x="-55537" y="-922150"/>
            <a:ext cx="12303073" cy="7780149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"/>
          <p:cNvSpPr txBox="1"/>
          <p:nvPr/>
        </p:nvSpPr>
        <p:spPr>
          <a:xfrm>
            <a:off x="1256550" y="2418225"/>
            <a:ext cx="9678900" cy="1563600"/>
          </a:xfrm>
          <a:prstGeom prst="rect">
            <a:avLst/>
          </a:prstGeom>
          <a:solidFill>
            <a:schemeClr val="lt1"/>
          </a:solidFill>
          <a:ln cap="flat" cmpd="sng" w="114300">
            <a:solidFill>
              <a:srgbClr val="EAE5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October 26</a:t>
            </a:r>
            <a:r>
              <a:rPr b="1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2023</a:t>
            </a:r>
            <a:endParaRPr b="1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Redwood Region RISE 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(Resilient Inclusive Sustainable Economy)</a:t>
            </a:r>
            <a:r>
              <a:rPr b="1"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b="1"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Monthly Collaborative</a:t>
            </a:r>
            <a:r>
              <a:rPr b="1" i="0" lang="en-US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Meeting</a:t>
            </a:r>
            <a:endParaRPr b="1" i="0" sz="2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"/>
          <p:cNvSpPr txBox="1"/>
          <p:nvPr/>
        </p:nvSpPr>
        <p:spPr>
          <a:xfrm>
            <a:off x="2816029" y="4472711"/>
            <a:ext cx="6470700" cy="641700"/>
          </a:xfrm>
          <a:prstGeom prst="rect">
            <a:avLst/>
          </a:prstGeom>
          <a:solidFill>
            <a:srgbClr val="0F7556"/>
          </a:solidFill>
          <a:ln cap="flat" cmpd="sng" w="114300">
            <a:solidFill>
              <a:srgbClr val="EAE5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1" lang="en-US" sz="3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Learn More: </a:t>
            </a:r>
            <a:r>
              <a:rPr b="1" i="1" lang="en-US" sz="3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bit.ly/Redwood-RISE</a:t>
            </a:r>
            <a:endParaRPr b="1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7" name="Google Shape;24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82587" y="294087"/>
            <a:ext cx="4908114" cy="162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47050" y="5773768"/>
            <a:ext cx="3097878" cy="8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40a4a9965b_5_26"/>
          <p:cNvSpPr txBox="1"/>
          <p:nvPr/>
        </p:nvSpPr>
        <p:spPr>
          <a:xfrm>
            <a:off x="2044050" y="319100"/>
            <a:ext cx="8103900" cy="641700"/>
          </a:xfrm>
          <a:prstGeom prst="rect">
            <a:avLst/>
          </a:prstGeom>
          <a:solidFill>
            <a:srgbClr val="0F7556"/>
          </a:solidFill>
          <a:ln cap="flat" cmpd="sng" w="114300">
            <a:solidFill>
              <a:srgbClr val="EAE5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1" lang="en-US" sz="3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Update - Proposed Voting Members</a:t>
            </a:r>
            <a:endParaRPr b="0" i="1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20" name="Google Shape;320;g240a4a9965b_5_26"/>
          <p:cNvGraphicFramePr/>
          <p:nvPr/>
        </p:nvGraphicFramePr>
        <p:xfrm>
          <a:off x="2582588" y="1231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{7CD08AEC-C395-48CC-B5CB-93C5B56C8C6C}</a:tableStyleId>
              </a:tblPr>
              <a:tblGrid>
                <a:gridCol w="1286900"/>
                <a:gridCol w="1317525"/>
                <a:gridCol w="1317525"/>
                <a:gridCol w="1317525"/>
                <a:gridCol w="1787350"/>
              </a:tblGrid>
              <a:tr h="203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F755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100" u="none" cap="none" strike="noStrike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Del Norte</a:t>
                      </a:r>
                      <a:endParaRPr sz="1100" u="none" cap="none" strike="noStrike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F755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100" u="none" cap="none" strike="noStrike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Humboldt</a:t>
                      </a:r>
                      <a:endParaRPr sz="1100" u="none" cap="none" strike="noStrike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F755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100" u="none" cap="none" strike="noStrike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Lake</a:t>
                      </a:r>
                      <a:endParaRPr sz="1100" u="none" cap="none" strike="noStrike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F755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100" u="none" cap="none" strike="noStrike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Mendocino</a:t>
                      </a:r>
                      <a:endParaRPr sz="1100" u="none" cap="none" strike="noStrike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F7556"/>
                    </a:solidFill>
                  </a:tcPr>
                </a:tc>
              </a:tr>
              <a:tr h="530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100" u="none" cap="none" strike="noStrike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Business Organization</a:t>
                      </a:r>
                      <a:endParaRPr sz="1100" u="none" cap="none" strike="noStrike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F755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Del Norte Chamber of Commerce &amp; Visitor Bureau</a:t>
                      </a:r>
                      <a:endParaRPr sz="10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North Coast Small Business Development Center</a:t>
                      </a:r>
                      <a:endParaRPr sz="10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Lake County Chamber of Commerce</a:t>
                      </a:r>
                      <a:endParaRPr sz="10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West Business Center</a:t>
                      </a:r>
                      <a:endParaRPr sz="10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530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100" u="none" cap="none" strike="noStrike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Community-</a:t>
                      </a:r>
                      <a:r>
                        <a:rPr b="1" lang="en-US" sz="11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</a:t>
                      </a:r>
                      <a:r>
                        <a:rPr b="1" lang="en-US" sz="1100" u="none" cap="none" strike="noStrike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ased Organization</a:t>
                      </a:r>
                      <a:endParaRPr sz="1100" u="none" cap="none" strike="noStrike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F755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True North Community Organizing</a:t>
                      </a:r>
                      <a:endParaRPr sz="10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Northern California Indian Development Council</a:t>
                      </a:r>
                      <a:endParaRPr sz="10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i="1" lang="en-US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TBD</a:t>
                      </a:r>
                      <a:endParaRPr i="1" sz="10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Project Sanctuary</a:t>
                      </a:r>
                      <a:endParaRPr sz="10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7011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100" u="none" cap="none" strike="noStrike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Economic Development</a:t>
                      </a:r>
                      <a:endParaRPr sz="1100" u="none" cap="none" strike="noStrike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F755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Del Norte Economic Development Corp.</a:t>
                      </a:r>
                      <a:endParaRPr sz="10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Redwood Region Econ. Dev. Commission</a:t>
                      </a:r>
                      <a:endParaRPr sz="10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Lake County Economic Development Corporation</a:t>
                      </a:r>
                      <a:endParaRPr sz="10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County of Mendocino Econ Development Lead</a:t>
                      </a:r>
                      <a:endParaRPr sz="10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7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100" u="none" cap="none" strike="noStrike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Education/</a:t>
                      </a:r>
                      <a:br>
                        <a:rPr b="1" lang="en-US" sz="1100" u="none" cap="none" strike="noStrike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b="1" lang="en-US" sz="1100" u="none" cap="none" strike="noStrike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Training</a:t>
                      </a:r>
                      <a:endParaRPr sz="1100" u="none" cap="none" strike="noStrike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F755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College of the Redwoods</a:t>
                      </a:r>
                      <a:endParaRPr sz="10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Cal Poly Humboldt</a:t>
                      </a:r>
                      <a:endParaRPr sz="10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Lake County Office of Education</a:t>
                      </a:r>
                      <a:endParaRPr sz="10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Mendocino Community College</a:t>
                      </a:r>
                      <a:endParaRPr sz="10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530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100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Government</a:t>
                      </a:r>
                      <a:endParaRPr b="1" sz="1100" u="none" cap="none" strike="noStrike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F755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US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TBD</a:t>
                      </a:r>
                      <a:endParaRPr i="1" sz="10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Humboldt County Association of Governments</a:t>
                      </a:r>
                      <a:endParaRPr sz="10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Lake County Community Development</a:t>
                      </a:r>
                      <a:endParaRPr sz="10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Mendocino County Council of Governments</a:t>
                      </a:r>
                      <a:endParaRPr sz="10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530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100" u="none" cap="none" strike="noStrike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Environmental Justice</a:t>
                      </a:r>
                      <a:endParaRPr sz="1100" u="none" cap="none" strike="noStrike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F755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Environmental Protection Information Center</a:t>
                      </a:r>
                      <a:endParaRPr sz="10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Northcoast Environmental Center</a:t>
                      </a:r>
                      <a:endParaRPr sz="10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Tribal EcoRestoration</a:t>
                      </a:r>
                      <a:endParaRPr sz="10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GrassRoots Institute</a:t>
                      </a:r>
                      <a:endParaRPr sz="10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100" u="none" cap="none" strike="noStrike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Philanthropy</a:t>
                      </a:r>
                      <a:endParaRPr sz="1100" u="none" cap="none" strike="noStrike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F755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Wild Rivers Foundation</a:t>
                      </a:r>
                      <a:endParaRPr sz="10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Humboldt Area Foundation</a:t>
                      </a:r>
                      <a:endParaRPr sz="10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i="1" lang="en-US" sz="10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TBD</a:t>
                      </a:r>
                      <a:endParaRPr i="1" sz="10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Community Foundation of Mendocino</a:t>
                      </a:r>
                      <a:endParaRPr sz="10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100" u="none" cap="none" strike="noStrike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Priority</a:t>
                      </a:r>
                      <a:endParaRPr sz="1100" u="none" cap="none" strike="noStrike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F755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Resilient DNTL</a:t>
                      </a:r>
                      <a:endParaRPr sz="10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Centro del Pueblo</a:t>
                      </a:r>
                      <a:endParaRPr sz="10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Latinos United of Lake County</a:t>
                      </a:r>
                      <a:endParaRPr sz="10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Project Sanctuary, Ukiah Vecinos en Acción</a:t>
                      </a:r>
                      <a:endParaRPr sz="10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6355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100" u="none" cap="none" strike="noStrike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Workforce Development</a:t>
                      </a:r>
                      <a:endParaRPr sz="1100" u="none" cap="none" strike="noStrike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F755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SMART Workforce Center</a:t>
                      </a:r>
                      <a:endParaRPr sz="10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Humboldt Workforce Dev. Board</a:t>
                      </a:r>
                      <a:endParaRPr sz="10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u="none" cap="none" strike="noStrik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Workforce Alliance of the North Bay</a:t>
                      </a:r>
                      <a:endParaRPr sz="10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Economic Development &amp; Financing Corporation</a:t>
                      </a:r>
                      <a:endParaRPr sz="1000" u="none" cap="none" strike="noStrike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72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100" u="none" cap="none" strike="noStrike">
                          <a:solidFill>
                            <a:schemeClr val="lt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Labor</a:t>
                      </a:r>
                      <a:endParaRPr sz="1100" u="none" cap="none" strike="noStrike">
                        <a:solidFill>
                          <a:schemeClr val="lt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F7556"/>
                    </a:solidFill>
                  </a:tcPr>
                </a:tc>
                <a:tc gridSpan="4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Treston Shull- LiUNA</a:t>
                      </a:r>
                      <a:endParaRPr sz="10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Jeff Hunnerlach- Operators 3</a:t>
                      </a:r>
                      <a:endParaRPr sz="10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 hMerge="1"/>
                <a:tc hMerge="1"/>
                <a:tc hMerge="1"/>
              </a:tr>
            </a:tbl>
          </a:graphicData>
        </a:graphic>
      </p:graphicFrame>
      <p:pic>
        <p:nvPicPr>
          <p:cNvPr id="321" name="Google Shape;321;g240a4a9965b_5_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8827" y="5778663"/>
            <a:ext cx="1425998" cy="940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7a6a4472a4_3_4"/>
          <p:cNvSpPr txBox="1"/>
          <p:nvPr/>
        </p:nvSpPr>
        <p:spPr>
          <a:xfrm>
            <a:off x="1539600" y="432375"/>
            <a:ext cx="9112800" cy="641700"/>
          </a:xfrm>
          <a:prstGeom prst="rect">
            <a:avLst/>
          </a:prstGeom>
          <a:solidFill>
            <a:srgbClr val="0F7556"/>
          </a:solidFill>
          <a:ln cap="flat" cmpd="sng" w="114300">
            <a:solidFill>
              <a:srgbClr val="EAE5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1" lang="en-US" sz="3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Update - Proposed Voting Members</a:t>
            </a:r>
            <a:endParaRPr b="0" i="1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28" name="Google Shape;328;g27a6a4472a4_3_4"/>
          <p:cNvGraphicFramePr/>
          <p:nvPr/>
        </p:nvGraphicFramePr>
        <p:xfrm>
          <a:off x="1005900" y="1563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{7CD08AEC-C395-48CC-B5CB-93C5B56C8C6C}</a:tableStyleId>
              </a:tblPr>
              <a:tblGrid>
                <a:gridCol w="5090100"/>
                <a:gridCol w="5090100"/>
              </a:tblGrid>
              <a:tr h="568875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lt1"/>
                          </a:solidFill>
                        </a:rPr>
                        <a:t>Tribes who have indicated intent to participate as voting members</a:t>
                      </a:r>
                      <a:endParaRPr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F7556"/>
                    </a:solidFill>
                  </a:tcPr>
                </a:tc>
                <a:tc hMerge="1"/>
              </a:tr>
              <a:tr h="321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Bear River Band of the Rohnerville Rancheria</a:t>
                      </a:r>
                      <a:endParaRPr sz="1200" u="none" cap="none" strike="noStrike"/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Middletown Rancheria of Pomo Indians</a:t>
                      </a:r>
                      <a:endParaRPr sz="1200" u="none" cap="none" strike="noStrike"/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21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Big Lagoon Rancheria</a:t>
                      </a:r>
                      <a:endParaRPr sz="1200" u="none" cap="none" strike="noStrike"/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Pinoleville Pomo Nation</a:t>
                      </a:r>
                      <a:endParaRPr sz="1200" u="none" cap="none" strike="noStrike"/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21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Big Valley Band Rancheria</a:t>
                      </a:r>
                      <a:endParaRPr sz="1200" u="none" cap="none" strike="noStrike"/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Potter Valley Tribe</a:t>
                      </a:r>
                      <a:endParaRPr sz="1200" u="none" cap="none" strike="noStrike"/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568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Blue Lake Rancheria</a:t>
                      </a:r>
                      <a:endParaRPr sz="1200" u="none" cap="none" strike="noStrike"/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Redwood Valley Little River Band of Pomo Indians </a:t>
                      </a:r>
                      <a:br>
                        <a:rPr lang="en-US" sz="1200" u="none" cap="none" strike="noStrike"/>
                      </a:br>
                      <a:r>
                        <a:rPr lang="en-US" sz="1200" u="none" cap="none" strike="noStrike"/>
                        <a:t>(Redwood Valley Rancheria)</a:t>
                      </a:r>
                      <a:endParaRPr sz="1200" u="none" cap="none" strike="noStrike"/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21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Cahto Tribe</a:t>
                      </a:r>
                      <a:endParaRPr sz="1200" u="none" cap="none" strike="noStrike"/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Resighini Rancheria</a:t>
                      </a:r>
                      <a:endParaRPr sz="1200" u="none" cap="none" strike="noStrike"/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21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Coyote Valley Band of Pomo Indians</a:t>
                      </a:r>
                      <a:endParaRPr sz="1200" u="none" cap="none" strike="noStrike"/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Robinson Rancheria</a:t>
                      </a:r>
                      <a:endParaRPr sz="1200" u="none" cap="none" strike="noStrike"/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21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Elem Indian Colony</a:t>
                      </a:r>
                      <a:endParaRPr sz="1200" u="none" cap="none" strike="noStrike"/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Round Valley Reservation</a:t>
                      </a:r>
                      <a:endParaRPr sz="1200" u="none" cap="none" strike="noStrike"/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21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Elk Valley Rancheria</a:t>
                      </a:r>
                      <a:endParaRPr sz="1200" u="none" cap="none" strike="noStrike"/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Scotts Valley Band of Pomo Indians</a:t>
                      </a:r>
                      <a:endParaRPr sz="1200" u="none" cap="none" strike="noStrike"/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21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Guidiville Indian Rancheria</a:t>
                      </a:r>
                      <a:endParaRPr sz="1200" u="none" cap="none" strike="noStrike"/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Sherwood Valley Rancheria</a:t>
                      </a:r>
                      <a:endParaRPr sz="1200" u="none" cap="none" strike="noStrike"/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21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Habematolel Rancheria of Pomo Indians</a:t>
                      </a:r>
                      <a:endParaRPr sz="1200" u="none" cap="none" strike="noStrike"/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Tolowa Dee-ni' Nation</a:t>
                      </a:r>
                      <a:endParaRPr sz="1200" u="none" cap="none" strike="noStrike"/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21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Hoopa Valley Tribe</a:t>
                      </a:r>
                      <a:endParaRPr sz="1200" u="none" cap="none" strike="noStrike"/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Trinidad Rancheria</a:t>
                      </a:r>
                      <a:endParaRPr sz="1200" u="none" cap="none" strike="noStrike"/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21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Hopland Band of Pomo Indians</a:t>
                      </a:r>
                      <a:endParaRPr sz="1200" u="none" cap="none" strike="noStrike"/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Wiyot (Table Bluff Reservation)</a:t>
                      </a:r>
                      <a:endParaRPr sz="1200" u="none" cap="none" strike="noStrike"/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21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Manchester Band of Pomo Indians</a:t>
                      </a:r>
                      <a:endParaRPr sz="1200" u="none" cap="none" strike="noStrike"/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/>
                        <a:t>Yurok Tribe</a:t>
                      </a:r>
                      <a:endParaRPr sz="1200" u="none" cap="none" strike="noStrike"/>
                    </a:p>
                  </a:txBody>
                  <a:tcPr marT="25400" marB="25400" marR="25400" marL="25400" anchor="b">
                    <a:lnL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11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329" name="Google Shape;329;g27a6a4472a4_3_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8827" y="5778663"/>
            <a:ext cx="1425998" cy="940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40a4a9965b_5_32"/>
          <p:cNvSpPr txBox="1"/>
          <p:nvPr/>
        </p:nvSpPr>
        <p:spPr>
          <a:xfrm>
            <a:off x="1536750" y="360300"/>
            <a:ext cx="9118500" cy="641700"/>
          </a:xfrm>
          <a:prstGeom prst="rect">
            <a:avLst/>
          </a:prstGeom>
          <a:solidFill>
            <a:srgbClr val="0F7556"/>
          </a:solidFill>
          <a:ln cap="flat" cmpd="sng" w="114300">
            <a:solidFill>
              <a:srgbClr val="EAE5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1" lang="en-US" sz="3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Update - Proposed Sector Tables (1)</a:t>
            </a:r>
            <a:endParaRPr b="0" i="1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36" name="Google Shape;336;g240a4a9965b_5_32"/>
          <p:cNvGraphicFramePr/>
          <p:nvPr/>
        </p:nvGraphicFramePr>
        <p:xfrm>
          <a:off x="1883213" y="1418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{469E035E-59B0-4AAA-A29B-61A4EC648DC3}</a:tableStyleId>
              </a:tblPr>
              <a:tblGrid>
                <a:gridCol w="4122275"/>
                <a:gridCol w="4303300"/>
              </a:tblGrid>
              <a:tr h="12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en-US" sz="1500" u="none" cap="none" strike="noStrike">
                          <a:solidFill>
                            <a:srgbClr val="0F7556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Allied Health and Caregiving</a:t>
                      </a:r>
                      <a:endParaRPr b="1" sz="1500" u="none" cap="none" strike="noStrike">
                        <a:solidFill>
                          <a:srgbClr val="0F7556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br>
                        <a:rPr lang="en-US" sz="11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Adventist Health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Area 1 Agency on Aging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Changing Tides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County of Mendocino -IHSS department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First 5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Heart of the Redwoods Community Hospice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Hospice of Humboldt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Humboldt Del Norte Medical Society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Mad River Community Hospital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Mendocino Coast Healthcare Foundation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North Coast Clinics Network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Open Door Community Health Centers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Providence/St. Josephs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Redwood Community Action Agency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Redwood Community Services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Redwoods Rural Health Center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Sutter Coast Hospital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TANF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Tribal Health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Ukiah Senior Center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United Indian Health Services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United Indian Health Services (Del Norte)</a:t>
                      </a:r>
                      <a:endParaRPr sz="12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en-US" sz="1500" u="none" cap="none" strike="noStrike">
                          <a:solidFill>
                            <a:srgbClr val="0F7556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Working Lands &amp; Blue Economy</a:t>
                      </a:r>
                      <a:endParaRPr b="1" sz="1500" u="none" cap="none" strike="noStrike">
                        <a:solidFill>
                          <a:srgbClr val="0F7556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br>
                        <a:rPr lang="en-US" sz="11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Alexandre Family Farms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Blue Ribbon Committee for the Rehab of Clear Lake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CalForest WRX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Cooperative Agriculture Network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Crescent City Fishermen's Association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Del Norte Food Council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Foggy Bottoms Boys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Lake County Climate Resilience Officer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Lake County Farm Bureau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Mattole Restoration Council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North Coast Growers Association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North Fork Lumber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Noyo Harbor District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Noyo Ocean Collective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Redwood Forest Foundation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Rumiano Cheese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Six Rivers Initiative</a:t>
                      </a:r>
                      <a:endParaRPr sz="12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337" name="Google Shape;337;g240a4a9965b_5_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8827" y="5778663"/>
            <a:ext cx="1425998" cy="940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50070442ab_0_40"/>
          <p:cNvSpPr txBox="1"/>
          <p:nvPr/>
        </p:nvSpPr>
        <p:spPr>
          <a:xfrm>
            <a:off x="1583100" y="391175"/>
            <a:ext cx="9025800" cy="641700"/>
          </a:xfrm>
          <a:prstGeom prst="rect">
            <a:avLst/>
          </a:prstGeom>
          <a:solidFill>
            <a:srgbClr val="0F7556"/>
          </a:solidFill>
          <a:ln cap="flat" cmpd="sng" w="114300">
            <a:solidFill>
              <a:srgbClr val="EAE5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1" lang="en-US" sz="3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Update - Proposed Sector Tables (2)</a:t>
            </a:r>
            <a:endParaRPr b="0" i="1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44" name="Google Shape;344;g250070442ab_0_40"/>
          <p:cNvGraphicFramePr/>
          <p:nvPr/>
        </p:nvGraphicFramePr>
        <p:xfrm>
          <a:off x="1378650" y="2361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{469E035E-59B0-4AAA-A29B-61A4EC648DC3}</a:tableStyleId>
              </a:tblPr>
              <a:tblGrid>
                <a:gridCol w="4307625"/>
                <a:gridCol w="5127075"/>
              </a:tblGrid>
              <a:tr h="12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en-US" sz="1500" u="none" cap="none" strike="noStrike">
                          <a:solidFill>
                            <a:srgbClr val="0F7556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Resilient and Renewable Energy</a:t>
                      </a:r>
                      <a:endParaRPr b="1" sz="1500" u="none" cap="none" strike="noStrike">
                        <a:solidFill>
                          <a:srgbClr val="0F7556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br>
                        <a:rPr lang="en-US" sz="11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Blue Lake Rancheria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Calpine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Climate Action Mendocino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CORE hub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Crescent City Harbor District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Humboldt Harbor District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Mendocino County Resource Conservation District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Noyo Harbor District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Redwood Coast Energy Authority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Schatz Energy Research Center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Scotts Valley Energy Corporation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Vineyard Offshore</a:t>
                      </a:r>
                      <a:endParaRPr sz="12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en-US" sz="1500" u="none" cap="none" strike="noStrike">
                          <a:solidFill>
                            <a:srgbClr val="0F7556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Arts, Culture, Tourism</a:t>
                      </a:r>
                      <a:endParaRPr b="1" sz="1500" u="none" cap="none" strike="noStrike">
                        <a:solidFill>
                          <a:srgbClr val="0F7556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br>
                        <a:rPr lang="en-US" sz="11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Arts Council of Mendocino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Crescent City Department of Economic Development &amp; Recreation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Del Norte Association for Cultural Awareness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Dell’Arte International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Greater Ukiah Business &amp; Tourism Alliance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Ink People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Lake County Arts Council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Middletown Arts Center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Southern Humboldt Visitors Bureau</a:t>
                      </a:r>
                      <a:b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-US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Visit Lake County (Tourism improvement district)</a:t>
                      </a:r>
                      <a:endParaRPr sz="12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345" name="Google Shape;345;g250070442ab_0_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8827" y="5778663"/>
            <a:ext cx="1425998" cy="940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50070442ab_0_47"/>
          <p:cNvSpPr txBox="1"/>
          <p:nvPr/>
        </p:nvSpPr>
        <p:spPr>
          <a:xfrm>
            <a:off x="2798250" y="339675"/>
            <a:ext cx="6595500" cy="641700"/>
          </a:xfrm>
          <a:prstGeom prst="rect">
            <a:avLst/>
          </a:prstGeom>
          <a:solidFill>
            <a:srgbClr val="0F7556"/>
          </a:solidFill>
          <a:ln cap="flat" cmpd="sng" w="114300">
            <a:solidFill>
              <a:srgbClr val="EAE5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1" lang="en-US" sz="3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Update - </a:t>
            </a:r>
            <a:r>
              <a:rPr b="1" i="1" lang="en-US" sz="3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Equity Council</a:t>
            </a:r>
            <a:endParaRPr b="0" i="1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52" name="Google Shape;352;g250070442ab_0_47"/>
          <p:cNvGraphicFramePr/>
          <p:nvPr/>
        </p:nvGraphicFramePr>
        <p:xfrm>
          <a:off x="1786500" y="2168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{F79E9974-AAD8-47AC-92AC-75E9F7E9C8D6}</a:tableStyleId>
              </a:tblPr>
              <a:tblGrid>
                <a:gridCol w="4330025"/>
              </a:tblGrid>
              <a:tr h="3205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Buffey Bourassa - Sherwood Valley Band of Pomo Indians Council Member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5245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Jack Buckhorn - Executive Director of North Bay Labor Council (serving Sonoma, Lake, Mendocino &amp; Marin Counties)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691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Kay Richards - Community Member in Covelo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46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Kaylee Simili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46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Valerie Starkey - Del Norte County Supervisor District 2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46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Paul Garza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46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Angelica Lua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46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Ashley Taylor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46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Jessica Johnson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46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Alissa Norman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46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Thomas Nicholson Stratton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3" name="Google Shape;353;g250070442ab_0_47"/>
          <p:cNvGraphicFramePr/>
          <p:nvPr/>
        </p:nvGraphicFramePr>
        <p:xfrm>
          <a:off x="6235100" y="2168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{F79E9974-AAD8-47AC-92AC-75E9F7E9C8D6}</a:tableStyleId>
              </a:tblPr>
              <a:tblGrid>
                <a:gridCol w="4170400"/>
              </a:tblGrid>
              <a:tr h="2488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Jody Himango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488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Leann Greene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488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Carol De Lorme Larsen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488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Debra Garnes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488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Elizabeth Hassler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488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Steve Aviv Kleinman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488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Julie Eby-McKenzie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488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Walter Gray III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488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Maria Dahlin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488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Monique Harper-Desir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488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Theresa Showen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488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Joey Luiz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292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Lynette Kirkwood</a:t>
                      </a:r>
                      <a:endParaRPr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25400" marB="25400" marR="25400" marL="25400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354" name="Google Shape;354;g250070442ab_0_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8827" y="5778663"/>
            <a:ext cx="1425998" cy="940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50070442ab_0_15"/>
          <p:cNvSpPr txBox="1"/>
          <p:nvPr/>
        </p:nvSpPr>
        <p:spPr>
          <a:xfrm>
            <a:off x="2622450" y="417650"/>
            <a:ext cx="6947100" cy="641700"/>
          </a:xfrm>
          <a:prstGeom prst="rect">
            <a:avLst/>
          </a:prstGeom>
          <a:solidFill>
            <a:srgbClr val="0F7556"/>
          </a:solidFill>
          <a:ln cap="flat" cmpd="sng" w="114300">
            <a:solidFill>
              <a:srgbClr val="EAE5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1" lang="en-US" sz="3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Update - </a:t>
            </a:r>
            <a:r>
              <a:rPr b="1" i="1" lang="en-US" sz="3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Research</a:t>
            </a:r>
            <a:endParaRPr b="0" i="1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g250070442ab_0_15"/>
          <p:cNvSpPr txBox="1"/>
          <p:nvPr/>
        </p:nvSpPr>
        <p:spPr>
          <a:xfrm>
            <a:off x="432725" y="1523400"/>
            <a:ext cx="11112300" cy="4927500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Open Sans"/>
              <a:buChar char="●"/>
            </a:pPr>
            <a:r>
              <a:rPr b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Partner Mapping: </a:t>
            </a:r>
            <a:r>
              <a:rPr lang="en-US" sz="2400">
                <a:solidFill>
                  <a:schemeClr val="dk1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88 </a:t>
            </a: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Respondents</a:t>
            </a:r>
            <a:b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b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SWOT Analysis</a:t>
            </a: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 Thank you! Share preliminary findings at our November Collaborative meeting.</a:t>
            </a:r>
            <a:b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b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Listening Campaign</a:t>
            </a: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lang="en-US" sz="2400">
                <a:solidFill>
                  <a:schemeClr val="dk1"/>
                </a:solidFill>
                <a:highlight>
                  <a:schemeClr val="lt1"/>
                </a:highlight>
                <a:latin typeface="Open Sans"/>
                <a:ea typeface="Open Sans"/>
                <a:cs typeface="Open Sans"/>
                <a:sym typeface="Open Sans"/>
              </a:rPr>
              <a:t>80+ </a:t>
            </a: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Participants providing more input to SWOT, partner mapping, governance design and more.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Labor Market Analysis, Public Health Analysis, Industry Cluster Analysis, Climate Vulnerability Analysis- all due to be delivered </a:t>
            </a:r>
            <a:r>
              <a:rPr b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November 15th</a:t>
            </a: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!</a:t>
            </a:r>
            <a:b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Between November 15-December 15 we will be asking our Collaborative (you!) on your thoughts on these key data products and </a:t>
            </a:r>
            <a:br>
              <a:rPr b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what the data means for our collective work.</a:t>
            </a:r>
            <a:endParaRPr b="1"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2" name="Google Shape;362;g250070442ab_0_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8827" y="5778663"/>
            <a:ext cx="1425998" cy="940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50070442ab_0_27"/>
          <p:cNvSpPr txBox="1"/>
          <p:nvPr/>
        </p:nvSpPr>
        <p:spPr>
          <a:xfrm>
            <a:off x="1996050" y="438225"/>
            <a:ext cx="8199900" cy="641700"/>
          </a:xfrm>
          <a:prstGeom prst="rect">
            <a:avLst/>
          </a:prstGeom>
          <a:solidFill>
            <a:srgbClr val="0F7556"/>
          </a:solidFill>
          <a:ln cap="flat" cmpd="sng" w="114300">
            <a:solidFill>
              <a:srgbClr val="EAE5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1" lang="en-US" sz="3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Update - </a:t>
            </a:r>
            <a:r>
              <a:rPr b="1" i="1" lang="en-US" sz="3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Communications: Website &amp; Mailer</a:t>
            </a:r>
            <a:endParaRPr b="0" i="1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g250070442ab_0_27"/>
          <p:cNvSpPr txBox="1"/>
          <p:nvPr/>
        </p:nvSpPr>
        <p:spPr>
          <a:xfrm>
            <a:off x="432725" y="1523400"/>
            <a:ext cx="11112300" cy="4741200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Open Sans"/>
              <a:buChar char="●"/>
            </a:pPr>
            <a:r>
              <a:rPr b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Website</a:t>
            </a: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b="1" i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bit.ly/Redwood-RISE</a:t>
            </a: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(or </a:t>
            </a:r>
            <a:r>
              <a:rPr b="1" i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ccrp.humboldt.edu/redwood-rise</a:t>
            </a: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195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○"/>
            </a:pPr>
            <a:r>
              <a:rPr lang="en-US" sz="2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Landing Page</a:t>
            </a:r>
            <a:endParaRPr sz="2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195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○"/>
            </a:pPr>
            <a:r>
              <a:rPr lang="en-US" sz="2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Getting Started</a:t>
            </a:r>
            <a:endParaRPr sz="2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195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○"/>
            </a:pPr>
            <a:r>
              <a:rPr lang="en-US" sz="2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News</a:t>
            </a:r>
            <a:endParaRPr sz="2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195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○"/>
            </a:pPr>
            <a:r>
              <a:rPr lang="en-US" sz="2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Calendar</a:t>
            </a:r>
            <a:endParaRPr sz="2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195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○"/>
            </a:pPr>
            <a:r>
              <a:rPr lang="en-US" sz="2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Helpful Resources</a:t>
            </a:r>
            <a:endParaRPr sz="2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○"/>
            </a:pPr>
            <a:r>
              <a:rPr lang="en-US" sz="2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Governance: Our Tables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b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Newsletters</a:t>
            </a:r>
            <a:endParaRPr b="1"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195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○"/>
            </a:pPr>
            <a:r>
              <a:rPr lang="en-US" sz="2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Collaborative Mailer (“big group”)</a:t>
            </a:r>
            <a:endParaRPr sz="2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195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○"/>
            </a:pPr>
            <a:r>
              <a:rPr lang="en-US" sz="2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Tailored Mailers for all Collaborative bodies</a:t>
            </a:r>
            <a:endParaRPr sz="2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b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Onboarding RRRISE</a:t>
            </a:r>
            <a:endParaRPr b="1" i="0" sz="2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70" name="Google Shape;370;g250070442ab_0_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8827" y="5778663"/>
            <a:ext cx="1425998" cy="940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7a6a4472a4_2_117"/>
          <p:cNvSpPr txBox="1"/>
          <p:nvPr/>
        </p:nvSpPr>
        <p:spPr>
          <a:xfrm>
            <a:off x="568036" y="138545"/>
            <a:ext cx="103962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97F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rgbClr val="14497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97F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rgbClr val="2E75B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7" name="Google Shape;377;g27a6a4472a4_2_117"/>
          <p:cNvSpPr txBox="1"/>
          <p:nvPr/>
        </p:nvSpPr>
        <p:spPr>
          <a:xfrm>
            <a:off x="294312" y="4837774"/>
            <a:ext cx="11112300" cy="21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032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1905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1905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8" name="Google Shape;378;g27a6a4472a4_2_117"/>
          <p:cNvSpPr txBox="1"/>
          <p:nvPr/>
        </p:nvSpPr>
        <p:spPr>
          <a:xfrm>
            <a:off x="419150" y="431725"/>
            <a:ext cx="11361000" cy="1246800"/>
          </a:xfrm>
          <a:prstGeom prst="rect">
            <a:avLst/>
          </a:prstGeom>
          <a:solidFill>
            <a:srgbClr val="FFFFFF">
              <a:alpha val="69019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lang="en-US" sz="3200">
                <a:solidFill>
                  <a:srgbClr val="0F7556"/>
                </a:solidFill>
                <a:latin typeface="Open Sans"/>
                <a:ea typeface="Open Sans"/>
                <a:cs typeface="Open Sans"/>
                <a:sym typeface="Open Sans"/>
              </a:rPr>
              <a:t>Timeline Review: RRRISE &amp; Tribal Funding Opportunity</a:t>
            </a:r>
            <a:br>
              <a:rPr b="1" lang="en-US" sz="3200">
                <a:solidFill>
                  <a:srgbClr val="0F7556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b="1" i="0" sz="2000" u="none" cap="none" strike="noStrike">
              <a:solidFill>
                <a:srgbClr val="0F755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Welcome Back </a:t>
            </a:r>
            <a:r>
              <a:rPr b="1" lang="en-US" sz="2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Vivienna Orcutt</a:t>
            </a:r>
            <a:r>
              <a:rPr lang="en-US" sz="2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(OPR Tribal Liaison) </a:t>
            </a:r>
            <a:endParaRPr i="0" sz="2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79" name="Google Shape;379;g27a6a4472a4_2_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97502" y="5665488"/>
            <a:ext cx="1425998" cy="940276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g27a6a4472a4_2_117"/>
          <p:cNvSpPr txBox="1"/>
          <p:nvPr/>
        </p:nvSpPr>
        <p:spPr>
          <a:xfrm>
            <a:off x="902250" y="1931750"/>
            <a:ext cx="8941500" cy="39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92e97af49c_0_279"/>
          <p:cNvSpPr txBox="1"/>
          <p:nvPr>
            <p:ph idx="1" type="body"/>
          </p:nvPr>
        </p:nvSpPr>
        <p:spPr>
          <a:xfrm>
            <a:off x="1172632" y="1809222"/>
            <a:ext cx="9846600" cy="4100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g292e97af49c_0_279"/>
          <p:cNvSpPr txBox="1"/>
          <p:nvPr>
            <p:ph type="title"/>
          </p:nvPr>
        </p:nvSpPr>
        <p:spPr>
          <a:xfrm>
            <a:off x="1172632" y="365125"/>
            <a:ext cx="9846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8" name="Google Shape;388;g292e97af49c_0_2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5" y="-68462"/>
            <a:ext cx="12192000" cy="6994922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g292e97af49c_0_279"/>
          <p:cNvSpPr/>
          <p:nvPr/>
        </p:nvSpPr>
        <p:spPr>
          <a:xfrm>
            <a:off x="2471350" y="6199000"/>
            <a:ext cx="895800" cy="453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g292e97af49c_0_279"/>
          <p:cNvSpPr/>
          <p:nvPr/>
        </p:nvSpPr>
        <p:spPr>
          <a:xfrm>
            <a:off x="3262175" y="4693550"/>
            <a:ext cx="895800" cy="453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g292e97af49c_0_279"/>
          <p:cNvSpPr/>
          <p:nvPr/>
        </p:nvSpPr>
        <p:spPr>
          <a:xfrm>
            <a:off x="4157975" y="5597650"/>
            <a:ext cx="895800" cy="453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g292e97af49c_0_279"/>
          <p:cNvSpPr/>
          <p:nvPr/>
        </p:nvSpPr>
        <p:spPr>
          <a:xfrm>
            <a:off x="4990000" y="3828675"/>
            <a:ext cx="895800" cy="453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50070442ab_0_59"/>
          <p:cNvSpPr txBox="1"/>
          <p:nvPr/>
        </p:nvSpPr>
        <p:spPr>
          <a:xfrm>
            <a:off x="568036" y="138545"/>
            <a:ext cx="103962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97F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rgbClr val="14497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97F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rgbClr val="2E75B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9" name="Google Shape;399;g250070442ab_0_59"/>
          <p:cNvSpPr txBox="1"/>
          <p:nvPr/>
        </p:nvSpPr>
        <p:spPr>
          <a:xfrm>
            <a:off x="294312" y="4837774"/>
            <a:ext cx="11112300" cy="21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032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1905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1905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0" name="Google Shape;400;g250070442ab_0_59"/>
          <p:cNvSpPr txBox="1"/>
          <p:nvPr/>
        </p:nvSpPr>
        <p:spPr>
          <a:xfrm>
            <a:off x="419150" y="431725"/>
            <a:ext cx="11361000" cy="585000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lang="en-US" sz="3200">
                <a:solidFill>
                  <a:srgbClr val="0F7556"/>
                </a:solidFill>
                <a:latin typeface="Open Sans"/>
                <a:ea typeface="Open Sans"/>
                <a:cs typeface="Open Sans"/>
                <a:sym typeface="Open Sans"/>
              </a:rPr>
              <a:t>Introduction: ThinkPlace West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01" name="Google Shape;401;g250070442ab_0_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97502" y="5665488"/>
            <a:ext cx="1425998" cy="940276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g250070442ab_0_59"/>
          <p:cNvSpPr txBox="1"/>
          <p:nvPr/>
        </p:nvSpPr>
        <p:spPr>
          <a:xfrm>
            <a:off x="432725" y="1523400"/>
            <a:ext cx="11112300" cy="2161200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Equity Council (proposal reviews)</a:t>
            </a:r>
            <a:b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Team </a:t>
            </a:r>
            <a:r>
              <a:rPr lang="en-US" sz="2400">
                <a:solidFill>
                  <a:schemeClr val="dk1"/>
                </a:solidFill>
              </a:rPr>
              <a:t>👋🏽</a:t>
            </a:r>
            <a:br>
              <a:rPr lang="en-US" sz="2400">
                <a:solidFill>
                  <a:schemeClr val="dk1"/>
                </a:solidFill>
              </a:rPr>
            </a:b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</a:t>
            </a: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acilitation Work Plan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3157387dfd_1_2"/>
          <p:cNvSpPr txBox="1"/>
          <p:nvPr>
            <p:ph idx="1" type="body"/>
          </p:nvPr>
        </p:nvSpPr>
        <p:spPr>
          <a:xfrm>
            <a:off x="344050" y="1377375"/>
            <a:ext cx="11178000" cy="47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You have arrived at the </a:t>
            </a:r>
            <a:r>
              <a:rPr b="1" lang="en-US"/>
              <a:t>October Collaborative Meeting</a:t>
            </a:r>
            <a:r>
              <a:rPr lang="en-US"/>
              <a:t> of </a:t>
            </a:r>
            <a:br>
              <a:rPr lang="en-US"/>
            </a:br>
            <a:r>
              <a:rPr b="1" lang="en-US"/>
              <a:t>Redwood Region RISE (Resilient Inclusive Sustainable Economy)</a:t>
            </a:r>
            <a:r>
              <a:rPr lang="en-US"/>
              <a:t>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Please introduce yourself in the chat–name, affiliation (if applicable) and where you are zooming in from: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https://native-land.ca/</a:t>
            </a:r>
            <a:endParaRPr b="1" i="1" sz="3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 i="1" sz="3300"/>
          </a:p>
        </p:txBody>
      </p:sp>
      <p:sp>
        <p:nvSpPr>
          <p:cNvPr id="254" name="Google Shape;254;g23157387dfd_1_2"/>
          <p:cNvSpPr txBox="1"/>
          <p:nvPr/>
        </p:nvSpPr>
        <p:spPr>
          <a:xfrm>
            <a:off x="1520650" y="4109400"/>
            <a:ext cx="8824800" cy="1556100"/>
          </a:xfrm>
          <a:prstGeom prst="rect">
            <a:avLst/>
          </a:prstGeom>
          <a:solidFill>
            <a:srgbClr val="0F7556"/>
          </a:solidFill>
          <a:ln cap="flat" cmpd="sng" w="114300">
            <a:solidFill>
              <a:srgbClr val="EAE5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1" lang="en-US" sz="3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Icebreaker: </a:t>
            </a:r>
            <a:endParaRPr b="0" i="1" sz="33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1" lang="en-US" sz="3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was your best ever Halloween costume?</a:t>
            </a:r>
            <a:endParaRPr b="1" i="1" sz="3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1" lang="en-US" sz="3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Let us know in the comments!</a:t>
            </a:r>
            <a:endParaRPr b="0" i="1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g23157387dfd_1_2"/>
          <p:cNvSpPr txBox="1"/>
          <p:nvPr/>
        </p:nvSpPr>
        <p:spPr>
          <a:xfrm>
            <a:off x="419150" y="431725"/>
            <a:ext cx="11112300" cy="585000"/>
          </a:xfrm>
          <a:prstGeom prst="rect">
            <a:avLst/>
          </a:prstGeom>
          <a:solidFill>
            <a:srgbClr val="FFFFFF">
              <a:alpha val="69019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0F7556"/>
                </a:solidFill>
                <a:latin typeface="Open Sans"/>
                <a:ea typeface="Open Sans"/>
                <a:cs typeface="Open Sans"/>
                <a:sym typeface="Open Sans"/>
              </a:rPr>
              <a:t>Welcome Everyone / ¡Bienvenidos todos!</a:t>
            </a:r>
            <a:endParaRPr b="0" i="0" sz="2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56" name="Google Shape;256;g23157387dfd_1_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97502" y="5665488"/>
            <a:ext cx="1425998" cy="940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92e97af49c_0_0"/>
          <p:cNvSpPr txBox="1"/>
          <p:nvPr/>
        </p:nvSpPr>
        <p:spPr>
          <a:xfrm>
            <a:off x="419150" y="431725"/>
            <a:ext cx="11361000" cy="585000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lang="en-US" sz="3200">
                <a:solidFill>
                  <a:srgbClr val="0F7556"/>
                </a:solidFill>
                <a:latin typeface="Open Sans"/>
                <a:ea typeface="Open Sans"/>
                <a:cs typeface="Open Sans"/>
                <a:sym typeface="Open Sans"/>
              </a:rPr>
              <a:t>Catalyst Program Session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9" name="Google Shape;409;g292e97af49c_0_0"/>
          <p:cNvSpPr txBox="1"/>
          <p:nvPr/>
        </p:nvSpPr>
        <p:spPr>
          <a:xfrm>
            <a:off x="432725" y="1523400"/>
            <a:ext cx="11112300" cy="4695600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Too many communities across California lack the funds necessary to move projects through the development process e.g.: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Open Sans"/>
              <a:buChar char="●"/>
            </a:pP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Conducting </a:t>
            </a:r>
            <a:r>
              <a:rPr b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feasibility studies</a:t>
            </a: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;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Open Sans"/>
              <a:buChar char="●"/>
            </a:pP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Conducting </a:t>
            </a:r>
            <a:r>
              <a:rPr b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environmental studies</a:t>
            </a: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;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Open Sans"/>
              <a:buChar char="●"/>
            </a:pP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Identifying, and controlling </a:t>
            </a:r>
            <a:r>
              <a:rPr b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sites for development</a:t>
            </a: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;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Open Sans"/>
              <a:buChar char="●"/>
            </a:pP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Negotiating </a:t>
            </a:r>
            <a:r>
              <a:rPr b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Community Benefits Agreements</a:t>
            </a: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etc.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“Disinvested communities” have suffered the most from this dynamic, while better-resourced communities are able to allocate capital to developing projects that are ‘ready-to-go,’ or ready for immediate implementation. 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292e97af49c_4_31"/>
          <p:cNvSpPr txBox="1"/>
          <p:nvPr/>
        </p:nvSpPr>
        <p:spPr>
          <a:xfrm>
            <a:off x="419150" y="431725"/>
            <a:ext cx="11361000" cy="585000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lang="en-US" sz="3200">
                <a:solidFill>
                  <a:srgbClr val="0F7556"/>
                </a:solidFill>
                <a:latin typeface="Open Sans"/>
                <a:ea typeface="Open Sans"/>
                <a:cs typeface="Open Sans"/>
                <a:sym typeface="Open Sans"/>
              </a:rPr>
              <a:t>Catalyst fund - Voting Members Discuss</a:t>
            </a:r>
            <a:endParaRPr b="1" sz="3200">
              <a:solidFill>
                <a:srgbClr val="0F755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16" name="Google Shape;416;g292e97af49c_4_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7350" y="1830416"/>
            <a:ext cx="7784650" cy="5027584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g292e97af49c_4_31"/>
          <p:cNvSpPr txBox="1"/>
          <p:nvPr/>
        </p:nvSpPr>
        <p:spPr>
          <a:xfrm>
            <a:off x="285275" y="1830413"/>
            <a:ext cx="3988200" cy="52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0F7556"/>
              </a:buClr>
              <a:buSzPts val="2500"/>
              <a:buFont typeface="Calibri"/>
              <a:buChar char="●"/>
            </a:pPr>
            <a:r>
              <a:rPr b="1" lang="en-US" sz="2500">
                <a:solidFill>
                  <a:srgbClr val="0F7556"/>
                </a:solidFill>
                <a:latin typeface="Calibri"/>
                <a:ea typeface="Calibri"/>
                <a:cs typeface="Calibri"/>
                <a:sym typeface="Calibri"/>
              </a:rPr>
              <a:t>How should our Collaborative ensure that these pre-development funds reach the most “disinvested parts” of our Region? What would it take?</a:t>
            </a:r>
            <a:br>
              <a:rPr b="1" lang="en-US" sz="2500">
                <a:solidFill>
                  <a:srgbClr val="0F755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sz="2500">
              <a:solidFill>
                <a:srgbClr val="0F75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rgbClr val="0F7556"/>
              </a:buClr>
              <a:buSzPts val="2500"/>
              <a:buFont typeface="Calibri"/>
              <a:buChar char="●"/>
            </a:pPr>
            <a:r>
              <a:rPr b="1" lang="en-US" sz="2500">
                <a:solidFill>
                  <a:srgbClr val="0F7556"/>
                </a:solidFill>
                <a:latin typeface="Calibri"/>
                <a:ea typeface="Calibri"/>
                <a:cs typeface="Calibri"/>
                <a:sym typeface="Calibri"/>
              </a:rPr>
              <a:t>What do we want our Equity Council to consider?</a:t>
            </a:r>
            <a:endParaRPr b="1" sz="2500">
              <a:solidFill>
                <a:srgbClr val="0F75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3f0a5968ad_1_9"/>
          <p:cNvSpPr txBox="1"/>
          <p:nvPr/>
        </p:nvSpPr>
        <p:spPr>
          <a:xfrm>
            <a:off x="568036" y="138545"/>
            <a:ext cx="103962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97F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rgbClr val="14497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97F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rgbClr val="2E75B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4" name="Google Shape;424;g23f0a5968ad_1_9"/>
          <p:cNvSpPr txBox="1"/>
          <p:nvPr/>
        </p:nvSpPr>
        <p:spPr>
          <a:xfrm>
            <a:off x="419150" y="431725"/>
            <a:ext cx="11112300" cy="5017800"/>
          </a:xfrm>
          <a:prstGeom prst="rect">
            <a:avLst/>
          </a:prstGeom>
          <a:solidFill>
            <a:srgbClr val="FFFFFF">
              <a:alpha val="69019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lang="en-US" sz="3200">
                <a:solidFill>
                  <a:srgbClr val="0F7556"/>
                </a:solidFill>
                <a:latin typeface="Open Sans"/>
                <a:ea typeface="Open Sans"/>
                <a:cs typeface="Open Sans"/>
                <a:sym typeface="Open Sans"/>
              </a:rPr>
              <a:t>Introducing: Our Sector Table Coordinators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i="1" sz="2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b="1" i="1" lang="en-US" sz="2400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Working Lands &amp; Blue Economy:</a:t>
            </a:r>
            <a:br>
              <a:rPr b="1" i="1" lang="en-US" sz="2400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</a:br>
            <a:endParaRPr b="1" i="1" sz="2400">
              <a:solidFill>
                <a:srgbClr val="22222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○"/>
            </a:pPr>
            <a:r>
              <a:rPr b="1" lang="en-US" sz="2400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Conner Hackett</a:t>
            </a:r>
            <a:r>
              <a:rPr lang="en-US" sz="2400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CEO of the Six Rivers Initiative</a:t>
            </a:r>
            <a:endParaRPr sz="2400">
              <a:solidFill>
                <a:srgbClr val="22222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○"/>
            </a:pPr>
            <a:r>
              <a:rPr b="1" lang="en-US" sz="2400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Mary Anne Petrillo</a:t>
            </a:r>
            <a:r>
              <a:rPr lang="en-US" sz="2400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CEO of West Business Development Center</a:t>
            </a:r>
            <a:br>
              <a:rPr lang="en-US" sz="2400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</a:br>
            <a:br>
              <a:rPr lang="en-US" sz="2400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</a:br>
            <a:endParaRPr sz="2400">
              <a:solidFill>
                <a:srgbClr val="22222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b="1" i="1" lang="en-US" sz="2400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Arts, Culture and Tourism: </a:t>
            </a:r>
            <a:br>
              <a:rPr b="1" i="1" lang="en-US" sz="2400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</a:br>
            <a:endParaRPr b="1" i="1" sz="2400">
              <a:solidFill>
                <a:srgbClr val="22222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○"/>
            </a:pPr>
            <a:r>
              <a:rPr b="1" lang="en-US" sz="2400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Calder Johnson</a:t>
            </a:r>
            <a:r>
              <a:rPr lang="en-US" sz="2400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, Managing Artistic Director, North Coast Repertory Theatre</a:t>
            </a:r>
            <a:endParaRPr sz="2400">
              <a:solidFill>
                <a:srgbClr val="222222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○"/>
            </a:pPr>
            <a:r>
              <a:rPr b="1" lang="en-US" sz="2400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Sabrina Clement</a:t>
            </a:r>
            <a:r>
              <a:rPr lang="en-US" sz="2400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400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Creative Education Consulting</a:t>
            </a:r>
            <a:endParaRPr b="1"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25" name="Google Shape;425;g23f0a5968ad_1_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97502" y="5665488"/>
            <a:ext cx="1425998" cy="940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250070442ab_0_21"/>
          <p:cNvSpPr txBox="1"/>
          <p:nvPr/>
        </p:nvSpPr>
        <p:spPr>
          <a:xfrm>
            <a:off x="432725" y="1447200"/>
            <a:ext cx="11112300" cy="5207700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b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 Process</a:t>
            </a: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 Recruiting Industry experts to serve as Sector Table Coordinators for Renewable &amp; Resilient Energy, and Allied Health &amp; Caregiving Tables</a:t>
            </a:r>
            <a:b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b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Create </a:t>
            </a: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charters, meeting schedules, finalize work plans</a:t>
            </a:r>
            <a:b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b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First Meetings</a:t>
            </a: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 TBD in December 2023</a:t>
            </a:r>
            <a:b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b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January-June 2024</a:t>
            </a: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Tables work on: 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○"/>
            </a:pP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Identifying strategies for growing respective sectors, sustainably and inclusively;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○"/>
            </a:pP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Identifying projects that represent strategic investments in those strategies. 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This will be achieved with input and guidance from Local and Tribal </a:t>
            </a:r>
            <a:br>
              <a:rPr i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i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Tables, and the Equity Council.</a:t>
            </a:r>
            <a:endParaRPr i="1"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32" name="Google Shape;432;g250070442ab_0_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8827" y="5778663"/>
            <a:ext cx="1425998" cy="940276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g250070442ab_0_21"/>
          <p:cNvSpPr txBox="1"/>
          <p:nvPr/>
        </p:nvSpPr>
        <p:spPr>
          <a:xfrm>
            <a:off x="419150" y="431725"/>
            <a:ext cx="11361000" cy="1077300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lang="en-US" sz="3200">
                <a:solidFill>
                  <a:srgbClr val="0F7556"/>
                </a:solidFill>
                <a:latin typeface="Open Sans"/>
                <a:ea typeface="Open Sans"/>
                <a:cs typeface="Open Sans"/>
                <a:sym typeface="Open Sans"/>
              </a:rPr>
              <a:t>Next steps for Sector Tables</a:t>
            </a:r>
            <a:endParaRPr b="1" sz="3200">
              <a:solidFill>
                <a:srgbClr val="0F755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sz="3200">
              <a:solidFill>
                <a:srgbClr val="0F755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50070442ab_0_2"/>
          <p:cNvSpPr txBox="1"/>
          <p:nvPr/>
        </p:nvSpPr>
        <p:spPr>
          <a:xfrm>
            <a:off x="568036" y="138545"/>
            <a:ext cx="103962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97F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rgbClr val="14497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97F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rgbClr val="2E75B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0" name="Google Shape;440;g250070442ab_0_2"/>
          <p:cNvSpPr txBox="1"/>
          <p:nvPr/>
        </p:nvSpPr>
        <p:spPr>
          <a:xfrm>
            <a:off x="419150" y="431725"/>
            <a:ext cx="11112300" cy="4648500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lang="en-US" sz="3200">
                <a:solidFill>
                  <a:srgbClr val="0F7556"/>
                </a:solidFill>
                <a:latin typeface="Open Sans"/>
                <a:ea typeface="Open Sans"/>
                <a:cs typeface="Open Sans"/>
                <a:sym typeface="Open Sans"/>
              </a:rPr>
              <a:t>Collaborative Bodies: Report Out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i="0" sz="2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b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Local Planning Tables:</a:t>
            </a:r>
            <a:br>
              <a:rPr b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b="1"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○"/>
            </a:pP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Del Norte + Tribal Lands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○"/>
            </a:pP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Humboldt + Tribal Lands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○"/>
            </a:pP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Lake + Tribal Lands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○"/>
            </a:pP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Mendocino + Tribal Lands</a:t>
            </a:r>
            <a:b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b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Introduction: Rev. Dana </a:t>
            </a: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(Del Norte Project Coordinator)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41" name="Google Shape;441;g250070442ab_0_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97502" y="5665488"/>
            <a:ext cx="1425998" cy="940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250070442ab_0_80"/>
          <p:cNvSpPr txBox="1"/>
          <p:nvPr/>
        </p:nvSpPr>
        <p:spPr>
          <a:xfrm>
            <a:off x="568036" y="138545"/>
            <a:ext cx="103962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97F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rgbClr val="14497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97F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rgbClr val="2E75B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8" name="Google Shape;448;g250070442ab_0_80"/>
          <p:cNvSpPr txBox="1"/>
          <p:nvPr/>
        </p:nvSpPr>
        <p:spPr>
          <a:xfrm>
            <a:off x="419150" y="431725"/>
            <a:ext cx="11289000" cy="2062500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lang="en-US" sz="3200">
                <a:solidFill>
                  <a:srgbClr val="0F7556"/>
                </a:solidFill>
                <a:latin typeface="Open Sans"/>
                <a:ea typeface="Open Sans"/>
                <a:cs typeface="Open Sans"/>
                <a:sym typeface="Open Sans"/>
              </a:rPr>
              <a:t>Project Highlight: Tribal EcoRestoration Alliance (TERA)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i="0" sz="2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Presentation by Kristen Murphy &amp; Lindsay Dailey: </a:t>
            </a:r>
            <a:r>
              <a:rPr b="1" lang="en-US" sz="2400" u="sng">
                <a:solidFill>
                  <a:srgbClr val="1155CC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TERA</a:t>
            </a:r>
            <a:br>
              <a:rPr b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b="1"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Q&amp;A</a:t>
            </a:r>
            <a:endParaRPr b="1"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49" name="Google Shape;449;g250070442ab_0_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97502" y="5665488"/>
            <a:ext cx="1425998" cy="94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g250070442ab_0_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18776" y="2630675"/>
            <a:ext cx="8894699" cy="372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5cf6a59381_0_109"/>
          <p:cNvSpPr txBox="1"/>
          <p:nvPr>
            <p:ph idx="1" type="body"/>
          </p:nvPr>
        </p:nvSpPr>
        <p:spPr>
          <a:xfrm>
            <a:off x="1992133" y="2193633"/>
            <a:ext cx="11884800" cy="1959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56" name="Google Shape;456;g25cf6a59381_0_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0" y="-161233"/>
            <a:ext cx="1752733" cy="7037667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g25cf6a59381_0_109"/>
          <p:cNvSpPr txBox="1"/>
          <p:nvPr/>
        </p:nvSpPr>
        <p:spPr>
          <a:xfrm>
            <a:off x="2129533" y="-275633"/>
            <a:ext cx="9488400" cy="41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100">
              <a:solidFill>
                <a:srgbClr val="FFF2CC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 u="sng">
                <a:solidFill>
                  <a:schemeClr val="hlink"/>
                </a:solidFill>
                <a:latin typeface="Lora"/>
                <a:ea typeface="Lora"/>
                <a:cs typeface="Lora"/>
                <a:sym typeface="Lora"/>
                <a:hlinkClick r:id="rId4"/>
              </a:rPr>
              <a:t>www.tribalecorestoration.org</a:t>
            </a:r>
            <a:endParaRPr b="1" sz="2500">
              <a:solidFill>
                <a:srgbClr val="FFF2CC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2CC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2CC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5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A cross-cultural, multi-organizational collaborative that works to revitalize ecology, economy, and culture through indigenous-led land stewardship. </a:t>
            </a:r>
            <a:endParaRPr i="1" sz="24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2CC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2CC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2CC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2CC"/>
              </a:solidFill>
            </a:endParaRPr>
          </a:p>
        </p:txBody>
      </p:sp>
      <p:pic>
        <p:nvPicPr>
          <p:cNvPr id="458" name="Google Shape;458;g25cf6a59381_0_1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50467" y="5334000"/>
            <a:ext cx="1150465" cy="1150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g25cf6a59381_0_10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39900" y="5532166"/>
            <a:ext cx="806067" cy="894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g25cf6a59381_0_10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48157" y="5271750"/>
            <a:ext cx="1301527" cy="1274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g25cf6a59381_0_10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45104" y="2865800"/>
            <a:ext cx="3899401" cy="3890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5cf6a59381_0_119"/>
          <p:cNvSpPr txBox="1"/>
          <p:nvPr>
            <p:ph type="title"/>
          </p:nvPr>
        </p:nvSpPr>
        <p:spPr>
          <a:xfrm>
            <a:off x="2021933" y="199600"/>
            <a:ext cx="104748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b="1" lang="en-US" sz="2400">
                <a:solidFill>
                  <a:srgbClr val="FFF2CC"/>
                </a:solidFill>
                <a:latin typeface="Lora"/>
                <a:ea typeface="Lora"/>
                <a:cs typeface="Lora"/>
                <a:sym typeface="Lora"/>
              </a:rPr>
              <a:t>BUILDING CAPACITY FOR THE NATIVE COMMUNITY IN </a:t>
            </a:r>
            <a:br>
              <a:rPr b="1" lang="en-US" sz="2400">
                <a:solidFill>
                  <a:srgbClr val="FFF2CC"/>
                </a:solidFill>
                <a:latin typeface="Lora"/>
                <a:ea typeface="Lora"/>
                <a:cs typeface="Lora"/>
                <a:sym typeface="Lora"/>
              </a:rPr>
            </a:br>
            <a:r>
              <a:rPr b="1" lang="en-US" sz="2400">
                <a:solidFill>
                  <a:srgbClr val="FFF2CC"/>
                </a:solidFill>
                <a:latin typeface="Lora"/>
                <a:ea typeface="Lora"/>
                <a:cs typeface="Lora"/>
                <a:sym typeface="Lora"/>
              </a:rPr>
              <a:t>LAKE &amp; MENDO COUNTIES TO PLAY A CENTRAL ROLE IN STEWARDING ANCESTRAL LANDS </a:t>
            </a:r>
            <a:br>
              <a:rPr b="1" lang="en-US" sz="2400">
                <a:solidFill>
                  <a:srgbClr val="FFF2CC"/>
                </a:solidFill>
                <a:latin typeface="Lora"/>
                <a:ea typeface="Lora"/>
                <a:cs typeface="Lora"/>
                <a:sym typeface="Lora"/>
              </a:rPr>
            </a:br>
            <a:endParaRPr sz="1700">
              <a:solidFill>
                <a:srgbClr val="FFF2CC"/>
              </a:solidFill>
              <a:latin typeface="Lora"/>
              <a:ea typeface="Lora"/>
              <a:cs typeface="Lora"/>
              <a:sym typeface="Lora"/>
            </a:endParaRPr>
          </a:p>
          <a:p>
            <a:pPr indent="-457200" lvl="0" marL="609600" rtl="0" algn="l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400"/>
              <a:buFont typeface="Lora"/>
              <a:buAutoNum type="arabicParenR"/>
            </a:pPr>
            <a:r>
              <a:rPr b="1" lang="en-US" sz="2400">
                <a:solidFill>
                  <a:srgbClr val="FFF2CC"/>
                </a:solidFill>
                <a:latin typeface="Lora"/>
                <a:ea typeface="Lora"/>
                <a:cs typeface="Lora"/>
                <a:sym typeface="Lora"/>
              </a:rPr>
              <a:t>Training</a:t>
            </a:r>
            <a:endParaRPr b="1" sz="2400">
              <a:solidFill>
                <a:srgbClr val="FFF2CC"/>
              </a:solidFill>
              <a:latin typeface="Lora"/>
              <a:ea typeface="Lora"/>
              <a:cs typeface="Lora"/>
              <a:sym typeface="Lora"/>
            </a:endParaRPr>
          </a:p>
          <a:p>
            <a:pPr indent="-457200" lvl="0" marL="609600" rtl="0" algn="l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400"/>
              <a:buFont typeface="Lora"/>
              <a:buAutoNum type="arabicParenR"/>
            </a:pPr>
            <a:r>
              <a:rPr b="1" lang="en-US" sz="2400">
                <a:solidFill>
                  <a:srgbClr val="FFF2CC"/>
                </a:solidFill>
                <a:latin typeface="Lora"/>
                <a:ea typeface="Lora"/>
                <a:cs typeface="Lora"/>
                <a:sym typeface="Lora"/>
              </a:rPr>
              <a:t>EcoCultural Stewardship</a:t>
            </a:r>
            <a:br>
              <a:rPr b="1" lang="en-US" sz="2400">
                <a:solidFill>
                  <a:srgbClr val="FFF2CC"/>
                </a:solidFill>
                <a:latin typeface="Lora"/>
                <a:ea typeface="Lora"/>
                <a:cs typeface="Lora"/>
                <a:sym typeface="Lora"/>
              </a:rPr>
            </a:br>
            <a:endParaRPr b="1" sz="2400">
              <a:solidFill>
                <a:srgbClr val="FFF2CC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b="1" sz="2300">
              <a:solidFill>
                <a:srgbClr val="FFF2CC"/>
              </a:solidFill>
            </a:endParaRPr>
          </a:p>
        </p:txBody>
      </p:sp>
      <p:pic>
        <p:nvPicPr>
          <p:cNvPr id="467" name="Google Shape;467;g25cf6a59381_0_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0" y="-161233"/>
            <a:ext cx="1752733" cy="703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g25cf6a59381_0_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28165" y="1875166"/>
            <a:ext cx="3823733" cy="4779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25cf6a59381_0_1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74700" y="2630700"/>
            <a:ext cx="5140690" cy="3855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5cf6a59381_0_126"/>
          <p:cNvSpPr txBox="1"/>
          <p:nvPr>
            <p:ph type="title"/>
          </p:nvPr>
        </p:nvSpPr>
        <p:spPr>
          <a:xfrm>
            <a:off x="2358867" y="906933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2CC"/>
                </a:solidFill>
                <a:latin typeface="Lora"/>
                <a:ea typeface="Lora"/>
                <a:cs typeface="Lora"/>
                <a:sym typeface="Lora"/>
              </a:rPr>
              <a:t>Training</a:t>
            </a:r>
            <a:endParaRPr b="1">
              <a:solidFill>
                <a:srgbClr val="FFF2CC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475" name="Google Shape;475;g25cf6a59381_0_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0" y="-161233"/>
            <a:ext cx="1752733" cy="703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g25cf6a59381_0_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4065" y="2444033"/>
            <a:ext cx="2598332" cy="3464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g25cf6a59381_0_1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6217" y="2374732"/>
            <a:ext cx="2784902" cy="3713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g25cf6a59381_0_1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30633" y="525366"/>
            <a:ext cx="3302564" cy="2476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g25cf6a59381_0_126"/>
          <p:cNvPicPr preferRelativeResize="0"/>
          <p:nvPr/>
        </p:nvPicPr>
        <p:blipFill rotWithShape="1">
          <a:blip r:embed="rId7">
            <a:alphaModFix/>
          </a:blip>
          <a:srcRect b="19043" l="16259" r="17673" t="15826"/>
          <a:stretch/>
        </p:blipFill>
        <p:spPr>
          <a:xfrm>
            <a:off x="8948633" y="3145493"/>
            <a:ext cx="2666566" cy="3286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25cf6a59381_0_135"/>
          <p:cNvSpPr txBox="1"/>
          <p:nvPr>
            <p:ph type="title"/>
          </p:nvPr>
        </p:nvSpPr>
        <p:spPr>
          <a:xfrm>
            <a:off x="2257267" y="195733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2CC"/>
                </a:solidFill>
                <a:latin typeface="Lora"/>
                <a:ea typeface="Lora"/>
                <a:cs typeface="Lora"/>
                <a:sym typeface="Lora"/>
              </a:rPr>
              <a:t>EcoCultural Stewardship </a:t>
            </a:r>
            <a:endParaRPr b="1">
              <a:solidFill>
                <a:srgbClr val="FFF2CC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85" name="Google Shape;485;g25cf6a59381_0_135"/>
          <p:cNvSpPr txBox="1"/>
          <p:nvPr>
            <p:ph idx="1" type="body"/>
          </p:nvPr>
        </p:nvSpPr>
        <p:spPr>
          <a:xfrm>
            <a:off x="1761933" y="331767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2CC"/>
              </a:solidFill>
              <a:latin typeface="Lora"/>
              <a:ea typeface="Lora"/>
              <a:cs typeface="Lora"/>
              <a:sym typeface="Lora"/>
            </a:endParaRPr>
          </a:p>
          <a:p>
            <a:pPr indent="-457200" lvl="0" marL="609600" rtl="0" algn="l">
              <a:spcBef>
                <a:spcPts val="1600"/>
              </a:spcBef>
              <a:spcAft>
                <a:spcPts val="0"/>
              </a:spcAft>
              <a:buClr>
                <a:srgbClr val="FFF2CC"/>
              </a:buClr>
              <a:buSzPts val="2400"/>
              <a:buFont typeface="Lora"/>
              <a:buChar char="●"/>
            </a:pPr>
            <a:r>
              <a:rPr lang="en-US">
                <a:solidFill>
                  <a:srgbClr val="FFF2CC"/>
                </a:solidFill>
                <a:latin typeface="Lora"/>
                <a:ea typeface="Lora"/>
                <a:cs typeface="Lora"/>
                <a:sym typeface="Lora"/>
              </a:rPr>
              <a:t>Enhance native biodiversity </a:t>
            </a:r>
            <a:endParaRPr>
              <a:solidFill>
                <a:srgbClr val="FFF2CC"/>
              </a:solidFill>
              <a:latin typeface="Lora"/>
              <a:ea typeface="Lora"/>
              <a:cs typeface="Lora"/>
              <a:sym typeface="Lora"/>
            </a:endParaRPr>
          </a:p>
          <a:p>
            <a:pPr indent="-457200" lvl="0" marL="609600" rtl="0" algn="l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400"/>
              <a:buFont typeface="Lora"/>
              <a:buChar char="●"/>
            </a:pPr>
            <a:r>
              <a:rPr lang="en-US">
                <a:solidFill>
                  <a:srgbClr val="FFF2CC"/>
                </a:solidFill>
                <a:latin typeface="Lora"/>
                <a:ea typeface="Lora"/>
                <a:cs typeface="Lora"/>
                <a:sym typeface="Lora"/>
              </a:rPr>
              <a:t>Increase water quality and quantity</a:t>
            </a:r>
            <a:endParaRPr>
              <a:solidFill>
                <a:srgbClr val="FFF2CC"/>
              </a:solidFill>
              <a:latin typeface="Lora"/>
              <a:ea typeface="Lora"/>
              <a:cs typeface="Lora"/>
              <a:sym typeface="Lora"/>
            </a:endParaRPr>
          </a:p>
          <a:p>
            <a:pPr indent="-457200" lvl="0" marL="609600" rtl="0" algn="l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400"/>
              <a:buFont typeface="Lora"/>
              <a:buChar char="●"/>
            </a:pPr>
            <a:r>
              <a:rPr lang="en-US">
                <a:solidFill>
                  <a:srgbClr val="FFF2CC"/>
                </a:solidFill>
                <a:latin typeface="Lora"/>
                <a:ea typeface="Lora"/>
                <a:cs typeface="Lora"/>
                <a:sym typeface="Lora"/>
              </a:rPr>
              <a:t>Sequester carbon</a:t>
            </a:r>
            <a:endParaRPr>
              <a:solidFill>
                <a:srgbClr val="FFF2CC"/>
              </a:solidFill>
              <a:latin typeface="Lora"/>
              <a:ea typeface="Lora"/>
              <a:cs typeface="Lora"/>
              <a:sym typeface="Lora"/>
            </a:endParaRPr>
          </a:p>
          <a:p>
            <a:pPr indent="-457200" lvl="0" marL="609600" rtl="0" algn="l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400"/>
              <a:buFont typeface="Lora"/>
              <a:buChar char="●"/>
            </a:pPr>
            <a:r>
              <a:rPr lang="en-US">
                <a:solidFill>
                  <a:srgbClr val="FFF2CC"/>
                </a:solidFill>
                <a:latin typeface="Lora"/>
                <a:ea typeface="Lora"/>
                <a:cs typeface="Lora"/>
                <a:sym typeface="Lora"/>
              </a:rPr>
              <a:t>Strengthen culture and </a:t>
            </a:r>
            <a:br>
              <a:rPr lang="en-US">
                <a:solidFill>
                  <a:srgbClr val="FFF2CC"/>
                </a:solidFill>
                <a:latin typeface="Lora"/>
                <a:ea typeface="Lora"/>
                <a:cs typeface="Lora"/>
                <a:sym typeface="Lora"/>
              </a:rPr>
            </a:br>
            <a:r>
              <a:rPr lang="en-US">
                <a:solidFill>
                  <a:srgbClr val="FFF2CC"/>
                </a:solidFill>
                <a:latin typeface="Lora"/>
                <a:ea typeface="Lora"/>
                <a:cs typeface="Lora"/>
                <a:sym typeface="Lora"/>
              </a:rPr>
              <a:t> reciprocal relationship with land </a:t>
            </a:r>
            <a:endParaRPr>
              <a:solidFill>
                <a:srgbClr val="FFF2CC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2CC"/>
              </a:solidFill>
            </a:endParaRPr>
          </a:p>
        </p:txBody>
      </p:sp>
      <p:pic>
        <p:nvPicPr>
          <p:cNvPr id="486" name="Google Shape;486;g25cf6a59381_0_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0" y="-161233"/>
            <a:ext cx="1752733" cy="703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g25cf6a59381_0_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87235" y="1190467"/>
            <a:ext cx="4073967" cy="5431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g25cf6a59381_0_135"/>
          <p:cNvPicPr preferRelativeResize="0"/>
          <p:nvPr/>
        </p:nvPicPr>
        <p:blipFill rotWithShape="1">
          <a:blip r:embed="rId5">
            <a:alphaModFix/>
          </a:blip>
          <a:srcRect b="0" l="10104" r="0" t="34206"/>
          <a:stretch/>
        </p:blipFill>
        <p:spPr>
          <a:xfrm>
            <a:off x="2510200" y="3910300"/>
            <a:ext cx="4642770" cy="2712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92e97af49c_4_2"/>
          <p:cNvSpPr txBox="1"/>
          <p:nvPr/>
        </p:nvSpPr>
        <p:spPr>
          <a:xfrm>
            <a:off x="419150" y="431725"/>
            <a:ext cx="11112300" cy="585000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lang="en-US" sz="3200">
                <a:solidFill>
                  <a:srgbClr val="0F7556"/>
                </a:solidFill>
                <a:latin typeface="Open Sans"/>
                <a:ea typeface="Open Sans"/>
                <a:cs typeface="Open Sans"/>
                <a:sym typeface="Open Sans"/>
              </a:rPr>
              <a:t>Land Acknowledgement</a:t>
            </a:r>
            <a:endParaRPr b="0" i="0" sz="2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2" name="Google Shape;262;g292e97af49c_4_2"/>
          <p:cNvSpPr txBox="1"/>
          <p:nvPr/>
        </p:nvSpPr>
        <p:spPr>
          <a:xfrm>
            <a:off x="419150" y="431725"/>
            <a:ext cx="11412600" cy="6123600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lang="en-US" sz="3200">
                <a:solidFill>
                  <a:srgbClr val="0F7556"/>
                </a:solidFill>
                <a:latin typeface="Open Sans"/>
                <a:ea typeface="Open Sans"/>
                <a:cs typeface="Open Sans"/>
                <a:sym typeface="Open Sans"/>
              </a:rPr>
              <a:t>Land Acknowledgement</a:t>
            </a:r>
            <a:endParaRPr b="1" i="0" sz="3200" u="none" cap="none" strike="noStrike">
              <a:solidFill>
                <a:srgbClr val="0F755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Redwood Region RISE’s Collaborative is located on the present and ancestral Homeland and unceded territory of Indigenous People. Tribes and Nations in our region include:</a:t>
            </a:r>
            <a:endParaRPr b="1" sz="2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Bear River Band of the Rohnerville Rancheria; Big Lagoon Rancheria; Big Valley Band of Pomo Indians; Big Valley Band Rancheria; Blue Lake Rancheria; Cahto Tribe; Coyote Valley Band of Pomo Indians; Elem Indian Colony; Elk Valley Rancheria; Guidiville Indian Rancheria; Habematolel Rancheria of Pomo Indians; Hoopa Valley Tribe; Hopland Band of Pomo Indians; Karuk; Koi Nation; Manchester Band of Pomo Indians; Mattole; Middletown Rancheria of Pomo Indians; Pinoleville Pomo Nation; Potter Valley Tribe; Redwood Valley Little River Band of Pomo Indians; Resighini Rancheria; Robinson Rancheria; Round Valley Reservation; Scotts Valley Band of Pomo Indians; Sherwood Valley Rancheria; Tolowa; Tolowa Dee-ni' Nation; Trinidad Rancheria; Wiyot; Wailaki; Wiyot; Yurok Tribe.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We make this land acknowledgement in recognition that our words must be matched by action and approach.</a:t>
            </a:r>
            <a:b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b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Learn more:</a:t>
            </a:r>
            <a:r>
              <a:rPr lang="en-US" sz="2000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US" sz="2000" u="sng">
                <a:solidFill>
                  <a:srgbClr val="0563C1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"What Good Is a Land Acknowledgment?"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3" name="Google Shape;263;g292e97af49c_4_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97502" y="5665488"/>
            <a:ext cx="1425998" cy="940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25cf6a59381_0_143"/>
          <p:cNvSpPr txBox="1"/>
          <p:nvPr>
            <p:ph type="title"/>
          </p:nvPr>
        </p:nvSpPr>
        <p:spPr>
          <a:xfrm>
            <a:off x="2217100" y="371333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2CC"/>
                </a:solidFill>
                <a:latin typeface="Lora"/>
                <a:ea typeface="Lora"/>
                <a:cs typeface="Lora"/>
                <a:sym typeface="Lora"/>
              </a:rPr>
              <a:t>TRIBAL HAND CREW</a:t>
            </a:r>
            <a:endParaRPr b="1">
              <a:solidFill>
                <a:srgbClr val="FFF2CC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94" name="Google Shape;494;g25cf6a59381_0_143"/>
          <p:cNvSpPr txBox="1"/>
          <p:nvPr>
            <p:ph idx="1" type="body"/>
          </p:nvPr>
        </p:nvSpPr>
        <p:spPr>
          <a:xfrm>
            <a:off x="1624533" y="1080000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/>
          <a:p>
            <a:pPr indent="-444500" lvl="0" marL="609600" rtl="0" algn="l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200"/>
              <a:buFont typeface="Lora"/>
              <a:buChar char="-"/>
            </a:pPr>
            <a:r>
              <a:rPr lang="en-US" sz="2200">
                <a:solidFill>
                  <a:srgbClr val="FFF2CC"/>
                </a:solidFill>
                <a:latin typeface="Lora"/>
                <a:ea typeface="Lora"/>
                <a:cs typeface="Lora"/>
                <a:sym typeface="Lora"/>
              </a:rPr>
              <a:t>LAND BACK VISION:</a:t>
            </a:r>
            <a:br>
              <a:rPr lang="en-US" sz="2200">
                <a:solidFill>
                  <a:srgbClr val="FFF2CC"/>
                </a:solidFill>
                <a:latin typeface="Lora"/>
                <a:ea typeface="Lora"/>
                <a:cs typeface="Lora"/>
                <a:sym typeface="Lora"/>
              </a:rPr>
            </a:br>
            <a:r>
              <a:rPr lang="en-US" sz="2200">
                <a:solidFill>
                  <a:srgbClr val="FFF2CC"/>
                </a:solidFill>
                <a:latin typeface="Lora"/>
                <a:ea typeface="Lora"/>
                <a:cs typeface="Lora"/>
                <a:sym typeface="Lora"/>
              </a:rPr>
              <a:t>→ Contracts on public, private, and tribal land that create ongoing </a:t>
            </a:r>
            <a:br>
              <a:rPr lang="en-US" sz="2200">
                <a:solidFill>
                  <a:srgbClr val="FFF2CC"/>
                </a:solidFill>
                <a:latin typeface="Lora"/>
                <a:ea typeface="Lora"/>
                <a:cs typeface="Lora"/>
                <a:sym typeface="Lora"/>
              </a:rPr>
            </a:br>
            <a:r>
              <a:rPr lang="en-US" sz="2200">
                <a:solidFill>
                  <a:srgbClr val="FFF2CC"/>
                </a:solidFill>
                <a:latin typeface="Lora"/>
                <a:ea typeface="Lora"/>
                <a:cs typeface="Lora"/>
                <a:sym typeface="Lora"/>
              </a:rPr>
              <a:t>access for ecocultural stewardship </a:t>
            </a:r>
            <a:endParaRPr sz="2200">
              <a:solidFill>
                <a:srgbClr val="FFF2CC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1219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FFF2CC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endParaRPr sz="2200">
              <a:solidFill>
                <a:srgbClr val="FFF2CC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2CC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2900"/>
              <a:t>	</a:t>
            </a:r>
            <a:endParaRPr sz="2900"/>
          </a:p>
        </p:txBody>
      </p:sp>
      <p:pic>
        <p:nvPicPr>
          <p:cNvPr id="495" name="Google Shape;495;g25cf6a59381_0_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0" y="-161233"/>
            <a:ext cx="1752733" cy="703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g25cf6a59381_0_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3733" y="2805867"/>
            <a:ext cx="6568832" cy="3694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25cf6a59381_0_150"/>
          <p:cNvSpPr txBox="1"/>
          <p:nvPr>
            <p:ph type="title"/>
          </p:nvPr>
        </p:nvSpPr>
        <p:spPr>
          <a:xfrm>
            <a:off x="3204833" y="460733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2CC"/>
                </a:solidFill>
                <a:latin typeface="Lora"/>
                <a:ea typeface="Lora"/>
                <a:cs typeface="Lora"/>
                <a:sym typeface="Lora"/>
              </a:rPr>
              <a:t>Agency Partnerships</a:t>
            </a:r>
            <a:endParaRPr b="1">
              <a:solidFill>
                <a:srgbClr val="FFF2CC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502" name="Google Shape;502;g25cf6a59381_0_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0" y="-161233"/>
            <a:ext cx="1752733" cy="703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g25cf6a59381_0_150"/>
          <p:cNvPicPr preferRelativeResize="0"/>
          <p:nvPr/>
        </p:nvPicPr>
        <p:blipFill rotWithShape="1">
          <a:blip r:embed="rId4">
            <a:alphaModFix/>
          </a:blip>
          <a:srcRect b="13378" l="4721" r="9596" t="26304"/>
          <a:stretch/>
        </p:blipFill>
        <p:spPr>
          <a:xfrm>
            <a:off x="2496667" y="1675000"/>
            <a:ext cx="7822167" cy="4129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g25cf6a59381_0_1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85162" y="396034"/>
            <a:ext cx="945603" cy="828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g25cf6a59381_0_1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824700" y="1465800"/>
            <a:ext cx="806067" cy="894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g25cf6a59381_0_1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583567" y="4076500"/>
            <a:ext cx="1332466" cy="102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g25cf6a59381_0_1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902233" y="2397466"/>
            <a:ext cx="2594565" cy="1729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25cf6a59381_0_160"/>
          <p:cNvSpPr txBox="1"/>
          <p:nvPr>
            <p:ph type="title"/>
          </p:nvPr>
        </p:nvSpPr>
        <p:spPr>
          <a:xfrm>
            <a:off x="1386467" y="76633"/>
            <a:ext cx="105993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 fontScale="90000"/>
          </a:bodyPr>
          <a:lstStyle/>
          <a:p>
            <a:pPr indent="0" lvl="0" marL="609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2CC"/>
                </a:solidFill>
                <a:latin typeface="Lora"/>
                <a:ea typeface="Lora"/>
                <a:cs typeface="Lora"/>
                <a:sym typeface="Lora"/>
              </a:rPr>
              <a:t>     Cultural Burning &amp; Prescribed Fire Program</a:t>
            </a:r>
            <a:endParaRPr i="1" sz="27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513" name="Google Shape;513;g25cf6a59381_0_160"/>
          <p:cNvPicPr preferRelativeResize="0"/>
          <p:nvPr/>
        </p:nvPicPr>
        <p:blipFill rotWithShape="1">
          <a:blip r:embed="rId3">
            <a:alphaModFix/>
          </a:blip>
          <a:srcRect b="-16140" l="-451270" r="451270" t="16140"/>
          <a:stretch/>
        </p:blipFill>
        <p:spPr>
          <a:xfrm>
            <a:off x="752433" y="3968767"/>
            <a:ext cx="1948835" cy="2598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g25cf6a59381_0_1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00" y="-161233"/>
            <a:ext cx="1752733" cy="703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g25cf6a59381_0_1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24333" y="910233"/>
            <a:ext cx="5147935" cy="3860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g25cf6a59381_0_160"/>
          <p:cNvPicPr preferRelativeResize="0"/>
          <p:nvPr/>
        </p:nvPicPr>
        <p:blipFill rotWithShape="1">
          <a:blip r:embed="rId6">
            <a:alphaModFix/>
          </a:blip>
          <a:srcRect b="0" l="12016" r="8826" t="0"/>
          <a:stretch/>
        </p:blipFill>
        <p:spPr>
          <a:xfrm>
            <a:off x="2143900" y="910233"/>
            <a:ext cx="3952102" cy="3744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g25cf6a59381_0_160"/>
          <p:cNvPicPr preferRelativeResize="0"/>
          <p:nvPr/>
        </p:nvPicPr>
        <p:blipFill rotWithShape="1">
          <a:blip r:embed="rId7">
            <a:alphaModFix/>
          </a:blip>
          <a:srcRect b="11028" l="0" r="5294" t="9169"/>
          <a:stretch/>
        </p:blipFill>
        <p:spPr>
          <a:xfrm>
            <a:off x="3799800" y="5288367"/>
            <a:ext cx="6074232" cy="1422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250070442ab_0_88"/>
          <p:cNvSpPr txBox="1"/>
          <p:nvPr/>
        </p:nvSpPr>
        <p:spPr>
          <a:xfrm>
            <a:off x="568036" y="138545"/>
            <a:ext cx="103962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97F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rgbClr val="14497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97F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rgbClr val="2E75B5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24" name="Google Shape;524;g250070442ab_0_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97502" y="5665488"/>
            <a:ext cx="1425998" cy="94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g250070442ab_0_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6949" y="1015750"/>
            <a:ext cx="6187699" cy="4124126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g250070442ab_0_88"/>
          <p:cNvSpPr txBox="1"/>
          <p:nvPr/>
        </p:nvSpPr>
        <p:spPr>
          <a:xfrm>
            <a:off x="419150" y="431725"/>
            <a:ext cx="11289000" cy="585000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lang="en-US" sz="3200">
                <a:solidFill>
                  <a:srgbClr val="0F7556"/>
                </a:solidFill>
                <a:latin typeface="Open Sans"/>
                <a:ea typeface="Open Sans"/>
                <a:cs typeface="Open Sans"/>
                <a:sym typeface="Open Sans"/>
              </a:rPr>
              <a:t>Public Discussion</a:t>
            </a:r>
            <a:endParaRPr b="1"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7" name="Google Shape;527;g250070442ab_0_88"/>
          <p:cNvSpPr txBox="1"/>
          <p:nvPr/>
        </p:nvSpPr>
        <p:spPr>
          <a:xfrm>
            <a:off x="710500" y="1997650"/>
            <a:ext cx="3985200" cy="27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floor is yours! </a:t>
            </a:r>
            <a:br>
              <a:rPr lang="en-US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br>
              <a:rPr lang="en-US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Please raise your (Zoom) hand ✋🏽</a:t>
            </a:r>
            <a:br>
              <a:rPr lang="en-US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and unmute yourself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23157387dfd_1_389"/>
          <p:cNvSpPr txBox="1"/>
          <p:nvPr>
            <p:ph idx="1" type="body"/>
          </p:nvPr>
        </p:nvSpPr>
        <p:spPr>
          <a:xfrm>
            <a:off x="838200" y="398275"/>
            <a:ext cx="10515600" cy="48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40909"/>
              <a:buNone/>
            </a:pPr>
            <a:r>
              <a:rPr b="1" lang="en-US" sz="4400">
                <a:solidFill>
                  <a:srgbClr val="0F7556"/>
                </a:solidFill>
                <a:latin typeface="Open Sans"/>
                <a:ea typeface="Open Sans"/>
                <a:cs typeface="Open Sans"/>
                <a:sym typeface="Open Sans"/>
              </a:rPr>
              <a:t>Save the date for our </a:t>
            </a:r>
            <a:endParaRPr b="1" sz="4400">
              <a:solidFill>
                <a:srgbClr val="0F755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45000"/>
              <a:buNone/>
            </a:pPr>
            <a:r>
              <a:rPr b="1" lang="en-US" sz="4000">
                <a:solidFill>
                  <a:srgbClr val="0F7556"/>
                </a:solidFill>
                <a:latin typeface="Open Sans"/>
                <a:ea typeface="Open Sans"/>
                <a:cs typeface="Open Sans"/>
                <a:sym typeface="Open Sans"/>
              </a:rPr>
              <a:t>next Collaborative meeting:</a:t>
            </a:r>
            <a:endParaRPr b="1" sz="4000">
              <a:solidFill>
                <a:srgbClr val="0F755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40909"/>
              <a:buNone/>
            </a:pPr>
            <a:r>
              <a:t/>
            </a:r>
            <a:endParaRPr b="1" sz="4400" u="sng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40909"/>
              <a:buNone/>
            </a:pPr>
            <a:r>
              <a:t/>
            </a:r>
            <a:endParaRPr b="1" i="1" sz="4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40909"/>
              <a:buNone/>
            </a:pPr>
            <a:r>
              <a:t/>
            </a:r>
            <a:endParaRPr b="1" i="1" sz="4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40909"/>
              <a:buFont typeface="Arial"/>
              <a:buNone/>
            </a:pPr>
            <a:br>
              <a:rPr b="1" i="1" lang="en-US" sz="4400">
                <a:latin typeface="Open Sans"/>
                <a:ea typeface="Open Sans"/>
                <a:cs typeface="Open Sans"/>
                <a:sym typeface="Open Sans"/>
              </a:rPr>
            </a:br>
            <a:endParaRPr b="1" i="1" sz="4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59016"/>
              <a:buFont typeface="Arial"/>
              <a:buNone/>
            </a:pPr>
            <a:r>
              <a:rPr b="1" lang="en-US" sz="305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Google Calendar Link</a:t>
            </a:r>
            <a:r>
              <a:rPr b="1" lang="en-US" sz="3050">
                <a:latin typeface="Open Sans"/>
                <a:ea typeface="Open Sans"/>
                <a:cs typeface="Open Sans"/>
                <a:sym typeface="Open Sans"/>
              </a:rPr>
              <a:t> / </a:t>
            </a:r>
            <a:r>
              <a:rPr b="1" lang="en-US" sz="305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Direct Zoom Link</a:t>
            </a:r>
            <a:endParaRPr sz="305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59015"/>
              <a:buNone/>
            </a:pPr>
            <a:br>
              <a:rPr lang="en-US" sz="3050"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3050">
                <a:latin typeface="Open Sans"/>
                <a:ea typeface="Open Sans"/>
                <a:cs typeface="Open Sans"/>
                <a:sym typeface="Open Sans"/>
              </a:rPr>
              <a:t>Please contact us with any questions or concerns: </a:t>
            </a:r>
            <a:r>
              <a:rPr b="1" lang="en-US" sz="305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ccrp@humboldt.edu</a:t>
            </a:r>
            <a:endParaRPr b="1" sz="3050">
              <a:highlight>
                <a:srgbClr val="FFFF00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4" name="Google Shape;534;g23157387dfd_1_389"/>
          <p:cNvSpPr txBox="1"/>
          <p:nvPr/>
        </p:nvSpPr>
        <p:spPr>
          <a:xfrm>
            <a:off x="1506150" y="1738800"/>
            <a:ext cx="9214200" cy="1532100"/>
          </a:xfrm>
          <a:prstGeom prst="rect">
            <a:avLst/>
          </a:prstGeom>
          <a:solidFill>
            <a:srgbClr val="0F7556"/>
          </a:solidFill>
          <a:ln cap="flat" cmpd="sng" w="114300">
            <a:solidFill>
              <a:srgbClr val="EAE5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1" lang="en-US" sz="4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November 30th</a:t>
            </a:r>
            <a:endParaRPr b="1" i="1" sz="4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1" lang="en-US" sz="4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11:00 a.m.-12:30</a:t>
            </a:r>
            <a:r>
              <a:rPr b="1" i="1" lang="en-US" sz="4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p.m.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5" name="Google Shape;535;g23157387dfd_1_38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25537" y="5212422"/>
            <a:ext cx="2175427" cy="143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3157387dfd_1_505"/>
          <p:cNvSpPr txBox="1"/>
          <p:nvPr/>
        </p:nvSpPr>
        <p:spPr>
          <a:xfrm>
            <a:off x="419150" y="431725"/>
            <a:ext cx="11504400" cy="5571900"/>
          </a:xfrm>
          <a:prstGeom prst="rect">
            <a:avLst/>
          </a:prstGeom>
          <a:solidFill>
            <a:srgbClr val="FFFFFF">
              <a:alpha val="69019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0F7556"/>
                </a:solidFill>
                <a:latin typeface="Open Sans"/>
                <a:ea typeface="Open Sans"/>
                <a:cs typeface="Open Sans"/>
                <a:sym typeface="Open Sans"/>
              </a:rPr>
              <a:t>Some Housekeeping Notes</a:t>
            </a:r>
            <a:endParaRPr b="1" i="0" sz="3200" u="none" cap="none" strike="noStrike">
              <a:solidFill>
                <a:srgbClr val="0F755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b="1" i="0" lang="en-US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Team</a:t>
            </a: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👋🏽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Are you new? </a:t>
            </a:r>
            <a:r>
              <a:rPr b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Welcome</a:t>
            </a: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! </a:t>
            </a:r>
            <a:endParaRPr b="0" i="0" sz="2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b="1" i="0" lang="en-US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Spanish Interpretations</a:t>
            </a:r>
            <a:endParaRPr b="1" i="0" sz="2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Speak at a </a:t>
            </a:r>
            <a:r>
              <a:rPr b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manageable pace</a:t>
            </a: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→ </a:t>
            </a:r>
            <a:r>
              <a:rPr i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and let us know if we aren’t!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b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Questions in chat</a:t>
            </a: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(or DM: Leoni/Alisha)→ </a:t>
            </a:r>
            <a:r>
              <a:rPr i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we gather &amp; answer your questions</a:t>
            </a:r>
            <a:endParaRPr i="1"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b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Calendar invites</a:t>
            </a: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 synced calendar bug</a:t>
            </a:r>
            <a:endParaRPr b="0" i="0" sz="2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b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New meeting format</a:t>
            </a: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 Voting Members will increasingly drive the show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○"/>
            </a:pP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Specific times for community input (Public Discussion).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○"/>
            </a:pP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If applicable: Let us know who you are so we can pay you, and please </a:t>
            </a: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send us your </a:t>
            </a:r>
            <a:r>
              <a:rPr i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Partnership Agreement Letter</a:t>
            </a: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&amp; </a:t>
            </a:r>
            <a:r>
              <a:rPr i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Data Collection Form</a:t>
            </a:r>
            <a:endParaRPr i="1"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○"/>
            </a:pP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Voting members👋🏽</a:t>
            </a:r>
            <a:endParaRPr b="0" i="0" sz="2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9" name="Google Shape;269;g23157387dfd_1_5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97502" y="5665488"/>
            <a:ext cx="1425998" cy="940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3157387dfd_1_9"/>
          <p:cNvSpPr txBox="1"/>
          <p:nvPr/>
        </p:nvSpPr>
        <p:spPr>
          <a:xfrm>
            <a:off x="419150" y="431725"/>
            <a:ext cx="11112300" cy="1077300"/>
          </a:xfrm>
          <a:prstGeom prst="rect">
            <a:avLst/>
          </a:prstGeom>
          <a:solidFill>
            <a:srgbClr val="FFFFFF">
              <a:alpha val="69019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0F7556"/>
                </a:solidFill>
                <a:latin typeface="Open Sans"/>
                <a:ea typeface="Open Sans"/>
                <a:cs typeface="Open Sans"/>
                <a:sym typeface="Open Sans"/>
              </a:rPr>
              <a:t>Agenda</a:t>
            </a:r>
            <a:endParaRPr b="1" i="0" sz="3200" u="none" cap="none" strike="noStrike">
              <a:solidFill>
                <a:srgbClr val="0F755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Collaborative </a:t>
            </a:r>
            <a:r>
              <a:rPr b="0" i="0" lang="en-US" sz="3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Meeting: 26 October, 2023</a:t>
            </a:r>
            <a:endParaRPr b="0" i="0" sz="2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6" name="Google Shape;276;g23157387dfd_1_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97502" y="5665488"/>
            <a:ext cx="1425998" cy="94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g23157387dfd_1_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1692" y="3355593"/>
            <a:ext cx="4692159" cy="1505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23157387dfd_1_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8150" y="1658700"/>
            <a:ext cx="5424648" cy="489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3157387dfd_1_107"/>
          <p:cNvSpPr txBox="1"/>
          <p:nvPr/>
        </p:nvSpPr>
        <p:spPr>
          <a:xfrm>
            <a:off x="568036" y="138545"/>
            <a:ext cx="103962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97F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rgbClr val="14497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497F"/>
              </a:buClr>
              <a:buSzPts val="2000"/>
              <a:buFont typeface="Calibri"/>
              <a:buNone/>
            </a:pPr>
            <a:r>
              <a:t/>
            </a:r>
            <a:endParaRPr b="1" i="0" sz="2000" u="none" cap="none" strike="noStrike">
              <a:solidFill>
                <a:srgbClr val="2E75B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5" name="Google Shape;285;g23157387dfd_1_107"/>
          <p:cNvSpPr txBox="1"/>
          <p:nvPr/>
        </p:nvSpPr>
        <p:spPr>
          <a:xfrm>
            <a:off x="294312" y="4837774"/>
            <a:ext cx="11112300" cy="21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032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1905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1905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6" name="Google Shape;286;g23157387dfd_1_107"/>
          <p:cNvSpPr txBox="1"/>
          <p:nvPr/>
        </p:nvSpPr>
        <p:spPr>
          <a:xfrm>
            <a:off x="419150" y="431725"/>
            <a:ext cx="11112300" cy="3503400"/>
          </a:xfrm>
          <a:prstGeom prst="rect">
            <a:avLst/>
          </a:prstGeom>
          <a:solidFill>
            <a:srgbClr val="FFFFFF">
              <a:alpha val="69019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lang="en-US" sz="3200">
                <a:solidFill>
                  <a:srgbClr val="0F7556"/>
                </a:solidFill>
                <a:latin typeface="Open Sans"/>
                <a:ea typeface="Open Sans"/>
                <a:cs typeface="Open Sans"/>
                <a:sym typeface="Open Sans"/>
              </a:rPr>
              <a:t>Administrative </a:t>
            </a:r>
            <a:r>
              <a:rPr b="1" i="0" lang="en-US" sz="3200" u="none" cap="none" strike="noStrike">
                <a:solidFill>
                  <a:srgbClr val="0F7556"/>
                </a:solidFill>
                <a:latin typeface="Open Sans"/>
                <a:ea typeface="Open Sans"/>
                <a:cs typeface="Open Sans"/>
                <a:sym typeface="Open Sans"/>
              </a:rPr>
              <a:t>Updates RRRISE</a:t>
            </a:r>
            <a:endParaRPr b="1" i="0" sz="3200" u="none" cap="none" strike="noStrike">
              <a:solidFill>
                <a:srgbClr val="0F755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b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Rebrand</a:t>
            </a: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 Transitioning to “California Jobs First”</a:t>
            </a:r>
            <a:endParaRPr b="0" i="0" sz="2400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b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Planning Phase Recap</a:t>
            </a:r>
            <a:endParaRPr b="1"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b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Research Update</a:t>
            </a: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(Regional Summary Part 1- </a:t>
            </a:r>
            <a:r>
              <a:rPr b="0" i="0" lang="en-US" sz="2400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Partner Survey</a:t>
            </a: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SWOT, Listening Campaign)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b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Process &amp; Flow</a:t>
            </a:r>
            <a:endParaRPr b="1"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b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Communications</a:t>
            </a: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 Website &amp; Mailer + RISE onboarding</a:t>
            </a:r>
            <a:endParaRPr b="0" i="0" sz="2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87" name="Google Shape;287;g23157387dfd_1_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97502" y="5665488"/>
            <a:ext cx="1425998" cy="940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40a4a9965b_5_14"/>
          <p:cNvSpPr txBox="1"/>
          <p:nvPr/>
        </p:nvSpPr>
        <p:spPr>
          <a:xfrm>
            <a:off x="2622450" y="417650"/>
            <a:ext cx="6947100" cy="641700"/>
          </a:xfrm>
          <a:prstGeom prst="rect">
            <a:avLst/>
          </a:prstGeom>
          <a:solidFill>
            <a:srgbClr val="0F7556"/>
          </a:solidFill>
          <a:ln cap="flat" cmpd="sng" w="114300">
            <a:solidFill>
              <a:srgbClr val="EAE5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1" lang="en-US" sz="3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Update - </a:t>
            </a:r>
            <a:r>
              <a:rPr b="1" i="1" lang="en-US" sz="3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Planning Phase Recap</a:t>
            </a:r>
            <a:endParaRPr b="0" i="1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g240a4a9965b_5_14"/>
          <p:cNvSpPr txBox="1"/>
          <p:nvPr/>
        </p:nvSpPr>
        <p:spPr>
          <a:xfrm>
            <a:off x="432725" y="1403200"/>
            <a:ext cx="11109900" cy="4785900"/>
          </a:xfrm>
          <a:prstGeom prst="rect">
            <a:avLst/>
          </a:prstGeom>
          <a:solidFill>
            <a:srgbClr val="FFFFFF">
              <a:alpha val="69019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Collaborative’s Major Achievements in Q1-4:</a:t>
            </a:r>
            <a:endParaRPr b="1"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pen Sans"/>
              <a:buChar char="●"/>
            </a:pPr>
            <a:r>
              <a:rPr lang="en-US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Governance Structure (</a:t>
            </a:r>
            <a:r>
              <a:rPr lang="en-US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five</a:t>
            </a:r>
            <a:r>
              <a:rPr lang="en-US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Planning Tables).</a:t>
            </a:r>
            <a:endParaRPr sz="2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pen Sans"/>
              <a:buChar char="●"/>
            </a:pPr>
            <a:r>
              <a:rPr lang="en-US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Identifying of Voting Block, Equity Council, preliminary Sector Tables</a:t>
            </a:r>
            <a:endParaRPr sz="2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pen Sans"/>
              <a:buChar char="●"/>
            </a:pPr>
            <a:r>
              <a:rPr lang="en-US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Input to our Regional Summary Part 1: “G</a:t>
            </a:r>
            <a:r>
              <a:rPr lang="en-US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round</a:t>
            </a:r>
            <a:r>
              <a:rPr lang="en-US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truthing” data, filling out Partner Surveys, participatory SWOT Analysis, and Listening Sessions.</a:t>
            </a:r>
            <a:endParaRPr sz="2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pen Sans"/>
              <a:buChar char="●"/>
            </a:pPr>
            <a:r>
              <a:rPr lang="en-US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Your convening team is rounding the corner on key research deliverables (more on that later).</a:t>
            </a:r>
            <a:endParaRPr sz="2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pen Sans"/>
              <a:buChar char="●"/>
            </a:pPr>
            <a:r>
              <a:rPr lang="en-US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Communications &amp; Outreach plans completed and being implemented. </a:t>
            </a:r>
            <a:endParaRPr sz="2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Open Sans"/>
              <a:buChar char="●"/>
            </a:pPr>
            <a:r>
              <a:rPr b="1" lang="en-US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Voting Members, Equity Council, and Local Tables are meeting. Tribal Table will start meeting soon. Sector Tables will launch in the next couple of months. More trainings &amp; special sessions with experts (broadband, entrepreneurship etc., will start first half of 2024).</a:t>
            </a:r>
            <a:endParaRPr b="1" i="0" sz="22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5" name="Google Shape;295;g240a4a9965b_5_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87977" y="268351"/>
            <a:ext cx="1425998" cy="940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927f90d555_0_12"/>
          <p:cNvSpPr txBox="1"/>
          <p:nvPr/>
        </p:nvSpPr>
        <p:spPr>
          <a:xfrm>
            <a:off x="1486125" y="417650"/>
            <a:ext cx="9219600" cy="641700"/>
          </a:xfrm>
          <a:prstGeom prst="rect">
            <a:avLst/>
          </a:prstGeom>
          <a:solidFill>
            <a:srgbClr val="0F7556"/>
          </a:solidFill>
          <a:ln cap="flat" cmpd="sng" w="114300">
            <a:solidFill>
              <a:srgbClr val="EAE5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1" lang="en-US" sz="33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1" lang="en-US" sz="3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Planning Phase- What’s next for Voting Members?</a:t>
            </a:r>
            <a:endParaRPr b="0" i="1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2" name="Google Shape;302;g2927f90d555_0_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97502" y="5665488"/>
            <a:ext cx="1425998" cy="940276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g2927f90d555_0_12"/>
          <p:cNvSpPr txBox="1"/>
          <p:nvPr/>
        </p:nvSpPr>
        <p:spPr>
          <a:xfrm>
            <a:off x="432725" y="1403200"/>
            <a:ext cx="11109900" cy="4710000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b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Mentimeter exercise: </a:t>
            </a:r>
            <a:r>
              <a:rPr b="1" lang="en-US" sz="24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www.menti.com/almtkj19oe6j</a:t>
            </a:r>
            <a:r>
              <a:rPr b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b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Our </a:t>
            </a:r>
            <a:r>
              <a:rPr b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Voting Members</a:t>
            </a: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will guide us through the next phase of developing our Collaborative. </a:t>
            </a:r>
            <a:r>
              <a:rPr i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Please rank in order of </a:t>
            </a:r>
            <a:r>
              <a:rPr i="1" lang="en-US" sz="2400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importance</a:t>
            </a:r>
            <a:r>
              <a:rPr i="1"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and </a:t>
            </a:r>
            <a:r>
              <a:rPr i="1" lang="en-US" sz="2400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urgency</a:t>
            </a: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○"/>
            </a:pP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Bylaws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○"/>
            </a:pP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Charter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○"/>
            </a:pP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Consistent </a:t>
            </a: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Administrative and Research updates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○"/>
            </a:pP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Mission and Vision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○"/>
            </a:pP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Process for pursuing funding opportunities together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○"/>
            </a:pP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Steering Committee/ Chair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○"/>
            </a:pP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Theory of Change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g240a4a9965b_5_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8827" y="5778663"/>
            <a:ext cx="1425998" cy="940276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g240a4a9965b_5_7"/>
          <p:cNvSpPr txBox="1"/>
          <p:nvPr/>
        </p:nvSpPr>
        <p:spPr>
          <a:xfrm>
            <a:off x="1330050" y="479425"/>
            <a:ext cx="9531900" cy="641700"/>
          </a:xfrm>
          <a:prstGeom prst="rect">
            <a:avLst/>
          </a:prstGeom>
          <a:solidFill>
            <a:srgbClr val="0F7556"/>
          </a:solidFill>
          <a:ln cap="flat" cmpd="sng" w="114300">
            <a:solidFill>
              <a:srgbClr val="EAE5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1" lang="en-US" sz="3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Update + Recap - </a:t>
            </a:r>
            <a:r>
              <a:rPr b="1" i="1" lang="en-US" sz="3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Collaborative Bodies Overview</a:t>
            </a:r>
            <a:endParaRPr b="0" i="1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g240a4a9965b_5_7"/>
          <p:cNvSpPr txBox="1"/>
          <p:nvPr/>
        </p:nvSpPr>
        <p:spPr>
          <a:xfrm>
            <a:off x="423775" y="1485400"/>
            <a:ext cx="11112300" cy="630900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sz="3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2" name="Google Shape;312;g240a4a9965b_5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775" y="1538050"/>
            <a:ext cx="8606950" cy="5085176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g240a4a9965b_5_7"/>
          <p:cNvSpPr txBox="1"/>
          <p:nvPr/>
        </p:nvSpPr>
        <p:spPr>
          <a:xfrm>
            <a:off x="9254650" y="2582938"/>
            <a:ext cx="2586900" cy="27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en-US" sz="25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Latest Roster</a:t>
            </a:r>
            <a:r>
              <a:rPr b="1" lang="en-US" sz="2500">
                <a:solidFill>
                  <a:srgbClr val="0F7556"/>
                </a:solidFill>
                <a:latin typeface="Calibri"/>
                <a:ea typeface="Calibri"/>
                <a:cs typeface="Calibri"/>
                <a:sym typeface="Calibri"/>
              </a:rPr>
              <a:t>: Seated Representatives</a:t>
            </a:r>
            <a:endParaRPr b="1" i="0" sz="2500" u="none" cap="none" strike="noStrike">
              <a:solidFill>
                <a:srgbClr val="0F75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2023-02-14T17:32:29Z</dcterms:created>
  <dc:creator>Amanda P Hickey</dc:creator>
</cp:coreProperties>
</file>