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73" r:id="rId14"/>
    <p:sldId id="274" r:id="rId15"/>
    <p:sldId id="275" r:id="rId16"/>
    <p:sldId id="276" r:id="rId17"/>
    <p:sldId id="277" r:id="rId18"/>
    <p:sldId id="278" r:id="rId19"/>
    <p:sldId id="279" r:id="rId20"/>
    <p:sldId id="266" r:id="rId21"/>
    <p:sldId id="267" r:id="rId22"/>
    <p:sldId id="268" r:id="rId23"/>
    <p:sldId id="269"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XUrgEFIATF1xpEukCvDKKCoPLo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7154"/>
    <a:srgbClr val="0D7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2b0e439a20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2b0e439a20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70" name="Google Shape;270;g22b0e439a20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2b0e65e16c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2b0e65e16c_0_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22b0e65e16c_0_1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2b0e65e16c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2b0e65e16c_0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35" name="Google Shape;235;g22b0e65e16c_0_1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2b0e65e16c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2b0e65e16c_0_1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48" name="Google Shape;248;g22b0e65e16c_0_1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2b0e65e16c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2b0e65e16c_0_2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22b0e65e16c_0_2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2b0e65e16c_0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2b0e65e16c_0_2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22b0e65e16c_0_2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2b0e65e16c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2b0e65e16c_0_2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22b0e65e16c_0_2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2b0e65e16c_0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2b0e65e16c_0_2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22b0e65e16c_0_2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2b0e65e16c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22b0e65e16c_0_2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94" name="Google Shape;294;g22b0e65e16c_0_2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2b0e65e16c_0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2b0e65e16c_0_2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03" name="Google Shape;303;g22b0e65e16c_0_2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2b0e439a2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2b0e439a2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2b0e439a2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2b0e439a20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22b0e439a20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80" name="Google Shape;280;g22b0e439a20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44986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2b0e439a20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2b0e439a20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89" name="Google Shape;289;g22b0e439a20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2b0e439a20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22b0e439a20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04" name="Google Shape;304;g22b0e439a20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0fc94b86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20fc94b862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20fc94b86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0fb7ca7525_6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20fb7ca7525_6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11" name="Google Shape;111;g20fb7ca7525_6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2b0e439a2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22b0e439a20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20" name="Google Shape;120;g22b0e439a20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2b0e439a20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22b0e439a20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31" name="Google Shape;131;g22b0e439a20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2b0e439a20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22b0e439a20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58" name="Google Shape;158;g22b0e439a20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b0e439a20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2b0e439a20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84" name="Google Shape;184;g22b0e439a20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b0e439a20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2b0e439a20_0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12" name="Google Shape;212;g22b0e439a20_0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2b0e439a20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2b0e439a20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41" name="Google Shape;241;g22b0e439a20_0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a:spLocks noGrp="1"/>
          </p:cNvSpPr>
          <p:nvPr>
            <p:ph type="pic" idx="2"/>
          </p:nvPr>
        </p:nvSpPr>
        <p:spPr>
          <a:xfrm>
            <a:off x="5183188" y="987425"/>
            <a:ext cx="6172200" cy="4873625"/>
          </a:xfrm>
          <a:prstGeom prst="rect">
            <a:avLst/>
          </a:prstGeom>
          <a:noFill/>
          <a:ln>
            <a:noFill/>
          </a:ln>
        </p:spPr>
      </p:sp>
      <p:sp>
        <p:nvSpPr>
          <p:cNvPr id="77" name="Google Shape;77;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1"/>
        <p:cNvGrpSpPr/>
        <p:nvPr/>
      </p:nvGrpSpPr>
      <p:grpSpPr>
        <a:xfrm>
          <a:off x="0" y="0"/>
          <a:ext cx="0" cy="0"/>
          <a:chOff x="0" y="0"/>
          <a:chExt cx="0" cy="0"/>
        </a:xfrm>
      </p:grpSpPr>
      <p:sp>
        <p:nvSpPr>
          <p:cNvPr id="22" name="Google Shape;22;g20fb7ca7525_2_41"/>
          <p:cNvSpPr txBox="1">
            <a:spLocks noGrp="1"/>
          </p:cNvSpPr>
          <p:nvPr>
            <p:ph type="body" idx="1"/>
          </p:nvPr>
        </p:nvSpPr>
        <p:spPr>
          <a:xfrm>
            <a:off x="1172632" y="1809222"/>
            <a:ext cx="9846600" cy="41004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latin typeface="Calibri"/>
                <a:ea typeface="Calibri"/>
                <a:cs typeface="Calibri"/>
                <a:sym typeface="Calibri"/>
              </a:defRPr>
            </a:lvl1pPr>
            <a:lvl2pPr marL="914400" lvl="1" indent="-381000" algn="l">
              <a:lnSpc>
                <a:spcPct val="90000"/>
              </a:lnSpc>
              <a:spcBef>
                <a:spcPts val="500"/>
              </a:spcBef>
              <a:spcAft>
                <a:spcPts val="0"/>
              </a:spcAft>
              <a:buClr>
                <a:srgbClr val="262626"/>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rgbClr val="262626"/>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262626"/>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rgbClr val="262626"/>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g20fb7ca7525_2_41"/>
          <p:cNvSpPr txBox="1">
            <a:spLocks noGrp="1"/>
          </p:cNvSpPr>
          <p:nvPr>
            <p:ph type="title"/>
          </p:nvPr>
        </p:nvSpPr>
        <p:spPr>
          <a:xfrm>
            <a:off x="1172632" y="365125"/>
            <a:ext cx="9846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49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20fb7ca7525_2_41"/>
          <p:cNvSpPr txBox="1">
            <a:spLocks noGrp="1"/>
          </p:cNvSpPr>
          <p:nvPr>
            <p:ph type="sldNum" idx="12"/>
          </p:nvPr>
        </p:nvSpPr>
        <p:spPr>
          <a:xfrm>
            <a:off x="1172632" y="6280428"/>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25"/>
        <p:cNvGrpSpPr/>
        <p:nvPr/>
      </p:nvGrpSpPr>
      <p:grpSpPr>
        <a:xfrm>
          <a:off x="0" y="0"/>
          <a:ext cx="0" cy="0"/>
          <a:chOff x="0" y="0"/>
          <a:chExt cx="0" cy="0"/>
        </a:xfrm>
      </p:grpSpPr>
      <p:sp>
        <p:nvSpPr>
          <p:cNvPr id="26" name="Google Shape;26;g20fb7ca7525_2_112"/>
          <p:cNvSpPr txBox="1">
            <a:spLocks noGrp="1"/>
          </p:cNvSpPr>
          <p:nvPr>
            <p:ph type="title"/>
          </p:nvPr>
        </p:nvSpPr>
        <p:spPr>
          <a:xfrm>
            <a:off x="1172632" y="365125"/>
            <a:ext cx="9846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497F"/>
              </a:buClr>
              <a:buSzPts val="4400"/>
              <a:buFont typeface="Calibri"/>
              <a:buNone/>
              <a:defRPr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20fb7ca7525_2_112"/>
          <p:cNvSpPr txBox="1">
            <a:spLocks noGrp="1"/>
          </p:cNvSpPr>
          <p:nvPr>
            <p:ph type="body" idx="1"/>
          </p:nvPr>
        </p:nvSpPr>
        <p:spPr>
          <a:xfrm>
            <a:off x="1172631" y="1808691"/>
            <a:ext cx="4686300" cy="4092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latin typeface="Calibri"/>
                <a:ea typeface="Calibri"/>
                <a:cs typeface="Calibri"/>
                <a:sym typeface="Calibri"/>
              </a:defRPr>
            </a:lvl1pPr>
            <a:lvl2pPr marL="914400" lvl="1" indent="-381000" algn="l">
              <a:lnSpc>
                <a:spcPct val="90000"/>
              </a:lnSpc>
              <a:spcBef>
                <a:spcPts val="500"/>
              </a:spcBef>
              <a:spcAft>
                <a:spcPts val="0"/>
              </a:spcAft>
              <a:buClr>
                <a:srgbClr val="262626"/>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rgbClr val="262626"/>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262626"/>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rgbClr val="262626"/>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g20fb7ca7525_2_112"/>
          <p:cNvSpPr txBox="1">
            <a:spLocks noGrp="1"/>
          </p:cNvSpPr>
          <p:nvPr>
            <p:ph type="sldNum" idx="12"/>
          </p:nvPr>
        </p:nvSpPr>
        <p:spPr>
          <a:xfrm>
            <a:off x="1172632" y="6280428"/>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‹nr.›</a:t>
            </a:fld>
            <a:endParaRPr/>
          </a:p>
        </p:txBody>
      </p:sp>
      <p:sp>
        <p:nvSpPr>
          <p:cNvPr id="29" name="Google Shape;29;g20fb7ca7525_2_112"/>
          <p:cNvSpPr txBox="1">
            <a:spLocks noGrp="1"/>
          </p:cNvSpPr>
          <p:nvPr>
            <p:ph type="body" idx="2"/>
          </p:nvPr>
        </p:nvSpPr>
        <p:spPr>
          <a:xfrm>
            <a:off x="6333065" y="1808690"/>
            <a:ext cx="4686300" cy="4092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latin typeface="Calibri"/>
                <a:ea typeface="Calibri"/>
                <a:cs typeface="Calibri"/>
                <a:sym typeface="Calibri"/>
              </a:defRPr>
            </a:lvl1pPr>
            <a:lvl2pPr marL="914400" lvl="1" indent="-381000" algn="l">
              <a:lnSpc>
                <a:spcPct val="90000"/>
              </a:lnSpc>
              <a:spcBef>
                <a:spcPts val="500"/>
              </a:spcBef>
              <a:spcAft>
                <a:spcPts val="0"/>
              </a:spcAft>
              <a:buClr>
                <a:srgbClr val="262626"/>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rgbClr val="262626"/>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262626"/>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rgbClr val="262626"/>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crp.humboldt.edu/ResearchData_Industry_CCRP.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vimeo.com/70845271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crp@humboldt.ed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ccrp.humboldt.edu/news/logo-quest-redwood-region-rises-cer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title"/>
          </p:nvPr>
        </p:nvSpPr>
        <p:spPr>
          <a:xfrm>
            <a:off x="280700" y="197000"/>
            <a:ext cx="11178000" cy="953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37500"/>
              <a:buFont typeface="Calibri"/>
              <a:buNone/>
            </a:pPr>
            <a:r>
              <a:rPr lang="en-US" sz="3200" b="1">
                <a:solidFill>
                  <a:srgbClr val="0F7556"/>
                </a:solidFill>
                <a:latin typeface="Open Sans"/>
                <a:ea typeface="Open Sans"/>
                <a:cs typeface="Open Sans"/>
                <a:sym typeface="Open Sans"/>
              </a:rPr>
              <a:t>Welcome/bienvenidos</a:t>
            </a:r>
            <a:endParaRPr sz="3200" b="1">
              <a:solidFill>
                <a:srgbClr val="0F7556"/>
              </a:solidFill>
              <a:latin typeface="Open Sans"/>
              <a:ea typeface="Open Sans"/>
              <a:cs typeface="Open Sans"/>
              <a:sym typeface="Open Sans"/>
            </a:endParaRPr>
          </a:p>
          <a:p>
            <a:pPr marL="0" lvl="0" indent="0" algn="ctr" rtl="0">
              <a:lnSpc>
                <a:spcPct val="90000"/>
              </a:lnSpc>
              <a:spcBef>
                <a:spcPts val="0"/>
              </a:spcBef>
              <a:spcAft>
                <a:spcPts val="0"/>
              </a:spcAft>
              <a:buClr>
                <a:schemeClr val="dk1"/>
              </a:buClr>
              <a:buSzPct val="137500"/>
              <a:buFont typeface="Calibri"/>
              <a:buNone/>
            </a:pPr>
            <a:r>
              <a:rPr lang="en-US" sz="3200" b="1">
                <a:solidFill>
                  <a:srgbClr val="0F7556"/>
                </a:solidFill>
                <a:latin typeface="Open Sans"/>
                <a:ea typeface="Open Sans"/>
                <a:cs typeface="Open Sans"/>
                <a:sym typeface="Open Sans"/>
              </a:rPr>
              <a:t> Everyone!</a:t>
            </a:r>
            <a:endParaRPr>
              <a:solidFill>
                <a:srgbClr val="0F7556"/>
              </a:solidFill>
            </a:endParaRPr>
          </a:p>
        </p:txBody>
      </p:sp>
      <p:sp>
        <p:nvSpPr>
          <p:cNvPr id="98" name="Google Shape;98;p1"/>
          <p:cNvSpPr txBox="1">
            <a:spLocks noGrp="1"/>
          </p:cNvSpPr>
          <p:nvPr>
            <p:ph type="body" idx="1"/>
          </p:nvPr>
        </p:nvSpPr>
        <p:spPr>
          <a:xfrm>
            <a:off x="344050" y="1377375"/>
            <a:ext cx="10275300" cy="4746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You have arrived at the June Convening of the Redwood Coast Region’s High Road Transition Collaborative—called </a:t>
            </a:r>
            <a:r>
              <a:rPr lang="en-US" b="1"/>
              <a:t>Redwood Region RISE (Resilient Inclusive Sustainable Economy)</a:t>
            </a:r>
            <a:r>
              <a:rPr lang="en-US"/>
              <a:t>.</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en-US"/>
              <a:t>Please introduce yourself in the chat- name, affiliation (if applicable) and where you are zooming in from: </a:t>
            </a:r>
            <a:r>
              <a:rPr lang="en-US" u="sng">
                <a:solidFill>
                  <a:schemeClr val="hlink"/>
                </a:solidFill>
                <a:hlinkClick r:id="rId3"/>
              </a:rPr>
              <a:t>https://native-land.ca/</a:t>
            </a:r>
            <a:endParaRPr sz="3300" b="1" i="1"/>
          </a:p>
        </p:txBody>
      </p:sp>
      <p:sp>
        <p:nvSpPr>
          <p:cNvPr id="99" name="Google Shape;99;p1"/>
          <p:cNvSpPr/>
          <p:nvPr/>
        </p:nvSpPr>
        <p:spPr>
          <a:xfrm>
            <a:off x="883950" y="4027382"/>
            <a:ext cx="10424100" cy="1239000"/>
          </a:xfrm>
          <a:prstGeom prst="rect">
            <a:avLst/>
          </a:prstGeom>
          <a:solidFill>
            <a:srgbClr val="D5CB9F"/>
          </a:solidFill>
          <a:ln w="9525" cap="flat" cmpd="sng">
            <a:solidFill>
              <a:srgbClr val="D5CB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958350" y="4097432"/>
            <a:ext cx="10275300" cy="1098900"/>
          </a:xfrm>
          <a:prstGeom prst="rect">
            <a:avLst/>
          </a:prstGeom>
          <a:solidFill>
            <a:srgbClr val="0F7556"/>
          </a:solid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2800"/>
              <a:buFont typeface="Arial"/>
              <a:buNone/>
            </a:pPr>
            <a:r>
              <a:rPr lang="en-US" sz="3300" b="1" i="1" dirty="0">
                <a:solidFill>
                  <a:srgbClr val="FFFFFF"/>
                </a:solidFill>
                <a:latin typeface="Calibri"/>
                <a:ea typeface="Calibri"/>
                <a:cs typeface="Calibri"/>
                <a:sym typeface="Calibri"/>
              </a:rPr>
              <a:t>Icebreaker: Tell us something that makes you proud (about yourself, family &amp; friends, or your community)!</a:t>
            </a:r>
            <a:endParaRPr dirty="0">
              <a:solidFill>
                <a:srgbClr val="FFFFFF"/>
              </a:solidFill>
              <a:latin typeface="Calibri"/>
              <a:ea typeface="Calibri"/>
              <a:cs typeface="Calibri"/>
              <a:sym typeface="Calibri"/>
            </a:endParaRPr>
          </a:p>
        </p:txBody>
      </p:sp>
      <p:pic>
        <p:nvPicPr>
          <p:cNvPr id="2" name="Google Shape;316;g20fc94b862a_0_0">
            <a:extLst>
              <a:ext uri="{FF2B5EF4-FFF2-40B4-BE49-F238E27FC236}">
                <a16:creationId xmlns:a16="http://schemas.microsoft.com/office/drawing/2014/main" id="{E085452C-DE8C-785B-933B-F81CEF682A82}"/>
              </a:ext>
            </a:extLst>
          </p:cNvPr>
          <p:cNvPicPr preferRelativeResize="0"/>
          <p:nvPr/>
        </p:nvPicPr>
        <p:blipFill rotWithShape="1">
          <a:blip r:embed="rId4">
            <a:alphaModFix/>
          </a:blip>
          <a:srcRect/>
          <a:stretch/>
        </p:blipFill>
        <p:spPr>
          <a:xfrm>
            <a:off x="4193625" y="5760696"/>
            <a:ext cx="824504" cy="824504"/>
          </a:xfrm>
          <a:prstGeom prst="rect">
            <a:avLst/>
          </a:prstGeom>
          <a:noFill/>
          <a:ln>
            <a:noFill/>
          </a:ln>
        </p:spPr>
      </p:pic>
      <p:pic>
        <p:nvPicPr>
          <p:cNvPr id="3" name="Google Shape;317;g20fc94b862a_0_0">
            <a:extLst>
              <a:ext uri="{FF2B5EF4-FFF2-40B4-BE49-F238E27FC236}">
                <a16:creationId xmlns:a16="http://schemas.microsoft.com/office/drawing/2014/main" id="{37BEC8DB-AE16-2EE3-E744-7DF4FF6CE06F}"/>
              </a:ext>
            </a:extLst>
          </p:cNvPr>
          <p:cNvPicPr preferRelativeResize="0"/>
          <p:nvPr/>
        </p:nvPicPr>
        <p:blipFill rotWithShape="1">
          <a:blip r:embed="rId5">
            <a:alphaModFix/>
          </a:blip>
          <a:srcRect t="12470" b="8950"/>
          <a:stretch/>
        </p:blipFill>
        <p:spPr>
          <a:xfrm>
            <a:off x="5119969" y="5749423"/>
            <a:ext cx="1952062" cy="824503"/>
          </a:xfrm>
          <a:prstGeom prst="rect">
            <a:avLst/>
          </a:prstGeom>
          <a:noFill/>
          <a:ln>
            <a:noFill/>
          </a:ln>
        </p:spPr>
      </p:pic>
      <p:pic>
        <p:nvPicPr>
          <p:cNvPr id="4" name="Google Shape;318;g20fc94b862a_0_0">
            <a:extLst>
              <a:ext uri="{FF2B5EF4-FFF2-40B4-BE49-F238E27FC236}">
                <a16:creationId xmlns:a16="http://schemas.microsoft.com/office/drawing/2014/main" id="{C952A952-FBC0-1F87-0327-6248E94F78C5}"/>
              </a:ext>
            </a:extLst>
          </p:cNvPr>
          <p:cNvPicPr preferRelativeResize="0"/>
          <p:nvPr/>
        </p:nvPicPr>
        <p:blipFill rotWithShape="1">
          <a:blip r:embed="rId6">
            <a:alphaModFix/>
          </a:blip>
          <a:srcRect l="18762" t="8614" r="18042" b="10269"/>
          <a:stretch/>
        </p:blipFill>
        <p:spPr>
          <a:xfrm>
            <a:off x="7138754" y="5755590"/>
            <a:ext cx="681395" cy="8245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2b0e439a20_0_65"/>
          <p:cNvSpPr txBox="1"/>
          <p:nvPr/>
        </p:nvSpPr>
        <p:spPr>
          <a:xfrm>
            <a:off x="5680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273" name="Google Shape;273;g22b0e439a20_0_65"/>
          <p:cNvSpPr txBox="1"/>
          <p:nvPr/>
        </p:nvSpPr>
        <p:spPr>
          <a:xfrm>
            <a:off x="272162" y="4804524"/>
            <a:ext cx="111123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a:ea typeface="Lato"/>
              <a:cs typeface="Lato"/>
              <a:sym typeface="Lato"/>
            </a:endParaRPr>
          </a:p>
          <a:p>
            <a:pPr marL="342900" marR="0" lvl="0" indent="-20320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chemeClr val="dk1"/>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p:txBody>
      </p:sp>
      <p:sp>
        <p:nvSpPr>
          <p:cNvPr id="274" name="Google Shape;274;g22b0e439a20_0_65"/>
          <p:cNvSpPr txBox="1"/>
          <p:nvPr/>
        </p:nvSpPr>
        <p:spPr>
          <a:xfrm>
            <a:off x="321819" y="251838"/>
            <a:ext cx="9698700" cy="15699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dirty="0">
                <a:solidFill>
                  <a:srgbClr val="0F7556"/>
                </a:solidFill>
                <a:latin typeface="Open Sans"/>
                <a:ea typeface="Open Sans"/>
                <a:cs typeface="Open Sans"/>
                <a:sym typeface="Open Sans"/>
              </a:rPr>
              <a:t>Next Steps</a:t>
            </a:r>
            <a:endParaRPr sz="3200" b="1" i="0" u="none" strike="noStrike" cap="none" dirty="0">
              <a:solidFill>
                <a:srgbClr val="0F755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dirty="0">
              <a:solidFill>
                <a:srgbClr val="2F549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275" name="Google Shape;275;g22b0e439a20_0_65" descr="Our Story | California Center for Rural Policy"/>
          <p:cNvPicPr preferRelativeResize="0"/>
          <p:nvPr/>
        </p:nvPicPr>
        <p:blipFill rotWithShape="1">
          <a:blip r:embed="rId3">
            <a:alphaModFix/>
          </a:blip>
          <a:srcRect/>
          <a:stretch/>
        </p:blipFill>
        <p:spPr>
          <a:xfrm>
            <a:off x="11277600" y="5973966"/>
            <a:ext cx="762000" cy="779859"/>
          </a:xfrm>
          <a:prstGeom prst="rect">
            <a:avLst/>
          </a:prstGeom>
          <a:noFill/>
          <a:ln>
            <a:noFill/>
          </a:ln>
        </p:spPr>
      </p:pic>
      <p:sp>
        <p:nvSpPr>
          <p:cNvPr id="276" name="Google Shape;276;g22b0e439a20_0_65"/>
          <p:cNvSpPr txBox="1"/>
          <p:nvPr/>
        </p:nvSpPr>
        <p:spPr>
          <a:xfrm>
            <a:off x="1077200" y="1578738"/>
            <a:ext cx="9502200" cy="29862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Calibri"/>
              <a:buChar char="●"/>
            </a:pPr>
            <a:r>
              <a:rPr lang="en-US" sz="2600" i="1">
                <a:latin typeface="Calibri"/>
                <a:ea typeface="Calibri"/>
                <a:cs typeface="Calibri"/>
                <a:sym typeface="Calibri"/>
              </a:rPr>
              <a:t>County groups will be contacted to solidify their voting slate</a:t>
            </a:r>
            <a:endParaRPr sz="2600" i="1">
              <a:latin typeface="Calibri"/>
              <a:ea typeface="Calibri"/>
              <a:cs typeface="Calibri"/>
              <a:sym typeface="Calibri"/>
            </a:endParaRPr>
          </a:p>
          <a:p>
            <a:pPr marL="457200" lvl="0" indent="0" algn="l" rtl="0">
              <a:spcBef>
                <a:spcPts val="0"/>
              </a:spcBef>
              <a:spcAft>
                <a:spcPts val="0"/>
              </a:spcAft>
              <a:buNone/>
            </a:pPr>
            <a:endParaRPr sz="2600" i="1">
              <a:latin typeface="Calibri"/>
              <a:ea typeface="Calibri"/>
              <a:cs typeface="Calibri"/>
              <a:sym typeface="Calibri"/>
            </a:endParaRPr>
          </a:p>
          <a:p>
            <a:pPr marL="457200" lvl="0" indent="-393700" algn="l" rtl="0">
              <a:spcBef>
                <a:spcPts val="0"/>
              </a:spcBef>
              <a:spcAft>
                <a:spcPts val="0"/>
              </a:spcAft>
              <a:buSzPts val="2600"/>
              <a:buFont typeface="Calibri"/>
              <a:buChar char="●"/>
            </a:pPr>
            <a:r>
              <a:rPr lang="en-US" sz="2600" i="1">
                <a:latin typeface="Calibri"/>
                <a:ea typeface="Calibri"/>
                <a:cs typeface="Calibri"/>
                <a:sym typeface="Calibri"/>
              </a:rPr>
              <a:t>Onboarding packet sent to members</a:t>
            </a:r>
            <a:endParaRPr sz="2600" i="1">
              <a:latin typeface="Calibri"/>
              <a:ea typeface="Calibri"/>
              <a:cs typeface="Calibri"/>
              <a:sym typeface="Calibri"/>
            </a:endParaRPr>
          </a:p>
          <a:p>
            <a:pPr marL="0" lvl="0" indent="0" algn="l" rtl="0">
              <a:spcBef>
                <a:spcPts val="0"/>
              </a:spcBef>
              <a:spcAft>
                <a:spcPts val="0"/>
              </a:spcAft>
              <a:buNone/>
            </a:pPr>
            <a:endParaRPr sz="2600" i="1">
              <a:latin typeface="Calibri"/>
              <a:ea typeface="Calibri"/>
              <a:cs typeface="Calibri"/>
              <a:sym typeface="Calibri"/>
            </a:endParaRPr>
          </a:p>
          <a:p>
            <a:pPr marL="457200" lvl="0" indent="-393700" algn="l" rtl="0">
              <a:spcBef>
                <a:spcPts val="0"/>
              </a:spcBef>
              <a:spcAft>
                <a:spcPts val="0"/>
              </a:spcAft>
              <a:buSzPts val="2600"/>
              <a:buFont typeface="Calibri"/>
              <a:buChar char="●"/>
            </a:pPr>
            <a:r>
              <a:rPr lang="en-US" sz="2600" i="1">
                <a:latin typeface="Calibri"/>
                <a:ea typeface="Calibri"/>
                <a:cs typeface="Calibri"/>
                <a:sym typeface="Calibri"/>
              </a:rPr>
              <a:t>RFP for Sector Table leads</a:t>
            </a:r>
            <a:endParaRPr sz="2600" i="1">
              <a:latin typeface="Calibri"/>
              <a:ea typeface="Calibri"/>
              <a:cs typeface="Calibri"/>
              <a:sym typeface="Calibri"/>
            </a:endParaRPr>
          </a:p>
          <a:p>
            <a:pPr marL="457200" lvl="0" indent="0" algn="l" rtl="0">
              <a:spcBef>
                <a:spcPts val="0"/>
              </a:spcBef>
              <a:spcAft>
                <a:spcPts val="0"/>
              </a:spcAft>
              <a:buNone/>
            </a:pPr>
            <a:endParaRPr sz="2600" i="1">
              <a:latin typeface="Calibri"/>
              <a:ea typeface="Calibri"/>
              <a:cs typeface="Calibri"/>
              <a:sym typeface="Calibri"/>
            </a:endParaRPr>
          </a:p>
          <a:p>
            <a:pPr marL="457200" lvl="0" indent="-393700" algn="l" rtl="0">
              <a:spcBef>
                <a:spcPts val="0"/>
              </a:spcBef>
              <a:spcAft>
                <a:spcPts val="0"/>
              </a:spcAft>
              <a:buSzPts val="2600"/>
              <a:buFont typeface="Calibri"/>
              <a:buChar char="●"/>
            </a:pPr>
            <a:r>
              <a:rPr lang="en-US" sz="2600" i="1">
                <a:latin typeface="Calibri"/>
                <a:ea typeface="Calibri"/>
                <a:cs typeface="Calibri"/>
                <a:sym typeface="Calibri"/>
              </a:rPr>
              <a:t>Confirmation process for Sector Tables</a:t>
            </a:r>
            <a:endParaRPr sz="2600" i="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p:nvPr/>
        </p:nvSpPr>
        <p:spPr>
          <a:xfrm>
            <a:off x="1246650" y="2351700"/>
            <a:ext cx="9698700" cy="10773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tx1"/>
                </a:solidFill>
                <a:latin typeface="Open Sans"/>
                <a:ea typeface="Open Sans"/>
                <a:cs typeface="Open Sans"/>
                <a:sym typeface="Open Sans"/>
              </a:rPr>
              <a:t>Child Care </a:t>
            </a:r>
            <a:endParaRPr sz="3200" b="1" dirty="0">
              <a:solidFill>
                <a:schemeClr val="tx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tx1"/>
                </a:solidFill>
                <a:latin typeface="Open Sans"/>
                <a:ea typeface="Open Sans"/>
                <a:cs typeface="Open Sans"/>
                <a:sym typeface="Open Sans"/>
              </a:rPr>
              <a:t>Cost and Affordability</a:t>
            </a:r>
            <a:endParaRPr sz="3200" b="1" dirty="0">
              <a:solidFill>
                <a:schemeClr val="tx1"/>
              </a:solidFill>
              <a:latin typeface="Open Sans"/>
              <a:ea typeface="Open Sans"/>
              <a:cs typeface="Open Sans"/>
              <a:sym typeface="Open Sans"/>
            </a:endParaRPr>
          </a:p>
        </p:txBody>
      </p:sp>
      <p:sp>
        <p:nvSpPr>
          <p:cNvPr id="2" name="Google Shape;274;g22b0e439a20_0_65">
            <a:extLst>
              <a:ext uri="{FF2B5EF4-FFF2-40B4-BE49-F238E27FC236}">
                <a16:creationId xmlns:a16="http://schemas.microsoft.com/office/drawing/2014/main" id="{982251F0-C4AC-EBED-DD94-4A8FB0A0DDAC}"/>
              </a:ext>
            </a:extLst>
          </p:cNvPr>
          <p:cNvSpPr txBox="1"/>
          <p:nvPr/>
        </p:nvSpPr>
        <p:spPr>
          <a:xfrm>
            <a:off x="321819" y="251838"/>
            <a:ext cx="9698700" cy="15699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nl-NL" sz="3200" b="1" dirty="0">
                <a:solidFill>
                  <a:srgbClr val="0F7556"/>
                </a:solidFill>
                <a:latin typeface="Open Sans"/>
                <a:ea typeface="Open Sans"/>
                <a:cs typeface="Open Sans"/>
                <a:sym typeface="Open Sans"/>
              </a:rPr>
              <a:t>Understanding the </a:t>
            </a:r>
            <a:r>
              <a:rPr lang="nl-NL" sz="3200" b="1" dirty="0" err="1">
                <a:solidFill>
                  <a:srgbClr val="0F7556"/>
                </a:solidFill>
                <a:latin typeface="Open Sans"/>
                <a:ea typeface="Open Sans"/>
                <a:cs typeface="Open Sans"/>
                <a:sym typeface="Open Sans"/>
              </a:rPr>
              <a:t>Redwood</a:t>
            </a:r>
            <a:r>
              <a:rPr lang="nl-NL" sz="3200" b="1" dirty="0">
                <a:solidFill>
                  <a:srgbClr val="0F7556"/>
                </a:solidFill>
                <a:latin typeface="Open Sans"/>
                <a:ea typeface="Open Sans"/>
                <a:cs typeface="Open Sans"/>
                <a:sym typeface="Open Sans"/>
              </a:rPr>
              <a:t> </a:t>
            </a:r>
            <a:r>
              <a:rPr lang="nl-NL" sz="3200" b="1" dirty="0" err="1">
                <a:solidFill>
                  <a:srgbClr val="0F7556"/>
                </a:solidFill>
                <a:latin typeface="Open Sans"/>
                <a:ea typeface="Open Sans"/>
                <a:cs typeface="Open Sans"/>
                <a:sym typeface="Open Sans"/>
              </a:rPr>
              <a:t>Region</a:t>
            </a:r>
            <a:r>
              <a:rPr lang="nl-NL" sz="3200" b="1" dirty="0">
                <a:solidFill>
                  <a:srgbClr val="0F7556"/>
                </a:solidFill>
                <a:latin typeface="Open Sans"/>
                <a:ea typeface="Open Sans"/>
                <a:cs typeface="Open Sans"/>
                <a:sym typeface="Open Sans"/>
              </a:rPr>
              <a:t> RISE</a:t>
            </a:r>
            <a:endParaRPr sz="3200" b="1" i="0" u="none" strike="noStrike" cap="none" dirty="0">
              <a:solidFill>
                <a:srgbClr val="0F755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dirty="0">
              <a:solidFill>
                <a:srgbClr val="2F549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p:nvPr/>
        </p:nvSpPr>
        <p:spPr>
          <a:xfrm>
            <a:off x="5680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238" name="Google Shape;238;p36"/>
          <p:cNvSpPr txBox="1"/>
          <p:nvPr/>
        </p:nvSpPr>
        <p:spPr>
          <a:xfrm>
            <a:off x="321819" y="251838"/>
            <a:ext cx="9698700" cy="5850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dirty="0">
                <a:solidFill>
                  <a:srgbClr val="0C7154"/>
                </a:solidFill>
                <a:latin typeface="Open Sans"/>
                <a:ea typeface="Open Sans"/>
                <a:cs typeface="Open Sans"/>
                <a:sym typeface="Open Sans"/>
              </a:rPr>
              <a:t>Child Care Full-Time Weekly Cost (2018 Data)</a:t>
            </a:r>
            <a:endParaRPr sz="3200" b="1" dirty="0">
              <a:solidFill>
                <a:srgbClr val="0C7154"/>
              </a:solidFill>
              <a:latin typeface="Open Sans"/>
              <a:ea typeface="Open Sans"/>
              <a:cs typeface="Open Sans"/>
              <a:sym typeface="Open Sans"/>
            </a:endParaRPr>
          </a:p>
        </p:txBody>
      </p:sp>
      <p:pic>
        <p:nvPicPr>
          <p:cNvPr id="239" name="Google Shape;239;p36" descr="Our Story | California Center for Rural Policy"/>
          <p:cNvPicPr preferRelativeResize="0"/>
          <p:nvPr/>
        </p:nvPicPr>
        <p:blipFill rotWithShape="1">
          <a:blip r:embed="rId3">
            <a:alphaModFix/>
          </a:blip>
          <a:srcRect/>
          <a:stretch/>
        </p:blipFill>
        <p:spPr>
          <a:xfrm>
            <a:off x="11277600" y="5973966"/>
            <a:ext cx="762000" cy="779859"/>
          </a:xfrm>
          <a:prstGeom prst="rect">
            <a:avLst/>
          </a:prstGeom>
          <a:noFill/>
          <a:ln>
            <a:noFill/>
          </a:ln>
        </p:spPr>
      </p:pic>
      <p:sp>
        <p:nvSpPr>
          <p:cNvPr id="240" name="Google Shape;240;p36"/>
          <p:cNvSpPr txBox="1"/>
          <p:nvPr/>
        </p:nvSpPr>
        <p:spPr>
          <a:xfrm>
            <a:off x="795725" y="1341875"/>
            <a:ext cx="5194200" cy="4926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600" b="1" dirty="0">
                <a:solidFill>
                  <a:schemeClr val="tx1"/>
                </a:solidFill>
                <a:latin typeface="Open Sans"/>
                <a:ea typeface="Open Sans"/>
                <a:cs typeface="Open Sans"/>
                <a:sym typeface="Open Sans"/>
              </a:rPr>
              <a:t>Center-Based Facilities</a:t>
            </a:r>
            <a:endParaRPr sz="2600" b="0" i="0" u="none" strike="noStrike" cap="none" dirty="0">
              <a:solidFill>
                <a:schemeClr val="tx1"/>
              </a:solidFill>
              <a:latin typeface="Calibri"/>
              <a:ea typeface="Calibri"/>
              <a:cs typeface="Calibri"/>
              <a:sym typeface="Calibri"/>
            </a:endParaRPr>
          </a:p>
        </p:txBody>
      </p:sp>
      <p:sp>
        <p:nvSpPr>
          <p:cNvPr id="241" name="Google Shape;241;p36"/>
          <p:cNvSpPr txBox="1"/>
          <p:nvPr/>
        </p:nvSpPr>
        <p:spPr>
          <a:xfrm>
            <a:off x="6083400" y="1341875"/>
            <a:ext cx="5194200" cy="4926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600" b="1" dirty="0">
                <a:solidFill>
                  <a:schemeClr val="tx1"/>
                </a:solidFill>
                <a:latin typeface="Open Sans"/>
                <a:ea typeface="Open Sans"/>
                <a:cs typeface="Open Sans"/>
                <a:sym typeface="Open Sans"/>
              </a:rPr>
              <a:t>Family (Home) Facilities</a:t>
            </a:r>
            <a:endParaRPr sz="2600" b="0" i="0" u="none" strike="noStrike" cap="none" dirty="0">
              <a:solidFill>
                <a:schemeClr val="tx1"/>
              </a:solidFill>
              <a:latin typeface="Calibri"/>
              <a:ea typeface="Calibri"/>
              <a:cs typeface="Calibri"/>
              <a:sym typeface="Calibri"/>
            </a:endParaRPr>
          </a:p>
        </p:txBody>
      </p:sp>
      <p:sp>
        <p:nvSpPr>
          <p:cNvPr id="242" name="Google Shape;242;p36"/>
          <p:cNvSpPr txBox="1"/>
          <p:nvPr/>
        </p:nvSpPr>
        <p:spPr>
          <a:xfrm>
            <a:off x="206000" y="6172125"/>
            <a:ext cx="90255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a:solidFill>
                  <a:schemeClr val="dk1"/>
                </a:solidFill>
                <a:latin typeface="Times New Roman"/>
                <a:ea typeface="Times New Roman"/>
                <a:cs typeface="Times New Roman"/>
                <a:sym typeface="Times New Roman"/>
              </a:rPr>
              <a:t>Cost data sourced from National Database of Childcare Prices. Median earnings sourced from the American Community Survey, Table S2001. Ratios calculated by the author assuming 50 weeks of child care per year.</a:t>
            </a:r>
            <a:endParaRPr/>
          </a:p>
        </p:txBody>
      </p:sp>
      <p:pic>
        <p:nvPicPr>
          <p:cNvPr id="243" name="Google Shape;243;p36"/>
          <p:cNvPicPr preferRelativeResize="0"/>
          <p:nvPr/>
        </p:nvPicPr>
        <p:blipFill>
          <a:blip r:embed="rId4">
            <a:alphaModFix/>
          </a:blip>
          <a:stretch>
            <a:fillRect/>
          </a:stretch>
        </p:blipFill>
        <p:spPr>
          <a:xfrm>
            <a:off x="5861152" y="1986875"/>
            <a:ext cx="6178447" cy="3810244"/>
          </a:xfrm>
          <a:prstGeom prst="rect">
            <a:avLst/>
          </a:prstGeom>
          <a:noFill/>
          <a:ln>
            <a:noFill/>
          </a:ln>
        </p:spPr>
      </p:pic>
      <p:pic>
        <p:nvPicPr>
          <p:cNvPr id="244" name="Google Shape;244;p36"/>
          <p:cNvPicPr preferRelativeResize="0"/>
          <p:nvPr/>
        </p:nvPicPr>
        <p:blipFill>
          <a:blip r:embed="rId5">
            <a:alphaModFix/>
          </a:blip>
          <a:stretch>
            <a:fillRect/>
          </a:stretch>
        </p:blipFill>
        <p:spPr>
          <a:xfrm>
            <a:off x="152400" y="1986875"/>
            <a:ext cx="5778877" cy="3563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p:nvPr/>
        </p:nvSpPr>
        <p:spPr>
          <a:xfrm>
            <a:off x="5680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251" name="Google Shape;251;p37"/>
          <p:cNvSpPr txBox="1"/>
          <p:nvPr/>
        </p:nvSpPr>
        <p:spPr>
          <a:xfrm>
            <a:off x="321826" y="251850"/>
            <a:ext cx="11293800" cy="10773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dirty="0">
                <a:solidFill>
                  <a:srgbClr val="0C7154"/>
                </a:solidFill>
                <a:latin typeface="Open Sans"/>
                <a:ea typeface="Open Sans"/>
                <a:cs typeface="Open Sans"/>
                <a:sym typeface="Open Sans"/>
              </a:rPr>
              <a:t>Affordability: Child Care as Percent of Median Full-Time Earnings (2018 Data)</a:t>
            </a:r>
            <a:endParaRPr sz="3200" b="1" dirty="0">
              <a:solidFill>
                <a:srgbClr val="0C7154"/>
              </a:solidFill>
              <a:latin typeface="Open Sans"/>
              <a:ea typeface="Open Sans"/>
              <a:cs typeface="Open Sans"/>
              <a:sym typeface="Open Sans"/>
            </a:endParaRPr>
          </a:p>
        </p:txBody>
      </p:sp>
      <p:pic>
        <p:nvPicPr>
          <p:cNvPr id="252" name="Google Shape;252;p37" descr="Our Story | California Center for Rural Policy"/>
          <p:cNvPicPr preferRelativeResize="0"/>
          <p:nvPr/>
        </p:nvPicPr>
        <p:blipFill rotWithShape="1">
          <a:blip r:embed="rId3">
            <a:alphaModFix/>
          </a:blip>
          <a:srcRect/>
          <a:stretch/>
        </p:blipFill>
        <p:spPr>
          <a:xfrm>
            <a:off x="11277600" y="5973966"/>
            <a:ext cx="762000" cy="779859"/>
          </a:xfrm>
          <a:prstGeom prst="rect">
            <a:avLst/>
          </a:prstGeom>
          <a:noFill/>
          <a:ln>
            <a:noFill/>
          </a:ln>
        </p:spPr>
      </p:pic>
      <p:sp>
        <p:nvSpPr>
          <p:cNvPr id="253" name="Google Shape;253;p37"/>
          <p:cNvSpPr txBox="1"/>
          <p:nvPr/>
        </p:nvSpPr>
        <p:spPr>
          <a:xfrm>
            <a:off x="795725" y="1341875"/>
            <a:ext cx="5194200" cy="4926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600" b="1" dirty="0">
                <a:solidFill>
                  <a:schemeClr val="tx1"/>
                </a:solidFill>
                <a:latin typeface="Open Sans"/>
                <a:ea typeface="Open Sans"/>
                <a:cs typeface="Open Sans"/>
                <a:sym typeface="Open Sans"/>
              </a:rPr>
              <a:t>Center-Based Facilities</a:t>
            </a:r>
            <a:endParaRPr sz="2600" b="0" i="0" u="none" strike="noStrike" cap="none" dirty="0">
              <a:solidFill>
                <a:schemeClr val="tx1"/>
              </a:solidFill>
              <a:latin typeface="Calibri"/>
              <a:ea typeface="Calibri"/>
              <a:cs typeface="Calibri"/>
              <a:sym typeface="Calibri"/>
            </a:endParaRPr>
          </a:p>
        </p:txBody>
      </p:sp>
      <p:sp>
        <p:nvSpPr>
          <p:cNvPr id="254" name="Google Shape;254;p37"/>
          <p:cNvSpPr txBox="1"/>
          <p:nvPr/>
        </p:nvSpPr>
        <p:spPr>
          <a:xfrm>
            <a:off x="6083400" y="1341875"/>
            <a:ext cx="5194200" cy="4926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600" b="1" dirty="0">
                <a:solidFill>
                  <a:schemeClr val="tx1"/>
                </a:solidFill>
                <a:latin typeface="Open Sans"/>
                <a:ea typeface="Open Sans"/>
                <a:cs typeface="Open Sans"/>
                <a:sym typeface="Open Sans"/>
              </a:rPr>
              <a:t>Family (Home) Facilities</a:t>
            </a:r>
            <a:endParaRPr sz="2600" b="0" i="0" u="none" strike="noStrike" cap="none" dirty="0">
              <a:solidFill>
                <a:schemeClr val="tx1"/>
              </a:solidFill>
              <a:latin typeface="Calibri"/>
              <a:ea typeface="Calibri"/>
              <a:cs typeface="Calibri"/>
              <a:sym typeface="Calibri"/>
            </a:endParaRPr>
          </a:p>
        </p:txBody>
      </p:sp>
      <p:sp>
        <p:nvSpPr>
          <p:cNvPr id="255" name="Google Shape;255;p37"/>
          <p:cNvSpPr txBox="1"/>
          <p:nvPr/>
        </p:nvSpPr>
        <p:spPr>
          <a:xfrm>
            <a:off x="206000" y="6172125"/>
            <a:ext cx="90255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a:solidFill>
                  <a:schemeClr val="dk1"/>
                </a:solidFill>
                <a:latin typeface="Times New Roman"/>
                <a:ea typeface="Times New Roman"/>
                <a:cs typeface="Times New Roman"/>
                <a:sym typeface="Times New Roman"/>
              </a:rPr>
              <a:t>Cost data sourced from National Database of Childcare Prices. Median earnings sourced from the American Community Survey, Table S2001. Ratios calculated by the author assuming 50 weeks of child care per year.</a:t>
            </a:r>
            <a:endParaRPr/>
          </a:p>
        </p:txBody>
      </p:sp>
      <p:pic>
        <p:nvPicPr>
          <p:cNvPr id="256" name="Google Shape;256;p37"/>
          <p:cNvPicPr preferRelativeResize="0"/>
          <p:nvPr/>
        </p:nvPicPr>
        <p:blipFill>
          <a:blip r:embed="rId4">
            <a:alphaModFix/>
          </a:blip>
          <a:stretch>
            <a:fillRect/>
          </a:stretch>
        </p:blipFill>
        <p:spPr>
          <a:xfrm>
            <a:off x="6029202" y="1986875"/>
            <a:ext cx="6010399" cy="3706608"/>
          </a:xfrm>
          <a:prstGeom prst="rect">
            <a:avLst/>
          </a:prstGeom>
          <a:noFill/>
          <a:ln>
            <a:noFill/>
          </a:ln>
        </p:spPr>
      </p:pic>
      <p:pic>
        <p:nvPicPr>
          <p:cNvPr id="257" name="Google Shape;257;p37"/>
          <p:cNvPicPr preferRelativeResize="0"/>
          <p:nvPr/>
        </p:nvPicPr>
        <p:blipFill>
          <a:blip r:embed="rId5">
            <a:alphaModFix/>
          </a:blip>
          <a:stretch>
            <a:fillRect/>
          </a:stretch>
        </p:blipFill>
        <p:spPr>
          <a:xfrm>
            <a:off x="152400" y="1986875"/>
            <a:ext cx="5876797" cy="36242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p:nvPr/>
        </p:nvSpPr>
        <p:spPr>
          <a:xfrm>
            <a:off x="1246644" y="2753088"/>
            <a:ext cx="9698700" cy="10773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rgbClr val="0C7154"/>
                </a:solidFill>
                <a:latin typeface="Open Sans"/>
                <a:ea typeface="Open Sans"/>
                <a:cs typeface="Open Sans"/>
                <a:sym typeface="Open Sans"/>
              </a:rPr>
              <a:t>Further Exploration of </a:t>
            </a:r>
            <a:endParaRPr sz="3200" b="1" dirty="0">
              <a:solidFill>
                <a:srgbClr val="0C7154"/>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200"/>
              <a:buFont typeface="Arial"/>
              <a:buNone/>
            </a:pPr>
            <a:r>
              <a:rPr lang="en-US" sz="3200" b="1" dirty="0">
                <a:solidFill>
                  <a:srgbClr val="0C7154"/>
                </a:solidFill>
                <a:latin typeface="Open Sans"/>
                <a:ea typeface="Open Sans"/>
                <a:cs typeface="Open Sans"/>
                <a:sym typeface="Open Sans"/>
              </a:rPr>
              <a:t>Low Prime Age Labor Force Participation</a:t>
            </a:r>
            <a:endParaRPr sz="3200" b="1" dirty="0">
              <a:solidFill>
                <a:srgbClr val="0C7154"/>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9"/>
          <p:cNvSpPr txBox="1"/>
          <p:nvPr/>
        </p:nvSpPr>
        <p:spPr>
          <a:xfrm>
            <a:off x="321826" y="251850"/>
            <a:ext cx="11789400" cy="5850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dirty="0">
                <a:solidFill>
                  <a:srgbClr val="0C7154"/>
                </a:solidFill>
                <a:latin typeface="Open Sans"/>
                <a:ea typeface="Open Sans"/>
                <a:cs typeface="Open Sans"/>
                <a:sym typeface="Open Sans"/>
              </a:rPr>
              <a:t>Disability as a Factor for Low Labor Force Participation</a:t>
            </a:r>
            <a:endParaRPr sz="3200" b="0" i="0" u="none" strike="noStrike" cap="none" dirty="0">
              <a:solidFill>
                <a:srgbClr val="0C7154"/>
              </a:solidFill>
              <a:latin typeface="Calibri"/>
              <a:ea typeface="Calibri"/>
              <a:cs typeface="Calibri"/>
              <a:sym typeface="Calibri"/>
            </a:endParaRPr>
          </a:p>
        </p:txBody>
      </p:sp>
      <p:sp>
        <p:nvSpPr>
          <p:cNvPr id="270" name="Google Shape;270;p39"/>
          <p:cNvSpPr txBox="1"/>
          <p:nvPr/>
        </p:nvSpPr>
        <p:spPr>
          <a:xfrm>
            <a:off x="154275" y="6313500"/>
            <a:ext cx="11067900" cy="489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000000"/>
                </a:solidFill>
                <a:latin typeface="Open Sans"/>
                <a:ea typeface="Open Sans"/>
                <a:cs typeface="Open Sans"/>
                <a:sym typeface="Open Sans"/>
              </a:rPr>
              <a:t>Data sourced from ACS five year estimates (2017 - 2021), Tables S1701 and S1703. Del Norte data for Table S1703 and poverty rates by disability and full-time employed are not available. “Worked full-time year-round” applies to the population aged 16 to 64.</a:t>
            </a:r>
            <a:endParaRPr sz="1200" b="0" i="0" u="none" strike="noStrike" cap="none">
              <a:solidFill>
                <a:srgbClr val="000000"/>
              </a:solidFill>
              <a:latin typeface="Open Sans"/>
              <a:ea typeface="Open Sans"/>
              <a:cs typeface="Open Sans"/>
              <a:sym typeface="Open Sans"/>
            </a:endParaRPr>
          </a:p>
        </p:txBody>
      </p:sp>
      <p:sp>
        <p:nvSpPr>
          <p:cNvPr id="271" name="Google Shape;271;p39"/>
          <p:cNvSpPr txBox="1"/>
          <p:nvPr/>
        </p:nvSpPr>
        <p:spPr>
          <a:xfrm>
            <a:off x="716300" y="1222925"/>
            <a:ext cx="5194200" cy="4926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600" b="1" dirty="0">
                <a:solidFill>
                  <a:schemeClr val="tx1"/>
                </a:solidFill>
                <a:latin typeface="Open Sans"/>
                <a:ea typeface="Open Sans"/>
                <a:cs typeface="Open Sans"/>
                <a:sym typeface="Open Sans"/>
              </a:rPr>
              <a:t>Labor Force Participation</a:t>
            </a:r>
            <a:endParaRPr sz="2600" b="0" i="0" u="none" strike="noStrike" cap="none" dirty="0">
              <a:solidFill>
                <a:schemeClr val="tx1"/>
              </a:solidFill>
              <a:latin typeface="Calibri"/>
              <a:ea typeface="Calibri"/>
              <a:cs typeface="Calibri"/>
              <a:sym typeface="Calibri"/>
            </a:endParaRPr>
          </a:p>
        </p:txBody>
      </p:sp>
      <p:pic>
        <p:nvPicPr>
          <p:cNvPr id="272" name="Google Shape;272;p39"/>
          <p:cNvPicPr preferRelativeResize="0"/>
          <p:nvPr/>
        </p:nvPicPr>
        <p:blipFill rotWithShape="1">
          <a:blip r:embed="rId3">
            <a:alphaModFix/>
          </a:blip>
          <a:srcRect/>
          <a:stretch/>
        </p:blipFill>
        <p:spPr>
          <a:xfrm>
            <a:off x="6466400" y="1715514"/>
            <a:ext cx="5348101" cy="3094010"/>
          </a:xfrm>
          <a:prstGeom prst="rect">
            <a:avLst/>
          </a:prstGeom>
          <a:noFill/>
          <a:ln>
            <a:noFill/>
          </a:ln>
        </p:spPr>
      </p:pic>
      <p:sp>
        <p:nvSpPr>
          <p:cNvPr id="273" name="Google Shape;273;p39"/>
          <p:cNvSpPr txBox="1"/>
          <p:nvPr/>
        </p:nvSpPr>
        <p:spPr>
          <a:xfrm>
            <a:off x="6062725" y="1176725"/>
            <a:ext cx="51942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b="1" dirty="0">
                <a:solidFill>
                  <a:schemeClr val="tx1"/>
                </a:solidFill>
                <a:latin typeface="Open Sans"/>
                <a:ea typeface="Open Sans"/>
                <a:cs typeface="Open Sans"/>
                <a:sym typeface="Open Sans"/>
              </a:rPr>
              <a:t>Disability Rates</a:t>
            </a:r>
            <a:endParaRPr dirty="0">
              <a:solidFill>
                <a:schemeClr val="tx1"/>
              </a:solidFill>
            </a:endParaRPr>
          </a:p>
        </p:txBody>
      </p:sp>
      <p:pic>
        <p:nvPicPr>
          <p:cNvPr id="274" name="Google Shape;274;p39"/>
          <p:cNvPicPr preferRelativeResize="0"/>
          <p:nvPr/>
        </p:nvPicPr>
        <p:blipFill>
          <a:blip r:embed="rId4">
            <a:alphaModFix/>
          </a:blip>
          <a:stretch>
            <a:fillRect/>
          </a:stretch>
        </p:blipFill>
        <p:spPr>
          <a:xfrm>
            <a:off x="5575063" y="3036139"/>
            <a:ext cx="893225" cy="1048873"/>
          </a:xfrm>
          <a:prstGeom prst="rect">
            <a:avLst/>
          </a:prstGeom>
          <a:noFill/>
          <a:ln>
            <a:noFill/>
          </a:ln>
        </p:spPr>
      </p:pic>
      <p:sp>
        <p:nvSpPr>
          <p:cNvPr id="275" name="Google Shape;275;p39"/>
          <p:cNvSpPr txBox="1"/>
          <p:nvPr/>
        </p:nvSpPr>
        <p:spPr>
          <a:xfrm>
            <a:off x="5834101" y="3268075"/>
            <a:ext cx="371400" cy="5850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rgbClr val="2F5496"/>
                </a:solidFill>
                <a:latin typeface="Open Sans"/>
                <a:ea typeface="Open Sans"/>
                <a:cs typeface="Open Sans"/>
                <a:sym typeface="Open Sans"/>
              </a:rPr>
              <a:t>?</a:t>
            </a:r>
            <a:endParaRPr sz="3200" b="0" i="0" u="none" strike="noStrike" cap="none">
              <a:solidFill>
                <a:schemeClr val="dk1"/>
              </a:solidFill>
              <a:latin typeface="Calibri"/>
              <a:ea typeface="Calibri"/>
              <a:cs typeface="Calibri"/>
              <a:sym typeface="Calibri"/>
            </a:endParaRPr>
          </a:p>
        </p:txBody>
      </p:sp>
      <p:pic>
        <p:nvPicPr>
          <p:cNvPr id="276" name="Google Shape;276;p39"/>
          <p:cNvPicPr preferRelativeResize="0"/>
          <p:nvPr/>
        </p:nvPicPr>
        <p:blipFill>
          <a:blip r:embed="rId5">
            <a:alphaModFix/>
          </a:blip>
          <a:stretch>
            <a:fillRect/>
          </a:stretch>
        </p:blipFill>
        <p:spPr>
          <a:xfrm>
            <a:off x="154275" y="1867925"/>
            <a:ext cx="5344589" cy="34630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0"/>
          <p:cNvSpPr txBox="1"/>
          <p:nvPr/>
        </p:nvSpPr>
        <p:spPr>
          <a:xfrm>
            <a:off x="321826" y="251850"/>
            <a:ext cx="11789400" cy="10773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dirty="0">
                <a:solidFill>
                  <a:srgbClr val="0C7154"/>
                </a:solidFill>
                <a:latin typeface="Open Sans"/>
                <a:ea typeface="Open Sans"/>
                <a:cs typeface="Open Sans"/>
                <a:sym typeface="Open Sans"/>
              </a:rPr>
              <a:t>Reason for Not Working Prime Age Adults</a:t>
            </a:r>
            <a:endParaRPr sz="3200" b="1" dirty="0">
              <a:solidFill>
                <a:srgbClr val="0C7154"/>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r>
              <a:rPr lang="en-US" sz="3200" b="1" dirty="0">
                <a:solidFill>
                  <a:srgbClr val="0C7154"/>
                </a:solidFill>
                <a:latin typeface="Open Sans"/>
                <a:ea typeface="Open Sans"/>
                <a:cs typeface="Open Sans"/>
                <a:sym typeface="Open Sans"/>
              </a:rPr>
              <a:t>(2011- 2021 Data, Adults 25 - 54)</a:t>
            </a:r>
            <a:endParaRPr sz="3200" b="0" i="0" u="none" strike="noStrike" cap="none" dirty="0">
              <a:solidFill>
                <a:srgbClr val="0C7154"/>
              </a:solidFill>
              <a:latin typeface="Calibri"/>
              <a:ea typeface="Calibri"/>
              <a:cs typeface="Calibri"/>
              <a:sym typeface="Calibri"/>
            </a:endParaRPr>
          </a:p>
        </p:txBody>
      </p:sp>
      <p:pic>
        <p:nvPicPr>
          <p:cNvPr id="283" name="Google Shape;283;p40"/>
          <p:cNvPicPr preferRelativeResize="0"/>
          <p:nvPr/>
        </p:nvPicPr>
        <p:blipFill>
          <a:blip r:embed="rId3">
            <a:alphaModFix/>
          </a:blip>
          <a:stretch>
            <a:fillRect/>
          </a:stretch>
        </p:blipFill>
        <p:spPr>
          <a:xfrm>
            <a:off x="1152225" y="1329150"/>
            <a:ext cx="10014802" cy="5462175"/>
          </a:xfrm>
          <a:prstGeom prst="rect">
            <a:avLst/>
          </a:prstGeom>
          <a:noFill/>
          <a:ln>
            <a:noFill/>
          </a:ln>
        </p:spPr>
      </p:pic>
      <p:sp>
        <p:nvSpPr>
          <p:cNvPr id="284" name="Google Shape;284;p40"/>
          <p:cNvSpPr txBox="1"/>
          <p:nvPr/>
        </p:nvSpPr>
        <p:spPr>
          <a:xfrm>
            <a:off x="154275" y="6514425"/>
            <a:ext cx="11067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000000"/>
                </a:solidFill>
                <a:latin typeface="Open Sans"/>
                <a:ea typeface="Open Sans"/>
                <a:cs typeface="Open Sans"/>
                <a:sym typeface="Open Sans"/>
              </a:rPr>
              <a:t>Data sourced from</a:t>
            </a:r>
            <a:r>
              <a:rPr lang="en-US" sz="1200">
                <a:latin typeface="Open Sans"/>
                <a:ea typeface="Open Sans"/>
                <a:cs typeface="Open Sans"/>
                <a:sym typeface="Open Sans"/>
              </a:rPr>
              <a:t> California Health Information Survey, via AskCHIS.</a:t>
            </a:r>
            <a:endParaRPr sz="12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p:nvPr/>
        </p:nvSpPr>
        <p:spPr>
          <a:xfrm>
            <a:off x="1246644" y="2913838"/>
            <a:ext cx="9698700" cy="5850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rgbClr val="0C7154"/>
                </a:solidFill>
                <a:latin typeface="Open Sans"/>
                <a:ea typeface="Open Sans"/>
                <a:cs typeface="Open Sans"/>
                <a:sym typeface="Open Sans"/>
              </a:rPr>
              <a:t>Industry Exploration Tool</a:t>
            </a:r>
            <a:endParaRPr sz="3200" b="1" dirty="0">
              <a:solidFill>
                <a:srgbClr val="0C7154"/>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2"/>
          <p:cNvSpPr txBox="1"/>
          <p:nvPr/>
        </p:nvSpPr>
        <p:spPr>
          <a:xfrm>
            <a:off x="5680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297" name="Google Shape;297;p42"/>
          <p:cNvSpPr txBox="1"/>
          <p:nvPr/>
        </p:nvSpPr>
        <p:spPr>
          <a:xfrm>
            <a:off x="272162" y="4804524"/>
            <a:ext cx="111123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a:ea typeface="Lato"/>
              <a:cs typeface="Lato"/>
              <a:sym typeface="Lato"/>
            </a:endParaRPr>
          </a:p>
          <a:p>
            <a:pPr marL="342900" marR="0" lvl="0" indent="-20320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chemeClr val="dk1"/>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p:txBody>
      </p:sp>
      <p:sp>
        <p:nvSpPr>
          <p:cNvPr id="298" name="Google Shape;298;p42"/>
          <p:cNvSpPr txBox="1"/>
          <p:nvPr/>
        </p:nvSpPr>
        <p:spPr>
          <a:xfrm>
            <a:off x="321825" y="251850"/>
            <a:ext cx="11521500" cy="5878492"/>
          </a:xfrm>
          <a:prstGeom prst="rect">
            <a:avLst/>
          </a:prstGeom>
          <a:solidFill>
            <a:srgbClr val="FFFFFF">
              <a:alpha val="700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3200"/>
              <a:buFont typeface="Arial"/>
              <a:buNone/>
            </a:pPr>
            <a:r>
              <a:rPr lang="en-US" sz="3200" b="1" dirty="0">
                <a:solidFill>
                  <a:srgbClr val="0C7154"/>
                </a:solidFill>
                <a:latin typeface="Open Sans"/>
                <a:ea typeface="Open Sans"/>
                <a:cs typeface="Open Sans"/>
                <a:sym typeface="Open Sans"/>
              </a:rPr>
              <a:t>Industry Exploration Tool (BETA!)</a:t>
            </a:r>
          </a:p>
          <a:p>
            <a:pPr marL="0" marR="0" lvl="0" indent="0" algn="l" rtl="0">
              <a:spcBef>
                <a:spcPts val="0"/>
              </a:spcBef>
              <a:spcAft>
                <a:spcPts val="0"/>
              </a:spcAft>
              <a:buClr>
                <a:srgbClr val="000000"/>
              </a:buClr>
              <a:buSzPts val="3200"/>
              <a:buFont typeface="Arial"/>
              <a:buNone/>
            </a:pPr>
            <a:endParaRPr sz="3200" b="1" dirty="0">
              <a:solidFill>
                <a:srgbClr val="0C7154"/>
              </a:solidFill>
              <a:latin typeface="Open Sans"/>
              <a:ea typeface="Open Sans"/>
              <a:cs typeface="Open Sans"/>
              <a:sym typeface="Open Sans"/>
            </a:endParaRPr>
          </a:p>
          <a:p>
            <a:pPr marL="457200" marR="0" lvl="0" indent="-381000" algn="l" rtl="0">
              <a:spcBef>
                <a:spcPts val="0"/>
              </a:spcBef>
              <a:spcAft>
                <a:spcPts val="0"/>
              </a:spcAft>
              <a:buClr>
                <a:schemeClr val="dk1"/>
              </a:buClr>
              <a:buSzPts val="2400"/>
              <a:buFont typeface="Open Sans"/>
              <a:buChar char="●"/>
            </a:pPr>
            <a:r>
              <a:rPr lang="en-US" sz="2400" dirty="0">
                <a:solidFill>
                  <a:schemeClr val="dk1"/>
                </a:solidFill>
                <a:latin typeface="Open Sans"/>
                <a:ea typeface="Open Sans"/>
                <a:cs typeface="Open Sans"/>
                <a:sym typeface="Open Sans"/>
              </a:rPr>
              <a:t>Terms:</a:t>
            </a:r>
            <a:endParaRPr sz="2400" dirty="0">
              <a:solidFill>
                <a:schemeClr val="dk1"/>
              </a:solidFill>
              <a:latin typeface="Open Sans"/>
              <a:ea typeface="Open Sans"/>
              <a:cs typeface="Open Sans"/>
              <a:sym typeface="Open Sans"/>
            </a:endParaRPr>
          </a:p>
          <a:p>
            <a:pPr marL="914400" marR="0" lvl="1" indent="-381000" algn="l" rtl="0">
              <a:spcBef>
                <a:spcPts val="0"/>
              </a:spcBef>
              <a:spcAft>
                <a:spcPts val="0"/>
              </a:spcAft>
              <a:buClr>
                <a:schemeClr val="dk1"/>
              </a:buClr>
              <a:buSzPts val="2400"/>
              <a:buFont typeface="Open Sans"/>
              <a:buChar char="○"/>
            </a:pPr>
            <a:r>
              <a:rPr lang="en-US" sz="2400" b="1" dirty="0">
                <a:solidFill>
                  <a:schemeClr val="dk1"/>
                </a:solidFill>
                <a:latin typeface="Open Sans"/>
                <a:ea typeface="Open Sans"/>
                <a:cs typeface="Open Sans"/>
                <a:sym typeface="Open Sans"/>
              </a:rPr>
              <a:t>LQ</a:t>
            </a:r>
            <a:r>
              <a:rPr lang="en-US" sz="2400" dirty="0">
                <a:solidFill>
                  <a:schemeClr val="dk1"/>
                </a:solidFill>
                <a:latin typeface="Open Sans"/>
                <a:ea typeface="Open Sans"/>
                <a:cs typeface="Open Sans"/>
                <a:sym typeface="Open Sans"/>
              </a:rPr>
              <a:t> = Location Quotient: A measure of relative size of an industry</a:t>
            </a:r>
            <a:endParaRPr sz="2400" dirty="0">
              <a:solidFill>
                <a:schemeClr val="dk1"/>
              </a:solidFill>
              <a:latin typeface="Open Sans"/>
              <a:ea typeface="Open Sans"/>
              <a:cs typeface="Open Sans"/>
              <a:sym typeface="Open Sans"/>
            </a:endParaRPr>
          </a:p>
          <a:p>
            <a:pPr marL="914400" marR="0" lvl="1" indent="-381000" algn="l" rtl="0">
              <a:spcBef>
                <a:spcPts val="0"/>
              </a:spcBef>
              <a:spcAft>
                <a:spcPts val="0"/>
              </a:spcAft>
              <a:buClr>
                <a:schemeClr val="dk1"/>
              </a:buClr>
              <a:buSzPts val="2400"/>
              <a:buFont typeface="Open Sans"/>
              <a:buChar char="○"/>
            </a:pPr>
            <a:r>
              <a:rPr lang="en-US" sz="2400" b="1" dirty="0">
                <a:solidFill>
                  <a:schemeClr val="dk1"/>
                </a:solidFill>
                <a:latin typeface="Open Sans"/>
                <a:ea typeface="Open Sans"/>
                <a:cs typeface="Open Sans"/>
                <a:sym typeface="Open Sans"/>
              </a:rPr>
              <a:t>Growth</a:t>
            </a:r>
            <a:r>
              <a:rPr lang="en-US" sz="2400" dirty="0">
                <a:solidFill>
                  <a:schemeClr val="dk1"/>
                </a:solidFill>
                <a:latin typeface="Open Sans"/>
                <a:ea typeface="Open Sans"/>
                <a:cs typeface="Open Sans"/>
                <a:sym typeface="Open Sans"/>
              </a:rPr>
              <a:t> = Annualized rate of growth in employment from 2011 to 2021 (for this graph only)</a:t>
            </a:r>
            <a:endParaRPr sz="2400" dirty="0">
              <a:solidFill>
                <a:schemeClr val="dk1"/>
              </a:solidFill>
              <a:latin typeface="Open Sans"/>
              <a:ea typeface="Open Sans"/>
              <a:cs typeface="Open Sans"/>
              <a:sym typeface="Open Sans"/>
            </a:endParaRPr>
          </a:p>
          <a:p>
            <a:pPr marL="914400" marR="0" lvl="1" indent="-381000" algn="l" rtl="0">
              <a:spcBef>
                <a:spcPts val="0"/>
              </a:spcBef>
              <a:spcAft>
                <a:spcPts val="0"/>
              </a:spcAft>
              <a:buClr>
                <a:schemeClr val="dk1"/>
              </a:buClr>
              <a:buSzPts val="2400"/>
              <a:buFont typeface="Open Sans"/>
              <a:buChar char="○"/>
            </a:pPr>
            <a:r>
              <a:rPr lang="en-US" sz="2400" b="1" dirty="0">
                <a:solidFill>
                  <a:schemeClr val="dk1"/>
                </a:solidFill>
                <a:latin typeface="Open Sans"/>
                <a:ea typeface="Open Sans"/>
                <a:cs typeface="Open Sans"/>
                <a:sym typeface="Open Sans"/>
              </a:rPr>
              <a:t>Competitive Share Effect</a:t>
            </a:r>
            <a:r>
              <a:rPr lang="en-US" sz="2400" dirty="0">
                <a:solidFill>
                  <a:schemeClr val="dk1"/>
                </a:solidFill>
                <a:latin typeface="Open Sans"/>
                <a:ea typeface="Open Sans"/>
                <a:cs typeface="Open Sans"/>
                <a:sym typeface="Open Sans"/>
              </a:rPr>
              <a:t> = The amount by which growth exceeds the amount expected compared to the state.</a:t>
            </a:r>
            <a:endParaRPr sz="2400" dirty="0">
              <a:solidFill>
                <a:schemeClr val="dk1"/>
              </a:solidFill>
              <a:latin typeface="Open Sans"/>
              <a:ea typeface="Open Sans"/>
              <a:cs typeface="Open Sans"/>
              <a:sym typeface="Open Sans"/>
            </a:endParaRPr>
          </a:p>
          <a:p>
            <a:pPr marL="914400" marR="0" lvl="1" indent="-381000" algn="l" rtl="0">
              <a:spcBef>
                <a:spcPts val="0"/>
              </a:spcBef>
              <a:spcAft>
                <a:spcPts val="0"/>
              </a:spcAft>
              <a:buClr>
                <a:schemeClr val="dk1"/>
              </a:buClr>
              <a:buSzPts val="2400"/>
              <a:buFont typeface="Open Sans"/>
              <a:buChar char="○"/>
            </a:pPr>
            <a:r>
              <a:rPr lang="en-US" sz="2400" b="1" dirty="0">
                <a:solidFill>
                  <a:schemeClr val="dk1"/>
                </a:solidFill>
                <a:latin typeface="Open Sans"/>
                <a:ea typeface="Open Sans"/>
                <a:cs typeface="Open Sans"/>
                <a:sym typeface="Open Sans"/>
              </a:rPr>
              <a:t>Wage Premium</a:t>
            </a:r>
            <a:r>
              <a:rPr lang="en-US" sz="2400" dirty="0">
                <a:solidFill>
                  <a:schemeClr val="dk1"/>
                </a:solidFill>
                <a:latin typeface="Open Sans"/>
                <a:ea typeface="Open Sans"/>
                <a:cs typeface="Open Sans"/>
                <a:sym typeface="Open Sans"/>
              </a:rPr>
              <a:t> = The amount by which the local wage exceeds the state wage for an industry.</a:t>
            </a:r>
            <a:endParaRPr sz="2400" dirty="0">
              <a:solidFill>
                <a:schemeClr val="dk1"/>
              </a:solidFill>
              <a:latin typeface="Open Sans"/>
              <a:ea typeface="Open Sans"/>
              <a:cs typeface="Open Sans"/>
              <a:sym typeface="Open Sans"/>
            </a:endParaRPr>
          </a:p>
          <a:p>
            <a:pPr marL="457200" marR="0" lvl="0" indent="-381000" algn="l" rtl="0">
              <a:spcBef>
                <a:spcPts val="0"/>
              </a:spcBef>
              <a:spcAft>
                <a:spcPts val="0"/>
              </a:spcAft>
              <a:buClr>
                <a:schemeClr val="dk1"/>
              </a:buClr>
              <a:buSzPts val="2400"/>
              <a:buFont typeface="Open Sans"/>
              <a:buChar char="●"/>
            </a:pPr>
            <a:r>
              <a:rPr lang="en-US" sz="2400" dirty="0">
                <a:solidFill>
                  <a:schemeClr val="dk1"/>
                </a:solidFill>
                <a:latin typeface="Open Sans"/>
                <a:ea typeface="Open Sans"/>
                <a:cs typeface="Open Sans"/>
                <a:sym typeface="Open Sans"/>
              </a:rPr>
              <a:t>3 digit NAICS codes</a:t>
            </a:r>
            <a:endParaRPr sz="2400" dirty="0">
              <a:solidFill>
                <a:schemeClr val="dk1"/>
              </a:solidFill>
              <a:latin typeface="Open Sans"/>
              <a:ea typeface="Open Sans"/>
              <a:cs typeface="Open Sans"/>
              <a:sym typeface="Open Sans"/>
            </a:endParaRPr>
          </a:p>
          <a:p>
            <a:pPr marL="457200" marR="0" lvl="0" indent="-381000" algn="l" rtl="0">
              <a:spcBef>
                <a:spcPts val="0"/>
              </a:spcBef>
              <a:spcAft>
                <a:spcPts val="0"/>
              </a:spcAft>
              <a:buClr>
                <a:schemeClr val="dk1"/>
              </a:buClr>
              <a:buSzPts val="2400"/>
              <a:buFont typeface="Open Sans"/>
              <a:buChar char="●"/>
            </a:pPr>
            <a:r>
              <a:rPr lang="en-US" sz="2400" dirty="0">
                <a:solidFill>
                  <a:schemeClr val="dk1"/>
                </a:solidFill>
                <a:latin typeface="Open Sans"/>
                <a:ea typeface="Open Sans"/>
                <a:cs typeface="Open Sans"/>
                <a:sym typeface="Open Sans"/>
              </a:rPr>
              <a:t>Industry Tool Here: </a:t>
            </a:r>
            <a:r>
              <a:rPr lang="en-US" sz="2400" u="sng" dirty="0">
                <a:solidFill>
                  <a:schemeClr val="hlink"/>
                </a:solidFill>
                <a:latin typeface="Open Sans"/>
                <a:ea typeface="Open Sans"/>
                <a:cs typeface="Open Sans"/>
                <a:sym typeface="Open Sans"/>
                <a:hlinkClick r:id="rId3"/>
              </a:rPr>
              <a:t>https://ccrp.humboldt.edu/ResearchData_Industry_CCRP.html</a:t>
            </a:r>
            <a:endParaRPr sz="2400" dirty="0">
              <a:solidFill>
                <a:schemeClr val="dk1"/>
              </a:solidFill>
              <a:latin typeface="Open Sans"/>
              <a:ea typeface="Open Sans"/>
              <a:cs typeface="Open Sans"/>
              <a:sym typeface="Open Sans"/>
            </a:endParaRPr>
          </a:p>
          <a:p>
            <a:pPr marL="457200" marR="0" lvl="0" indent="0" algn="l" rtl="0">
              <a:spcBef>
                <a:spcPts val="0"/>
              </a:spcBef>
              <a:spcAft>
                <a:spcPts val="0"/>
              </a:spcAft>
              <a:buNone/>
            </a:pPr>
            <a:endParaRPr sz="2400" dirty="0">
              <a:solidFill>
                <a:schemeClr val="dk1"/>
              </a:solidFill>
              <a:latin typeface="Open Sans"/>
              <a:ea typeface="Open Sans"/>
              <a:cs typeface="Open Sans"/>
              <a:sym typeface="Open Sans"/>
            </a:endParaRPr>
          </a:p>
          <a:p>
            <a:pPr marL="457200" marR="0" lvl="0" indent="-381000" algn="l" rtl="0">
              <a:spcBef>
                <a:spcPts val="0"/>
              </a:spcBef>
              <a:spcAft>
                <a:spcPts val="0"/>
              </a:spcAft>
              <a:buClr>
                <a:schemeClr val="dk1"/>
              </a:buClr>
              <a:buSzPts val="2400"/>
              <a:buFont typeface="Open Sans"/>
              <a:buChar char="●"/>
            </a:pPr>
            <a:r>
              <a:rPr lang="en-US" sz="2400" dirty="0">
                <a:solidFill>
                  <a:schemeClr val="dk1"/>
                </a:solidFill>
                <a:latin typeface="Open Sans"/>
                <a:ea typeface="Open Sans"/>
                <a:cs typeface="Open Sans"/>
                <a:sym typeface="Open Sans"/>
              </a:rPr>
              <a:t>THIS IS PRELIMINARY WORK!!!</a:t>
            </a:r>
            <a:endParaRPr sz="2400" dirty="0">
              <a:solidFill>
                <a:schemeClr val="dk1"/>
              </a:solidFill>
              <a:latin typeface="Open Sans"/>
              <a:ea typeface="Open Sans"/>
              <a:cs typeface="Open Sans"/>
              <a:sym typeface="Open Sans"/>
            </a:endParaRPr>
          </a:p>
        </p:txBody>
      </p:sp>
      <p:pic>
        <p:nvPicPr>
          <p:cNvPr id="299" name="Google Shape;299;p42" descr="Our Story | California Center for Rural Policy"/>
          <p:cNvPicPr preferRelativeResize="0"/>
          <p:nvPr/>
        </p:nvPicPr>
        <p:blipFill rotWithShape="1">
          <a:blip r:embed="rId4">
            <a:alphaModFix/>
          </a:blip>
          <a:srcRect/>
          <a:stretch/>
        </p:blipFill>
        <p:spPr>
          <a:xfrm>
            <a:off x="11277600" y="5973966"/>
            <a:ext cx="762000" cy="7798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3"/>
          <p:cNvSpPr txBox="1"/>
          <p:nvPr/>
        </p:nvSpPr>
        <p:spPr>
          <a:xfrm>
            <a:off x="5680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pic>
        <p:nvPicPr>
          <p:cNvPr id="306" name="Google Shape;306;p43" descr="Our Story | California Center for Rural Policy"/>
          <p:cNvPicPr preferRelativeResize="0"/>
          <p:nvPr/>
        </p:nvPicPr>
        <p:blipFill rotWithShape="1">
          <a:blip r:embed="rId3">
            <a:alphaModFix/>
          </a:blip>
          <a:srcRect/>
          <a:stretch/>
        </p:blipFill>
        <p:spPr>
          <a:xfrm>
            <a:off x="11277600" y="5973966"/>
            <a:ext cx="762000" cy="779859"/>
          </a:xfrm>
          <a:prstGeom prst="rect">
            <a:avLst/>
          </a:prstGeom>
          <a:noFill/>
          <a:ln>
            <a:noFill/>
          </a:ln>
        </p:spPr>
      </p:pic>
      <p:sp>
        <p:nvSpPr>
          <p:cNvPr id="307" name="Google Shape;307;p43"/>
          <p:cNvSpPr txBox="1">
            <a:spLocks noGrp="1"/>
          </p:cNvSpPr>
          <p:nvPr>
            <p:ph type="title"/>
          </p:nvPr>
        </p:nvSpPr>
        <p:spPr>
          <a:xfrm>
            <a:off x="841250" y="548650"/>
            <a:ext cx="2944200" cy="5431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Open Sans"/>
              <a:buNone/>
            </a:pPr>
            <a:r>
              <a:rPr lang="en-US" sz="3800" dirty="0">
                <a:solidFill>
                  <a:srgbClr val="0C7154"/>
                </a:solidFill>
                <a:latin typeface="Open Sans"/>
                <a:ea typeface="Open Sans"/>
                <a:cs typeface="Open Sans"/>
                <a:sym typeface="Open Sans"/>
              </a:rPr>
              <a:t>Takeaways</a:t>
            </a:r>
            <a:endParaRPr sz="2800" dirty="0">
              <a:solidFill>
                <a:srgbClr val="0C7154"/>
              </a:solidFill>
            </a:endParaRPr>
          </a:p>
        </p:txBody>
      </p:sp>
      <p:sp>
        <p:nvSpPr>
          <p:cNvPr id="308" name="Google Shape;308;p43"/>
          <p:cNvSpPr txBox="1">
            <a:spLocks noGrp="1"/>
          </p:cNvSpPr>
          <p:nvPr>
            <p:ph type="body" idx="1"/>
          </p:nvPr>
        </p:nvSpPr>
        <p:spPr>
          <a:xfrm>
            <a:off x="4007625" y="1117125"/>
            <a:ext cx="7953000" cy="4947300"/>
          </a:xfrm>
          <a:prstGeom prst="rect">
            <a:avLst/>
          </a:prstGeom>
          <a:noFill/>
          <a:ln>
            <a:noFill/>
          </a:ln>
        </p:spPr>
        <p:txBody>
          <a:bodyPr spcFirstLastPara="1" wrap="square" lIns="91425" tIns="45700" rIns="91425" bIns="45700" anchor="ctr" anchorCtr="0">
            <a:normAutofit/>
          </a:bodyPr>
          <a:lstStyle/>
          <a:p>
            <a:pPr marL="514350" lvl="0" indent="-508000" algn="l" rtl="0">
              <a:lnSpc>
                <a:spcPct val="100000"/>
              </a:lnSpc>
              <a:spcBef>
                <a:spcPts val="1000"/>
              </a:spcBef>
              <a:spcAft>
                <a:spcPts val="0"/>
              </a:spcAft>
              <a:buSzPts val="2100"/>
              <a:buFont typeface="Open Sans"/>
              <a:buAutoNum type="arabicPeriod"/>
            </a:pPr>
            <a:r>
              <a:rPr lang="en-US" sz="2100" dirty="0">
                <a:latin typeface="Open Sans"/>
                <a:ea typeface="Open Sans"/>
                <a:cs typeface="Open Sans"/>
                <a:sym typeface="Open Sans"/>
              </a:rPr>
              <a:t>Child Care affordability varies across the region, but evidence indicates that Humboldt County is among the least affordable counties in the state.</a:t>
            </a:r>
            <a:endParaRPr sz="2100" dirty="0">
              <a:latin typeface="Open Sans"/>
              <a:ea typeface="Open Sans"/>
              <a:cs typeface="Open Sans"/>
              <a:sym typeface="Open Sans"/>
            </a:endParaRPr>
          </a:p>
          <a:p>
            <a:pPr marL="514350" lvl="0" indent="-508000" algn="l" rtl="0">
              <a:lnSpc>
                <a:spcPct val="100000"/>
              </a:lnSpc>
              <a:spcBef>
                <a:spcPts val="1000"/>
              </a:spcBef>
              <a:spcAft>
                <a:spcPts val="0"/>
              </a:spcAft>
              <a:buSzPts val="2100"/>
              <a:buFont typeface="Open Sans"/>
              <a:buAutoNum type="arabicPeriod"/>
            </a:pPr>
            <a:r>
              <a:rPr lang="en-US" sz="2100" dirty="0">
                <a:latin typeface="Open Sans"/>
                <a:ea typeface="Open Sans"/>
                <a:cs typeface="Open Sans"/>
                <a:sym typeface="Open Sans"/>
              </a:rPr>
              <a:t>Residents of Humboldt, Lake, and Mendocino counties who are not working are twice as likely to cite disability as a reason for not working compared to the state population.</a:t>
            </a:r>
            <a:endParaRPr sz="2100" dirty="0">
              <a:latin typeface="Open Sans"/>
              <a:ea typeface="Open Sans"/>
              <a:cs typeface="Open Sans"/>
              <a:sym typeface="Open Sans"/>
            </a:endParaRPr>
          </a:p>
          <a:p>
            <a:pPr marL="514350" lvl="0" indent="-508000" algn="l" rtl="0">
              <a:lnSpc>
                <a:spcPct val="100000"/>
              </a:lnSpc>
              <a:spcBef>
                <a:spcPts val="1000"/>
              </a:spcBef>
              <a:spcAft>
                <a:spcPts val="0"/>
              </a:spcAft>
              <a:buSzPts val="2100"/>
              <a:buFont typeface="Open Sans"/>
              <a:buAutoNum type="arabicPeriod"/>
            </a:pPr>
            <a:r>
              <a:rPr lang="en-US" sz="2100" dirty="0">
                <a:latin typeface="Open Sans"/>
                <a:ea typeface="Open Sans"/>
                <a:cs typeface="Open Sans"/>
                <a:sym typeface="Open Sans"/>
              </a:rPr>
              <a:t>Check out the Redwood Coast Preliminary Industry Exploration Tool</a:t>
            </a:r>
            <a:endParaRPr sz="2100" dirty="0">
              <a:latin typeface="Open Sans"/>
              <a:ea typeface="Open Sans"/>
              <a:cs typeface="Open Sans"/>
              <a:sym typeface="Open Sans"/>
            </a:endParaRPr>
          </a:p>
        </p:txBody>
      </p:sp>
      <p:sp>
        <p:nvSpPr>
          <p:cNvPr id="309" name="Google Shape;309;p43"/>
          <p:cNvSpPr/>
          <p:nvPr/>
        </p:nvSpPr>
        <p:spPr>
          <a:xfrm rot="5400000">
            <a:off x="1473733" y="3258703"/>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2b0e439a20_0_0"/>
          <p:cNvSpPr txBox="1">
            <a:spLocks noGrp="1"/>
          </p:cNvSpPr>
          <p:nvPr>
            <p:ph type="title"/>
          </p:nvPr>
        </p:nvSpPr>
        <p:spPr>
          <a:xfrm>
            <a:off x="271875" y="220175"/>
            <a:ext cx="2278800" cy="740700"/>
          </a:xfrm>
          <a:prstGeom prst="rect">
            <a:avLst/>
          </a:prstGeom>
          <a:solidFill>
            <a:srgbClr val="FFFFFF">
              <a:alpha val="69800"/>
            </a:srgbClr>
          </a:solidFill>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rgbClr val="0F7556"/>
                </a:solidFill>
                <a:latin typeface="Open Sans"/>
                <a:ea typeface="Open Sans"/>
                <a:cs typeface="Open Sans"/>
                <a:sym typeface="Open Sans"/>
              </a:rPr>
              <a:t>Agenda</a:t>
            </a:r>
            <a:endParaRPr sz="3200" b="1">
              <a:solidFill>
                <a:srgbClr val="0F7556"/>
              </a:solidFill>
              <a:latin typeface="Open Sans"/>
              <a:ea typeface="Open Sans"/>
              <a:cs typeface="Open Sans"/>
              <a:sym typeface="Open Sans"/>
            </a:endParaRPr>
          </a:p>
        </p:txBody>
      </p:sp>
      <p:pic>
        <p:nvPicPr>
          <p:cNvPr id="107" name="Google Shape;107;g22b0e439a20_0_0"/>
          <p:cNvPicPr preferRelativeResize="0"/>
          <p:nvPr/>
        </p:nvPicPr>
        <p:blipFill>
          <a:blip r:embed="rId3">
            <a:alphaModFix/>
          </a:blip>
          <a:stretch>
            <a:fillRect/>
          </a:stretch>
        </p:blipFill>
        <p:spPr>
          <a:xfrm>
            <a:off x="2550675" y="960875"/>
            <a:ext cx="7090649" cy="55662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2b0e439a20_0_81"/>
          <p:cNvSpPr txBox="1"/>
          <p:nvPr/>
        </p:nvSpPr>
        <p:spPr>
          <a:xfrm>
            <a:off x="5680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283" name="Google Shape;283;g22b0e439a20_0_81"/>
          <p:cNvSpPr txBox="1"/>
          <p:nvPr/>
        </p:nvSpPr>
        <p:spPr>
          <a:xfrm>
            <a:off x="272162" y="4804524"/>
            <a:ext cx="111123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a:ea typeface="Lato"/>
              <a:cs typeface="Lato"/>
              <a:sym typeface="Lato"/>
            </a:endParaRPr>
          </a:p>
          <a:p>
            <a:pPr marL="342900" marR="0" lvl="0" indent="-20320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chemeClr val="dk1"/>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p:txBody>
      </p:sp>
      <p:sp>
        <p:nvSpPr>
          <p:cNvPr id="284" name="Google Shape;284;g22b0e439a20_0_81"/>
          <p:cNvSpPr txBox="1"/>
          <p:nvPr/>
        </p:nvSpPr>
        <p:spPr>
          <a:xfrm>
            <a:off x="541925" y="2371488"/>
            <a:ext cx="10448400" cy="584735"/>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dirty="0">
                <a:solidFill>
                  <a:schemeClr val="tx1"/>
                </a:solidFill>
                <a:latin typeface="Open Sans"/>
                <a:ea typeface="Open Sans"/>
                <a:cs typeface="Open Sans"/>
                <a:sym typeface="Open Sans"/>
              </a:rPr>
              <a:t>Updates North Coast Opportunities (NCO)</a:t>
            </a:r>
            <a:endParaRPr sz="3200" i="0" u="none" strike="noStrike" cap="none" dirty="0">
              <a:solidFill>
                <a:schemeClr val="tx1"/>
              </a:solidFill>
              <a:latin typeface="Calibri"/>
              <a:ea typeface="Calibri"/>
              <a:cs typeface="Calibri"/>
              <a:sym typeface="Calibri"/>
            </a:endParaRPr>
          </a:p>
        </p:txBody>
      </p:sp>
      <p:pic>
        <p:nvPicPr>
          <p:cNvPr id="285" name="Google Shape;285;g22b0e439a20_0_81" descr="Our Story | California Center for Rural Policy"/>
          <p:cNvPicPr preferRelativeResize="0"/>
          <p:nvPr/>
        </p:nvPicPr>
        <p:blipFill rotWithShape="1">
          <a:blip r:embed="rId3">
            <a:alphaModFix/>
          </a:blip>
          <a:srcRect/>
          <a:stretch/>
        </p:blipFill>
        <p:spPr>
          <a:xfrm>
            <a:off x="11277600" y="5973966"/>
            <a:ext cx="762000" cy="779859"/>
          </a:xfrm>
          <a:prstGeom prst="rect">
            <a:avLst/>
          </a:prstGeom>
          <a:noFill/>
          <a:ln>
            <a:noFill/>
          </a:ln>
        </p:spPr>
      </p:pic>
      <p:sp>
        <p:nvSpPr>
          <p:cNvPr id="2" name="Google Shape;274;g22b0e439a20_0_65">
            <a:extLst>
              <a:ext uri="{FF2B5EF4-FFF2-40B4-BE49-F238E27FC236}">
                <a16:creationId xmlns:a16="http://schemas.microsoft.com/office/drawing/2014/main" id="{3FD772FE-0496-B5D3-238B-FACE19316F50}"/>
              </a:ext>
            </a:extLst>
          </p:cNvPr>
          <p:cNvSpPr txBox="1"/>
          <p:nvPr/>
        </p:nvSpPr>
        <p:spPr>
          <a:xfrm>
            <a:off x="321819" y="251838"/>
            <a:ext cx="9698700" cy="156962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200"/>
              <a:buFont typeface="Arial"/>
              <a:buNone/>
            </a:pPr>
            <a:r>
              <a:rPr lang="en-US" sz="3200" b="1" dirty="0">
                <a:solidFill>
                  <a:srgbClr val="0D7557"/>
                </a:solidFill>
                <a:latin typeface="Open Sans"/>
                <a:ea typeface="Open Sans"/>
                <a:cs typeface="Open Sans"/>
                <a:sym typeface="Open Sans"/>
              </a:rPr>
              <a:t>Community Outreach and Engagement</a:t>
            </a:r>
            <a:endParaRPr lang="en-US" sz="3200" b="0" i="0" u="none" strike="noStrike" cap="none" dirty="0">
              <a:solidFill>
                <a:srgbClr val="0C7154"/>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3200"/>
              <a:buFont typeface="Arial"/>
              <a:buNone/>
            </a:pPr>
            <a:endParaRPr sz="3200" b="1" i="0" u="none" strike="noStrike" cap="none" dirty="0">
              <a:solidFill>
                <a:srgbClr val="2F5496"/>
              </a:solidFill>
              <a:latin typeface="Open Sans"/>
              <a:ea typeface="Open Sans"/>
              <a:cs typeface="Open Sans"/>
              <a:sym typeface="Open Sans"/>
            </a:endParaRPr>
          </a:p>
          <a:p>
            <a:pPr marL="0" marR="0" lvl="0" indent="0"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8617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2b0e439a20_0_31"/>
          <p:cNvSpPr txBox="1"/>
          <p:nvPr/>
        </p:nvSpPr>
        <p:spPr>
          <a:xfrm>
            <a:off x="5680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292" name="Google Shape;292;g22b0e439a20_0_31"/>
          <p:cNvSpPr txBox="1"/>
          <p:nvPr/>
        </p:nvSpPr>
        <p:spPr>
          <a:xfrm>
            <a:off x="272162" y="4804524"/>
            <a:ext cx="111123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a:ea typeface="Lato"/>
              <a:cs typeface="Lato"/>
              <a:sym typeface="Lato"/>
            </a:endParaRPr>
          </a:p>
          <a:p>
            <a:pPr marL="342900" marR="0" lvl="0" indent="-20320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chemeClr val="dk1"/>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p:txBody>
      </p:sp>
      <p:sp>
        <p:nvSpPr>
          <p:cNvPr id="293" name="Google Shape;293;g22b0e439a20_0_31"/>
          <p:cNvSpPr txBox="1"/>
          <p:nvPr/>
        </p:nvSpPr>
        <p:spPr>
          <a:xfrm>
            <a:off x="326500" y="251850"/>
            <a:ext cx="11406300" cy="5850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94" name="Google Shape;294;g22b0e439a20_0_31" descr="Our Story | California Center for Rural Policy"/>
          <p:cNvPicPr preferRelativeResize="0"/>
          <p:nvPr/>
        </p:nvPicPr>
        <p:blipFill rotWithShape="1">
          <a:blip r:embed="rId3">
            <a:alphaModFix/>
          </a:blip>
          <a:srcRect/>
          <a:stretch/>
        </p:blipFill>
        <p:spPr>
          <a:xfrm>
            <a:off x="11277600" y="5973966"/>
            <a:ext cx="762000" cy="779859"/>
          </a:xfrm>
          <a:prstGeom prst="rect">
            <a:avLst/>
          </a:prstGeom>
          <a:noFill/>
          <a:ln>
            <a:noFill/>
          </a:ln>
        </p:spPr>
      </p:pic>
      <p:pic>
        <p:nvPicPr>
          <p:cNvPr id="295" name="Google Shape;295;g22b0e439a20_0_31">
            <a:hlinkClick r:id="rId4"/>
          </p:cNvPr>
          <p:cNvPicPr preferRelativeResize="0"/>
          <p:nvPr/>
        </p:nvPicPr>
        <p:blipFill>
          <a:blip r:embed="rId5">
            <a:alphaModFix/>
          </a:blip>
          <a:stretch>
            <a:fillRect/>
          </a:stretch>
        </p:blipFill>
        <p:spPr>
          <a:xfrm>
            <a:off x="3025476" y="3025275"/>
            <a:ext cx="6141051" cy="3453125"/>
          </a:xfrm>
          <a:prstGeom prst="rect">
            <a:avLst/>
          </a:prstGeom>
          <a:noFill/>
          <a:ln>
            <a:noFill/>
          </a:ln>
        </p:spPr>
      </p:pic>
      <p:sp>
        <p:nvSpPr>
          <p:cNvPr id="296" name="Google Shape;296;g22b0e439a20_0_31"/>
          <p:cNvSpPr txBox="1"/>
          <p:nvPr/>
        </p:nvSpPr>
        <p:spPr>
          <a:xfrm>
            <a:off x="3025475" y="2155625"/>
            <a:ext cx="6096900" cy="677100"/>
          </a:xfrm>
          <a:prstGeom prst="rect">
            <a:avLst/>
          </a:prstGeom>
          <a:solidFill>
            <a:srgbClr val="0F755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3200"/>
              <a:buFont typeface="Arial"/>
              <a:buNone/>
            </a:pPr>
            <a:r>
              <a:rPr lang="en-US" sz="3200" i="1" dirty="0">
                <a:solidFill>
                  <a:srgbClr val="FFFFFF"/>
                </a:solidFill>
                <a:latin typeface="Open Sans"/>
                <a:ea typeface="Open Sans"/>
                <a:cs typeface="Open Sans"/>
                <a:sym typeface="Open Sans"/>
              </a:rPr>
              <a:t>https://</a:t>
            </a:r>
            <a:r>
              <a:rPr lang="en-US" sz="3200" i="1" dirty="0" err="1">
                <a:solidFill>
                  <a:srgbClr val="FFFFFF"/>
                </a:solidFill>
                <a:latin typeface="Open Sans"/>
                <a:ea typeface="Open Sans"/>
                <a:cs typeface="Open Sans"/>
                <a:sym typeface="Open Sans"/>
              </a:rPr>
              <a:t>vimeo.com</a:t>
            </a:r>
            <a:r>
              <a:rPr lang="en-US" sz="3200" i="1" dirty="0">
                <a:solidFill>
                  <a:srgbClr val="FFFFFF"/>
                </a:solidFill>
                <a:latin typeface="Open Sans"/>
                <a:ea typeface="Open Sans"/>
                <a:cs typeface="Open Sans"/>
                <a:sym typeface="Open Sans"/>
              </a:rPr>
              <a:t>/708452716</a:t>
            </a:r>
            <a:endParaRPr sz="3200" i="1" dirty="0">
              <a:solidFill>
                <a:srgbClr val="FFFFFF"/>
              </a:solidFill>
              <a:latin typeface="Open Sans"/>
              <a:ea typeface="Open Sans"/>
              <a:cs typeface="Open Sans"/>
              <a:sym typeface="Open Sans"/>
            </a:endParaRPr>
          </a:p>
        </p:txBody>
      </p:sp>
      <p:sp>
        <p:nvSpPr>
          <p:cNvPr id="297" name="Google Shape;297;g22b0e439a20_0_31"/>
          <p:cNvSpPr txBox="1"/>
          <p:nvPr/>
        </p:nvSpPr>
        <p:spPr>
          <a:xfrm>
            <a:off x="272150" y="251850"/>
            <a:ext cx="103962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dirty="0">
                <a:solidFill>
                  <a:srgbClr val="0F7556"/>
                </a:solidFill>
                <a:latin typeface="Open Sans"/>
                <a:ea typeface="Open Sans"/>
                <a:cs typeface="Open Sans"/>
                <a:sym typeface="Open Sans"/>
              </a:rPr>
              <a:t>Project Highlight </a:t>
            </a:r>
            <a:endParaRPr sz="3200" b="1" dirty="0">
              <a:solidFill>
                <a:srgbClr val="0F7556"/>
              </a:solidFill>
              <a:latin typeface="Open Sans"/>
              <a:ea typeface="Open Sans"/>
              <a:cs typeface="Open Sans"/>
              <a:sym typeface="Open Sans"/>
            </a:endParaRPr>
          </a:p>
          <a:p>
            <a:pPr marL="0" lvl="0" indent="0" algn="l" rtl="0">
              <a:spcBef>
                <a:spcPts val="0"/>
              </a:spcBef>
              <a:spcAft>
                <a:spcPts val="0"/>
              </a:spcAft>
              <a:buNone/>
            </a:pPr>
            <a:endParaRPr sz="3200" b="1" dirty="0">
              <a:solidFill>
                <a:srgbClr val="2F5496"/>
              </a:solidFill>
              <a:latin typeface="Open Sans"/>
              <a:ea typeface="Open Sans"/>
              <a:cs typeface="Open Sans"/>
              <a:sym typeface="Open Sans"/>
            </a:endParaRPr>
          </a:p>
          <a:p>
            <a:pPr marL="0" lvl="0" indent="0" algn="l" rtl="0">
              <a:spcBef>
                <a:spcPts val="0"/>
              </a:spcBef>
              <a:spcAft>
                <a:spcPts val="0"/>
              </a:spcAft>
              <a:buNone/>
            </a:pPr>
            <a:r>
              <a:rPr lang="en-US" sz="3200" dirty="0">
                <a:solidFill>
                  <a:schemeClr val="dk1"/>
                </a:solidFill>
                <a:latin typeface="Calibri"/>
                <a:ea typeface="Calibri"/>
                <a:cs typeface="Calibri"/>
                <a:sym typeface="Calibri"/>
              </a:rPr>
              <a:t>Hoopa Valley Tribe COO: </a:t>
            </a:r>
            <a:r>
              <a:rPr lang="en-US" sz="3200" dirty="0">
                <a:latin typeface="Calibri"/>
                <a:ea typeface="Calibri"/>
                <a:cs typeface="Calibri"/>
                <a:sym typeface="Calibri"/>
              </a:rPr>
              <a:t>Walter D. Gray III</a:t>
            </a:r>
            <a:endParaRPr sz="3200" dirty="0">
              <a:solidFill>
                <a:schemeClr val="dk1"/>
              </a:solidFill>
              <a:latin typeface="Calibri"/>
              <a:ea typeface="Calibri"/>
              <a:cs typeface="Calibri"/>
              <a:sym typeface="Calibri"/>
            </a:endParaRPr>
          </a:p>
        </p:txBody>
      </p:sp>
      <p:grpSp>
        <p:nvGrpSpPr>
          <p:cNvPr id="298" name="Google Shape;298;g22b0e439a20_0_31"/>
          <p:cNvGrpSpPr/>
          <p:nvPr/>
        </p:nvGrpSpPr>
        <p:grpSpPr>
          <a:xfrm>
            <a:off x="1662714" y="2302947"/>
            <a:ext cx="1299274" cy="382397"/>
            <a:chOff x="1094420" y="2306686"/>
            <a:chExt cx="1756250" cy="286805"/>
          </a:xfrm>
        </p:grpSpPr>
        <p:sp>
          <p:nvSpPr>
            <p:cNvPr id="299" name="Google Shape;299;g22b0e439a20_0_31"/>
            <p:cNvSpPr/>
            <p:nvPr/>
          </p:nvSpPr>
          <p:spPr>
            <a:xfrm flipH="1">
              <a:off x="1094469" y="2306686"/>
              <a:ext cx="17562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300" name="Google Shape;300;g22b0e439a20_0_31"/>
            <p:cNvSpPr/>
            <p:nvPr/>
          </p:nvSpPr>
          <p:spPr>
            <a:xfrm>
              <a:off x="1094420" y="2450090"/>
              <a:ext cx="17562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2b0e439a20_0_73"/>
          <p:cNvSpPr txBox="1"/>
          <p:nvPr/>
        </p:nvSpPr>
        <p:spPr>
          <a:xfrm>
            <a:off x="5680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307" name="Google Shape;307;g22b0e439a20_0_73"/>
          <p:cNvSpPr txBox="1"/>
          <p:nvPr/>
        </p:nvSpPr>
        <p:spPr>
          <a:xfrm>
            <a:off x="272162" y="4804524"/>
            <a:ext cx="111123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a:ea typeface="Lato"/>
              <a:cs typeface="Lato"/>
              <a:sym typeface="Lato"/>
            </a:endParaRPr>
          </a:p>
          <a:p>
            <a:pPr marL="342900" marR="0" lvl="0" indent="-20320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chemeClr val="dk1"/>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p:txBody>
      </p:sp>
      <p:sp>
        <p:nvSpPr>
          <p:cNvPr id="308" name="Google Shape;308;g22b0e439a20_0_73"/>
          <p:cNvSpPr txBox="1"/>
          <p:nvPr/>
        </p:nvSpPr>
        <p:spPr>
          <a:xfrm>
            <a:off x="978962" y="2214910"/>
            <a:ext cx="9698700" cy="1077178"/>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dirty="0">
                <a:solidFill>
                  <a:schemeClr val="tx1"/>
                </a:solidFill>
                <a:latin typeface="Open Sans"/>
                <a:ea typeface="Open Sans"/>
                <a:cs typeface="Open Sans"/>
                <a:sym typeface="Open Sans"/>
              </a:rPr>
              <a:t>Welcome, Jesus Salazar, Senior Program Analyst with the office of Planning and Research (OPR)</a:t>
            </a:r>
            <a:endParaRPr sz="3200" i="0" u="none" strike="noStrike" cap="none" dirty="0">
              <a:solidFill>
                <a:schemeClr val="tx1"/>
              </a:solidFill>
              <a:latin typeface="Open Sans"/>
              <a:ea typeface="Open Sans"/>
              <a:cs typeface="Open Sans"/>
              <a:sym typeface="Open Sans"/>
            </a:endParaRPr>
          </a:p>
        </p:txBody>
      </p:sp>
      <p:pic>
        <p:nvPicPr>
          <p:cNvPr id="309" name="Google Shape;309;g22b0e439a20_0_73" descr="Our Story | California Center for Rural Policy"/>
          <p:cNvPicPr preferRelativeResize="0"/>
          <p:nvPr/>
        </p:nvPicPr>
        <p:blipFill rotWithShape="1">
          <a:blip r:embed="rId3">
            <a:alphaModFix/>
          </a:blip>
          <a:srcRect/>
          <a:stretch/>
        </p:blipFill>
        <p:spPr>
          <a:xfrm>
            <a:off x="11277600" y="5973966"/>
            <a:ext cx="762000" cy="779859"/>
          </a:xfrm>
          <a:prstGeom prst="rect">
            <a:avLst/>
          </a:prstGeom>
          <a:noFill/>
          <a:ln>
            <a:noFill/>
          </a:ln>
        </p:spPr>
      </p:pic>
      <p:sp>
        <p:nvSpPr>
          <p:cNvPr id="2" name="Google Shape;274;g22b0e439a20_0_65">
            <a:extLst>
              <a:ext uri="{FF2B5EF4-FFF2-40B4-BE49-F238E27FC236}">
                <a16:creationId xmlns:a16="http://schemas.microsoft.com/office/drawing/2014/main" id="{85F5A1A8-2FE3-6707-3B79-0C0DBB74F793}"/>
              </a:ext>
            </a:extLst>
          </p:cNvPr>
          <p:cNvSpPr txBox="1"/>
          <p:nvPr/>
        </p:nvSpPr>
        <p:spPr>
          <a:xfrm>
            <a:off x="321819" y="251838"/>
            <a:ext cx="9698700" cy="1077178"/>
          </a:xfrm>
          <a:prstGeom prst="rect">
            <a:avLst/>
          </a:prstGeom>
          <a:solidFill>
            <a:srgbClr val="FFFFFF">
              <a:alpha val="69800"/>
            </a:srgbClr>
          </a:solidFill>
          <a:ln>
            <a:noFill/>
          </a:ln>
        </p:spPr>
        <p:txBody>
          <a:bodyPr spcFirstLastPara="1" wrap="square" lIns="91425" tIns="45700" rIns="91425" bIns="45700" anchor="t" anchorCtr="0">
            <a:spAutoFit/>
          </a:bodyPr>
          <a:lstStyle/>
          <a:p>
            <a:pPr>
              <a:buSzPts val="3200"/>
            </a:pPr>
            <a:r>
              <a:rPr lang="en-US" sz="3200" b="1" dirty="0">
                <a:solidFill>
                  <a:srgbClr val="0C7154"/>
                </a:solidFill>
                <a:latin typeface="Open Sans" panose="020B0606030504020204" pitchFamily="34" charset="0"/>
                <a:ea typeface="Open Sans" panose="020B0606030504020204" pitchFamily="34" charset="0"/>
                <a:cs typeface="Open Sans" panose="020B0606030504020204" pitchFamily="34" charset="0"/>
                <a:sym typeface="Open Sans"/>
              </a:rPr>
              <a:t>Presenting the Catalyst Fund</a:t>
            </a:r>
            <a:endParaRPr sz="3200" b="1" i="0" u="none" strike="noStrike" cap="none" dirty="0">
              <a:solidFill>
                <a:srgbClr val="0C7154"/>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rtl="0">
              <a:lnSpc>
                <a:spcPct val="100000"/>
              </a:lnSpc>
              <a:spcBef>
                <a:spcPts val="0"/>
              </a:spcBef>
              <a:spcAft>
                <a:spcPts val="0"/>
              </a:spcAft>
              <a:buClr>
                <a:srgbClr val="000000"/>
              </a:buClr>
              <a:buSzPts val="3200"/>
              <a:buFont typeface="Arial"/>
              <a:buNone/>
            </a:pPr>
            <a:endParaRPr sz="3200" b="1" i="0" u="none" strike="noStrike" cap="none" dirty="0">
              <a:solidFill>
                <a:srgbClr val="0C7154"/>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 name="Tekstvak 2">
            <a:extLst>
              <a:ext uri="{FF2B5EF4-FFF2-40B4-BE49-F238E27FC236}">
                <a16:creationId xmlns:a16="http://schemas.microsoft.com/office/drawing/2014/main" id="{128FA8EA-9333-2561-4AF9-D1DF1C103774}"/>
              </a:ext>
            </a:extLst>
          </p:cNvPr>
          <p:cNvSpPr txBox="1"/>
          <p:nvPr/>
        </p:nvSpPr>
        <p:spPr>
          <a:xfrm>
            <a:off x="3166985" y="3916372"/>
            <a:ext cx="5198302" cy="523220"/>
          </a:xfrm>
          <a:prstGeom prst="rect">
            <a:avLst/>
          </a:prstGeom>
          <a:noFill/>
        </p:spPr>
        <p:txBody>
          <a:bodyPr wrap="square" rtlCol="0">
            <a:spAutoFit/>
          </a:bodyPr>
          <a:lstStyle/>
          <a:p>
            <a:pPr algn="ctr"/>
            <a:r>
              <a:rPr lang="nl-US" b="1" dirty="0">
                <a:solidFill>
                  <a:srgbClr val="0C7154"/>
                </a:solidFill>
              </a:rPr>
              <a:t>Please note the slides on the Catalyst Fund will be added as soon as possible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0fc94b862a_0_0"/>
          <p:cNvSpPr txBox="1">
            <a:spLocks noGrp="1"/>
          </p:cNvSpPr>
          <p:nvPr>
            <p:ph type="body" idx="1"/>
          </p:nvPr>
        </p:nvSpPr>
        <p:spPr>
          <a:xfrm>
            <a:off x="838200" y="594525"/>
            <a:ext cx="10515600" cy="4617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1800"/>
              <a:buNone/>
            </a:pPr>
            <a:r>
              <a:rPr lang="en-US" sz="4400" b="1">
                <a:solidFill>
                  <a:srgbClr val="0F7556"/>
                </a:solidFill>
                <a:latin typeface="Open Sans"/>
                <a:ea typeface="Open Sans"/>
                <a:cs typeface="Open Sans"/>
                <a:sym typeface="Open Sans"/>
              </a:rPr>
              <a:t>Save The Date!</a:t>
            </a:r>
            <a:endParaRPr sz="4400" b="1">
              <a:solidFill>
                <a:srgbClr val="0F7556"/>
              </a:solidFill>
              <a:latin typeface="Open Sans"/>
              <a:ea typeface="Open Sans"/>
              <a:cs typeface="Open Sans"/>
              <a:sym typeface="Open Sans"/>
            </a:endParaRPr>
          </a:p>
          <a:p>
            <a:pPr marL="0" lvl="0" indent="0" algn="ctr" rtl="0">
              <a:lnSpc>
                <a:spcPct val="90000"/>
              </a:lnSpc>
              <a:spcBef>
                <a:spcPts val="1000"/>
              </a:spcBef>
              <a:spcAft>
                <a:spcPts val="0"/>
              </a:spcAft>
              <a:buSzPts val="1800"/>
              <a:buNone/>
            </a:pPr>
            <a:endParaRPr sz="4400" b="1" i="1">
              <a:latin typeface="Open Sans"/>
              <a:ea typeface="Open Sans"/>
              <a:cs typeface="Open Sans"/>
              <a:sym typeface="Open Sans"/>
            </a:endParaRPr>
          </a:p>
          <a:p>
            <a:pPr marL="0" lvl="0" indent="0" algn="ctr" rtl="0">
              <a:lnSpc>
                <a:spcPct val="90000"/>
              </a:lnSpc>
              <a:spcBef>
                <a:spcPts val="1000"/>
              </a:spcBef>
              <a:spcAft>
                <a:spcPts val="0"/>
              </a:spcAft>
              <a:buSzPts val="1800"/>
              <a:buNone/>
            </a:pPr>
            <a:endParaRPr sz="4400" b="1" i="1">
              <a:latin typeface="Open Sans"/>
              <a:ea typeface="Open Sans"/>
              <a:cs typeface="Open Sans"/>
              <a:sym typeface="Open Sans"/>
            </a:endParaRPr>
          </a:p>
          <a:p>
            <a:pPr marL="0" lvl="0" indent="0" algn="ctr" rtl="0">
              <a:lnSpc>
                <a:spcPct val="90000"/>
              </a:lnSpc>
              <a:spcBef>
                <a:spcPts val="1000"/>
              </a:spcBef>
              <a:spcAft>
                <a:spcPts val="0"/>
              </a:spcAft>
              <a:buSzPts val="1800"/>
              <a:buNone/>
            </a:pPr>
            <a:endParaRPr sz="4400" b="1" i="1">
              <a:latin typeface="Open Sans"/>
              <a:ea typeface="Open Sans"/>
              <a:cs typeface="Open Sans"/>
              <a:sym typeface="Open Sans"/>
            </a:endParaRPr>
          </a:p>
          <a:p>
            <a:pPr marL="0" lvl="0" indent="0" algn="ctr" rtl="0">
              <a:lnSpc>
                <a:spcPct val="90000"/>
              </a:lnSpc>
              <a:spcBef>
                <a:spcPts val="1000"/>
              </a:spcBef>
              <a:spcAft>
                <a:spcPts val="0"/>
              </a:spcAft>
              <a:buSzPts val="1800"/>
              <a:buNone/>
            </a:pPr>
            <a:r>
              <a:rPr lang="en-US" sz="2900">
                <a:latin typeface="Open Sans"/>
                <a:ea typeface="Open Sans"/>
                <a:cs typeface="Open Sans"/>
                <a:sym typeface="Open Sans"/>
              </a:rPr>
              <a:t>Please feel free to contact us with any questions or concerns: </a:t>
            </a:r>
            <a:r>
              <a:rPr lang="en-US" sz="2900" u="sng">
                <a:solidFill>
                  <a:schemeClr val="hlink"/>
                </a:solidFill>
                <a:latin typeface="Open Sans"/>
                <a:ea typeface="Open Sans"/>
                <a:cs typeface="Open Sans"/>
                <a:sym typeface="Open Sans"/>
                <a:hlinkClick r:id="rId3"/>
              </a:rPr>
              <a:t>ccrp@humboldt.edu</a:t>
            </a:r>
            <a:endParaRPr sz="2900">
              <a:highlight>
                <a:srgbClr val="FFFF00"/>
              </a:highlight>
              <a:latin typeface="Open Sans"/>
              <a:ea typeface="Open Sans"/>
              <a:cs typeface="Open Sans"/>
              <a:sym typeface="Open Sans"/>
            </a:endParaRPr>
          </a:p>
        </p:txBody>
      </p:sp>
      <p:pic>
        <p:nvPicPr>
          <p:cNvPr id="316" name="Google Shape;316;g20fc94b862a_0_0"/>
          <p:cNvPicPr preferRelativeResize="0"/>
          <p:nvPr/>
        </p:nvPicPr>
        <p:blipFill rotWithShape="1">
          <a:blip r:embed="rId4">
            <a:alphaModFix/>
          </a:blip>
          <a:srcRect/>
          <a:stretch/>
        </p:blipFill>
        <p:spPr>
          <a:xfrm>
            <a:off x="3800362" y="5532400"/>
            <a:ext cx="1041526" cy="1041526"/>
          </a:xfrm>
          <a:prstGeom prst="rect">
            <a:avLst/>
          </a:prstGeom>
          <a:noFill/>
          <a:ln>
            <a:noFill/>
          </a:ln>
        </p:spPr>
      </p:pic>
      <p:pic>
        <p:nvPicPr>
          <p:cNvPr id="317" name="Google Shape;317;g20fc94b862a_0_0"/>
          <p:cNvPicPr preferRelativeResize="0"/>
          <p:nvPr/>
        </p:nvPicPr>
        <p:blipFill rotWithShape="1">
          <a:blip r:embed="rId5">
            <a:alphaModFix/>
          </a:blip>
          <a:srcRect t="12470" b="8950"/>
          <a:stretch/>
        </p:blipFill>
        <p:spPr>
          <a:xfrm>
            <a:off x="4880337" y="5532413"/>
            <a:ext cx="2465875" cy="1041525"/>
          </a:xfrm>
          <a:prstGeom prst="rect">
            <a:avLst/>
          </a:prstGeom>
          <a:noFill/>
          <a:ln>
            <a:noFill/>
          </a:ln>
        </p:spPr>
      </p:pic>
      <p:pic>
        <p:nvPicPr>
          <p:cNvPr id="318" name="Google Shape;318;g20fc94b862a_0_0"/>
          <p:cNvPicPr preferRelativeResize="0"/>
          <p:nvPr/>
        </p:nvPicPr>
        <p:blipFill rotWithShape="1">
          <a:blip r:embed="rId6">
            <a:alphaModFix/>
          </a:blip>
          <a:srcRect l="18762" t="8614" r="18042" b="10269"/>
          <a:stretch/>
        </p:blipFill>
        <p:spPr>
          <a:xfrm>
            <a:off x="7388038" y="5532425"/>
            <a:ext cx="860749" cy="1041525"/>
          </a:xfrm>
          <a:prstGeom prst="rect">
            <a:avLst/>
          </a:prstGeom>
          <a:noFill/>
          <a:ln>
            <a:noFill/>
          </a:ln>
        </p:spPr>
      </p:pic>
      <p:sp>
        <p:nvSpPr>
          <p:cNvPr id="319" name="Google Shape;319;g20fc94b862a_0_0"/>
          <p:cNvSpPr/>
          <p:nvPr/>
        </p:nvSpPr>
        <p:spPr>
          <a:xfrm>
            <a:off x="1635425" y="1831325"/>
            <a:ext cx="8778300" cy="1000800"/>
          </a:xfrm>
          <a:prstGeom prst="rect">
            <a:avLst/>
          </a:prstGeom>
          <a:solidFill>
            <a:srgbClr val="D5CB9F"/>
          </a:solidFill>
          <a:ln w="9525" cap="flat" cmpd="sng">
            <a:solidFill>
              <a:srgbClr val="D5CB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g20fc94b862a_0_0"/>
          <p:cNvSpPr txBox="1"/>
          <p:nvPr/>
        </p:nvSpPr>
        <p:spPr>
          <a:xfrm>
            <a:off x="1768163" y="1934675"/>
            <a:ext cx="8512800" cy="794100"/>
          </a:xfrm>
          <a:prstGeom prst="rect">
            <a:avLst/>
          </a:prstGeom>
          <a:solidFill>
            <a:srgbClr val="0F7556"/>
          </a:solid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Clr>
                <a:schemeClr val="dk1"/>
              </a:buClr>
              <a:buSzPts val="1800"/>
              <a:buFont typeface="Arial"/>
              <a:buNone/>
            </a:pPr>
            <a:r>
              <a:rPr lang="en-US" sz="4400" b="1" i="1">
                <a:solidFill>
                  <a:schemeClr val="lt1"/>
                </a:solidFill>
                <a:latin typeface="Open Sans"/>
                <a:ea typeface="Open Sans"/>
                <a:cs typeface="Open Sans"/>
                <a:sym typeface="Open Sans"/>
              </a:rPr>
              <a:t>July 27th, 11:00 a.m.-12:30 p.m.</a:t>
            </a:r>
            <a:endParaRPr>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0fb7ca7525_6_35"/>
          <p:cNvSpPr txBox="1"/>
          <p:nvPr/>
        </p:nvSpPr>
        <p:spPr>
          <a:xfrm>
            <a:off x="5680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114" name="Google Shape;114;g20fb7ca7525_6_35"/>
          <p:cNvSpPr txBox="1"/>
          <p:nvPr/>
        </p:nvSpPr>
        <p:spPr>
          <a:xfrm>
            <a:off x="294312" y="4837774"/>
            <a:ext cx="111123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a:ea typeface="Lato"/>
              <a:cs typeface="Lato"/>
              <a:sym typeface="Lato"/>
            </a:endParaRPr>
          </a:p>
          <a:p>
            <a:pPr marL="342900" marR="0" lvl="0" indent="-20320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chemeClr val="dk1"/>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p:txBody>
      </p:sp>
      <p:sp>
        <p:nvSpPr>
          <p:cNvPr id="115" name="Google Shape;115;g20fb7ca7525_6_35"/>
          <p:cNvSpPr txBox="1"/>
          <p:nvPr/>
        </p:nvSpPr>
        <p:spPr>
          <a:xfrm>
            <a:off x="419150" y="431725"/>
            <a:ext cx="11112300" cy="5756700"/>
          </a:xfrm>
          <a:prstGeom prst="rect">
            <a:avLst/>
          </a:prstGeom>
          <a:solidFill>
            <a:srgbClr val="FFFFFF">
              <a:alpha val="69803"/>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rgbClr val="0F7556"/>
                </a:solidFill>
                <a:latin typeface="Open Sans"/>
                <a:ea typeface="Open Sans"/>
                <a:cs typeface="Open Sans"/>
                <a:sym typeface="Open Sans"/>
              </a:rPr>
              <a:t>Updates</a:t>
            </a:r>
            <a:endParaRPr sz="3200" b="1" i="0" u="none" strike="noStrike" cap="none">
              <a:solidFill>
                <a:srgbClr val="0F7556"/>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400">
              <a:solidFill>
                <a:schemeClr val="dk1"/>
              </a:solidFill>
              <a:latin typeface="Open Sans"/>
              <a:ea typeface="Open Sans"/>
              <a:cs typeface="Open Sans"/>
              <a:sym typeface="Open Sans"/>
            </a:endParaRPr>
          </a:p>
          <a:p>
            <a:pPr marL="457200" marR="0" lvl="0" indent="-381000" algn="l" rtl="0">
              <a:lnSpc>
                <a:spcPct val="100000"/>
              </a:lnSpc>
              <a:spcBef>
                <a:spcPts val="0"/>
              </a:spcBef>
              <a:spcAft>
                <a:spcPts val="0"/>
              </a:spcAft>
              <a:buClr>
                <a:schemeClr val="dk1"/>
              </a:buClr>
              <a:buSzPts val="2400"/>
              <a:buFont typeface="Open Sans"/>
              <a:buChar char="●"/>
            </a:pPr>
            <a:r>
              <a:rPr lang="en-US" sz="2400" u="sng">
                <a:solidFill>
                  <a:schemeClr val="hlink"/>
                </a:solidFill>
                <a:latin typeface="Open Sans"/>
                <a:ea typeface="Open Sans"/>
                <a:cs typeface="Open Sans"/>
                <a:sym typeface="Open Sans"/>
                <a:hlinkClick r:id="rId3"/>
              </a:rPr>
              <a:t>Logo Contest</a:t>
            </a:r>
            <a:r>
              <a:rPr lang="en-US" sz="2400">
                <a:solidFill>
                  <a:schemeClr val="dk1"/>
                </a:solidFill>
                <a:latin typeface="Open Sans"/>
                <a:ea typeface="Open Sans"/>
                <a:cs typeface="Open Sans"/>
                <a:sym typeface="Open Sans"/>
              </a:rPr>
              <a:t>: Whoops!</a:t>
            </a:r>
            <a:endParaRPr sz="2400">
              <a:solidFill>
                <a:schemeClr val="dk1"/>
              </a:solidFill>
              <a:latin typeface="Open Sans"/>
              <a:ea typeface="Open Sans"/>
              <a:cs typeface="Open Sans"/>
              <a:sym typeface="Open Sans"/>
            </a:endParaRPr>
          </a:p>
          <a:p>
            <a:pPr marL="457200" marR="0" lvl="0" indent="-381000" algn="l" rtl="0">
              <a:lnSpc>
                <a:spcPct val="100000"/>
              </a:lnSpc>
              <a:spcBef>
                <a:spcPts val="0"/>
              </a:spcBef>
              <a:spcAft>
                <a:spcPts val="0"/>
              </a:spcAft>
              <a:buClr>
                <a:schemeClr val="dk1"/>
              </a:buClr>
              <a:buSzPts val="2400"/>
              <a:buFont typeface="Open Sans"/>
              <a:buChar char="●"/>
            </a:pPr>
            <a:r>
              <a:rPr lang="en-US" sz="2400" b="1">
                <a:solidFill>
                  <a:schemeClr val="dk1"/>
                </a:solidFill>
                <a:latin typeface="Open Sans"/>
                <a:ea typeface="Open Sans"/>
                <a:cs typeface="Open Sans"/>
                <a:sym typeface="Open Sans"/>
              </a:rPr>
              <a:t>Contracting and hiring</a:t>
            </a:r>
            <a:r>
              <a:rPr lang="en-US" sz="2400">
                <a:solidFill>
                  <a:schemeClr val="dk1"/>
                </a:solidFill>
                <a:latin typeface="Open Sans"/>
                <a:ea typeface="Open Sans"/>
                <a:cs typeface="Open Sans"/>
                <a:sym typeface="Open Sans"/>
              </a:rPr>
              <a:t>:</a:t>
            </a:r>
            <a:endParaRPr sz="2400">
              <a:solidFill>
                <a:schemeClr val="dk1"/>
              </a:solidFill>
              <a:latin typeface="Open Sans"/>
              <a:ea typeface="Open Sans"/>
              <a:cs typeface="Open Sans"/>
              <a:sym typeface="Open Sans"/>
            </a:endParaRPr>
          </a:p>
          <a:p>
            <a:pPr marL="914400" marR="0" lvl="1" indent="-381000" algn="l" rtl="0">
              <a:lnSpc>
                <a:spcPct val="10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Contracts just about executed with North State and Eastern Sierra partners.</a:t>
            </a:r>
            <a:endParaRPr sz="2400">
              <a:solidFill>
                <a:schemeClr val="dk1"/>
              </a:solidFill>
              <a:latin typeface="Open Sans"/>
              <a:ea typeface="Open Sans"/>
              <a:cs typeface="Open Sans"/>
              <a:sym typeface="Open Sans"/>
            </a:endParaRPr>
          </a:p>
          <a:p>
            <a:pPr marL="914400" marR="0" lvl="1" indent="-381000" algn="l" rtl="0">
              <a:lnSpc>
                <a:spcPct val="10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Welcome back Ursula Bischoff.</a:t>
            </a:r>
            <a:endParaRPr sz="2400">
              <a:solidFill>
                <a:schemeClr val="dk1"/>
              </a:solidFill>
              <a:latin typeface="Open Sans"/>
              <a:ea typeface="Open Sans"/>
              <a:cs typeface="Open Sans"/>
              <a:sym typeface="Open Sans"/>
            </a:endParaRPr>
          </a:p>
          <a:p>
            <a:pPr marL="457200" marR="0" lvl="0" indent="-381000" algn="l" rtl="0">
              <a:lnSpc>
                <a:spcPct val="100000"/>
              </a:lnSpc>
              <a:spcBef>
                <a:spcPts val="0"/>
              </a:spcBef>
              <a:spcAft>
                <a:spcPts val="0"/>
              </a:spcAft>
              <a:buClr>
                <a:schemeClr val="dk1"/>
              </a:buClr>
              <a:buSzPts val="2400"/>
              <a:buFont typeface="Open Sans"/>
              <a:buChar char="●"/>
            </a:pPr>
            <a:r>
              <a:rPr lang="en-US" sz="2400" b="1">
                <a:solidFill>
                  <a:schemeClr val="dk1"/>
                </a:solidFill>
                <a:latin typeface="Open Sans"/>
                <a:ea typeface="Open Sans"/>
                <a:cs typeface="Open Sans"/>
                <a:sym typeface="Open Sans"/>
              </a:rPr>
              <a:t>Research Deliverables</a:t>
            </a:r>
            <a:r>
              <a:rPr lang="en-US" sz="2400">
                <a:solidFill>
                  <a:schemeClr val="dk1"/>
                </a:solidFill>
                <a:latin typeface="Open Sans"/>
                <a:ea typeface="Open Sans"/>
                <a:cs typeface="Open Sans"/>
                <a:sym typeface="Open Sans"/>
              </a:rPr>
              <a:t>: On track…</a:t>
            </a:r>
            <a:endParaRPr sz="2400">
              <a:solidFill>
                <a:schemeClr val="dk1"/>
              </a:solidFill>
              <a:latin typeface="Open Sans"/>
              <a:ea typeface="Open Sans"/>
              <a:cs typeface="Open Sans"/>
              <a:sym typeface="Open Sans"/>
            </a:endParaRPr>
          </a:p>
          <a:p>
            <a:pPr marL="457200" marR="0" lvl="0" indent="-381000" algn="l" rtl="0">
              <a:lnSpc>
                <a:spcPct val="100000"/>
              </a:lnSpc>
              <a:spcBef>
                <a:spcPts val="0"/>
              </a:spcBef>
              <a:spcAft>
                <a:spcPts val="0"/>
              </a:spcAft>
              <a:buClr>
                <a:schemeClr val="dk1"/>
              </a:buClr>
              <a:buSzPts val="2400"/>
              <a:buFont typeface="Open Sans"/>
              <a:buChar char="●"/>
            </a:pPr>
            <a:r>
              <a:rPr lang="en-US" sz="2400" b="1">
                <a:solidFill>
                  <a:schemeClr val="dk1"/>
                </a:solidFill>
                <a:latin typeface="Open Sans"/>
                <a:ea typeface="Open Sans"/>
                <a:cs typeface="Open Sans"/>
                <a:sym typeface="Open Sans"/>
              </a:rPr>
              <a:t>Listening Campaign</a:t>
            </a:r>
            <a:r>
              <a:rPr lang="en-US" sz="2400">
                <a:solidFill>
                  <a:schemeClr val="dk1"/>
                </a:solidFill>
                <a:latin typeface="Open Sans"/>
                <a:ea typeface="Open Sans"/>
                <a:cs typeface="Open Sans"/>
                <a:sym typeface="Open Sans"/>
              </a:rPr>
              <a:t>: 50+ Partners contacted, 30+ sessions completed. </a:t>
            </a:r>
            <a:endParaRPr sz="2400">
              <a:solidFill>
                <a:schemeClr val="dk1"/>
              </a:solidFill>
              <a:latin typeface="Open Sans"/>
              <a:ea typeface="Open Sans"/>
              <a:cs typeface="Open Sans"/>
              <a:sym typeface="Open Sans"/>
            </a:endParaRPr>
          </a:p>
          <a:p>
            <a:pPr marL="914400" marR="0" lvl="1" indent="-381000" algn="l" rtl="0">
              <a:lnSpc>
                <a:spcPct val="10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Early focus on health and social services, due to deliverable schedule.</a:t>
            </a:r>
            <a:endParaRPr sz="2400">
              <a:solidFill>
                <a:schemeClr val="dk1"/>
              </a:solidFill>
              <a:latin typeface="Open Sans"/>
              <a:ea typeface="Open Sans"/>
              <a:cs typeface="Open Sans"/>
              <a:sym typeface="Open Sans"/>
            </a:endParaRPr>
          </a:p>
          <a:p>
            <a:pPr marL="914400" marR="0" lvl="1" indent="-381000" algn="l" rtl="0">
              <a:lnSpc>
                <a:spcPct val="10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Rest of summer reaching out to Govt, Econ Dev, Sustainability, and priority community partners.</a:t>
            </a:r>
            <a:endParaRPr sz="2400">
              <a:solidFill>
                <a:schemeClr val="dk1"/>
              </a:solidFill>
              <a:latin typeface="Open Sans"/>
              <a:ea typeface="Open Sans"/>
              <a:cs typeface="Open Sans"/>
              <a:sym typeface="Open Sans"/>
            </a:endParaRPr>
          </a:p>
          <a:p>
            <a:pPr marL="457200" lvl="0" indent="-381000" algn="l" rtl="0">
              <a:spcBef>
                <a:spcPts val="0"/>
              </a:spcBef>
              <a:spcAft>
                <a:spcPts val="0"/>
              </a:spcAft>
              <a:buClr>
                <a:schemeClr val="dk1"/>
              </a:buClr>
              <a:buSzPts val="2400"/>
              <a:buFont typeface="Open Sans"/>
              <a:buChar char="●"/>
            </a:pPr>
            <a:r>
              <a:rPr lang="en-US" sz="2400" b="1">
                <a:solidFill>
                  <a:schemeClr val="dk1"/>
                </a:solidFill>
                <a:latin typeface="Open Sans"/>
                <a:ea typeface="Open Sans"/>
                <a:cs typeface="Open Sans"/>
                <a:sym typeface="Open Sans"/>
              </a:rPr>
              <a:t>Governance Structure</a:t>
            </a:r>
            <a:r>
              <a:rPr lang="en-US" sz="2400">
                <a:solidFill>
                  <a:schemeClr val="dk1"/>
                </a:solidFill>
                <a:latin typeface="Open Sans"/>
                <a:ea typeface="Open Sans"/>
                <a:cs typeface="Open Sans"/>
                <a:sym typeface="Open Sans"/>
              </a:rPr>
              <a:t>: We submitted our initial structure to the state on June 6th…</a:t>
            </a:r>
            <a:endParaRPr sz="24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2400">
              <a:solidFill>
                <a:schemeClr val="dk1"/>
              </a:solidFill>
              <a:latin typeface="Open Sans"/>
              <a:ea typeface="Open Sans"/>
              <a:cs typeface="Open Sans"/>
              <a:sym typeface="Open Sans"/>
            </a:endParaRPr>
          </a:p>
        </p:txBody>
      </p:sp>
      <p:pic>
        <p:nvPicPr>
          <p:cNvPr id="116" name="Google Shape;116;g20fb7ca7525_6_35" descr="Our Story | California Center for Rural Policy"/>
          <p:cNvPicPr preferRelativeResize="0"/>
          <p:nvPr/>
        </p:nvPicPr>
        <p:blipFill rotWithShape="1">
          <a:blip r:embed="rId4">
            <a:alphaModFix/>
          </a:blip>
          <a:srcRect/>
          <a:stretch/>
        </p:blipFill>
        <p:spPr>
          <a:xfrm>
            <a:off x="11277600" y="5973966"/>
            <a:ext cx="762000" cy="7798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2b0e439a20_0_7"/>
          <p:cNvSpPr txBox="1"/>
          <p:nvPr/>
        </p:nvSpPr>
        <p:spPr>
          <a:xfrm>
            <a:off x="5477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123" name="Google Shape;123;g22b0e439a20_0_7"/>
          <p:cNvSpPr txBox="1"/>
          <p:nvPr/>
        </p:nvSpPr>
        <p:spPr>
          <a:xfrm>
            <a:off x="272162" y="4804524"/>
            <a:ext cx="111123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a:ea typeface="Lato"/>
              <a:cs typeface="Lato"/>
              <a:sym typeface="Lato"/>
            </a:endParaRPr>
          </a:p>
          <a:p>
            <a:pPr marL="342900" marR="0" lvl="0" indent="-20320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chemeClr val="dk1"/>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p:txBody>
      </p:sp>
      <p:sp>
        <p:nvSpPr>
          <p:cNvPr id="124" name="Google Shape;124;g22b0e439a20_0_7"/>
          <p:cNvSpPr txBox="1"/>
          <p:nvPr/>
        </p:nvSpPr>
        <p:spPr>
          <a:xfrm>
            <a:off x="383750" y="278393"/>
            <a:ext cx="9698700" cy="15699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rgbClr val="0F7556"/>
                </a:solidFill>
                <a:latin typeface="Open Sans"/>
                <a:ea typeface="Open Sans"/>
                <a:cs typeface="Open Sans"/>
                <a:sym typeface="Open Sans"/>
              </a:rPr>
              <a:t>Governance Overview</a:t>
            </a:r>
            <a:endParaRPr sz="3200" b="1" i="0" u="none" strike="noStrike" cap="none">
              <a:solidFill>
                <a:srgbClr val="0F755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2F549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25" name="Google Shape;125;g22b0e439a20_0_7" descr="Our Story | California Center for Rural Policy"/>
          <p:cNvPicPr preferRelativeResize="0"/>
          <p:nvPr/>
        </p:nvPicPr>
        <p:blipFill rotWithShape="1">
          <a:blip r:embed="rId3">
            <a:alphaModFix/>
          </a:blip>
          <a:srcRect/>
          <a:stretch/>
        </p:blipFill>
        <p:spPr>
          <a:xfrm>
            <a:off x="11277600" y="5973966"/>
            <a:ext cx="762000" cy="779859"/>
          </a:xfrm>
          <a:prstGeom prst="rect">
            <a:avLst/>
          </a:prstGeom>
          <a:noFill/>
          <a:ln>
            <a:noFill/>
          </a:ln>
        </p:spPr>
      </p:pic>
      <p:sp>
        <p:nvSpPr>
          <p:cNvPr id="126" name="Google Shape;126;g22b0e439a20_0_7"/>
          <p:cNvSpPr txBox="1"/>
          <p:nvPr/>
        </p:nvSpPr>
        <p:spPr>
          <a:xfrm>
            <a:off x="547725" y="963775"/>
            <a:ext cx="5265300" cy="555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latin typeface="Calibri"/>
                <a:ea typeface="Calibri"/>
                <a:cs typeface="Calibri"/>
                <a:sym typeface="Calibri"/>
              </a:rPr>
              <a:t>“</a:t>
            </a:r>
            <a:r>
              <a:rPr lang="en-US" sz="1700" i="1">
                <a:latin typeface="Calibri"/>
                <a:ea typeface="Calibri"/>
                <a:cs typeface="Calibri"/>
                <a:sym typeface="Calibri"/>
              </a:rPr>
              <a:t>A high road transition collaborative is a broad based regional group convened by a skilled and impartial intermediary to plan for economic recovery and a sustainable and equitable economic future. These collaboratives shall prioritize equity, sustainability, and job quality, and advance a shared prosperity where workers and communities share equally in the benefits of a carbon-neutral future.”</a:t>
            </a:r>
            <a:endParaRPr sz="1700" i="1">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The Regional Convener must ensure that the HRTC includes balanced representation from:</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Labor</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Employers, Business, Business Associations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Grassroots/CBOs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Government Agencies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Economic Development Agencies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Philanthropic Organizations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Education and Training providers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Workforce Entities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Environmental Justice Organizations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“Disinvested communities”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CA Native American Tribes</a:t>
            </a:r>
            <a:endParaRPr>
              <a:latin typeface="Calibri"/>
              <a:ea typeface="Calibri"/>
              <a:cs typeface="Calibri"/>
              <a:sym typeface="Calibri"/>
            </a:endParaRPr>
          </a:p>
        </p:txBody>
      </p:sp>
      <p:pic>
        <p:nvPicPr>
          <p:cNvPr id="127" name="Google Shape;127;g22b0e439a20_0_7"/>
          <p:cNvPicPr preferRelativeResize="0"/>
          <p:nvPr/>
        </p:nvPicPr>
        <p:blipFill>
          <a:blip r:embed="rId4">
            <a:alphaModFix/>
          </a:blip>
          <a:stretch>
            <a:fillRect/>
          </a:stretch>
        </p:blipFill>
        <p:spPr>
          <a:xfrm>
            <a:off x="6869588" y="200750"/>
            <a:ext cx="3998061" cy="6456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2b0e439a20_0_49"/>
          <p:cNvSpPr txBox="1"/>
          <p:nvPr/>
        </p:nvSpPr>
        <p:spPr>
          <a:xfrm>
            <a:off x="5680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134" name="Google Shape;134;g22b0e439a20_0_49"/>
          <p:cNvSpPr txBox="1"/>
          <p:nvPr/>
        </p:nvSpPr>
        <p:spPr>
          <a:xfrm>
            <a:off x="272162" y="4804524"/>
            <a:ext cx="111123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a:ea typeface="Lato"/>
              <a:cs typeface="Lato"/>
              <a:sym typeface="Lato"/>
            </a:endParaRPr>
          </a:p>
          <a:p>
            <a:pPr marL="342900" marR="0" lvl="0" indent="-20320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chemeClr val="dk1"/>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p:txBody>
      </p:sp>
      <p:sp>
        <p:nvSpPr>
          <p:cNvPr id="135" name="Google Shape;135;g22b0e439a20_0_49"/>
          <p:cNvSpPr txBox="1"/>
          <p:nvPr/>
        </p:nvSpPr>
        <p:spPr>
          <a:xfrm>
            <a:off x="321819" y="251838"/>
            <a:ext cx="9698700" cy="15699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rgbClr val="0F7556"/>
                </a:solidFill>
                <a:latin typeface="Open Sans"/>
                <a:ea typeface="Open Sans"/>
                <a:cs typeface="Open Sans"/>
                <a:sym typeface="Open Sans"/>
              </a:rPr>
              <a:t>Sector Tables</a:t>
            </a:r>
            <a:endParaRPr sz="3200" b="1" i="0" u="none" strike="noStrike" cap="none">
              <a:solidFill>
                <a:srgbClr val="0F755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2F549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36" name="Google Shape;136;g22b0e439a20_0_49" descr="Our Story | California Center for Rural Policy"/>
          <p:cNvPicPr preferRelativeResize="0"/>
          <p:nvPr/>
        </p:nvPicPr>
        <p:blipFill rotWithShape="1">
          <a:blip r:embed="rId3">
            <a:alphaModFix/>
          </a:blip>
          <a:srcRect/>
          <a:stretch/>
        </p:blipFill>
        <p:spPr>
          <a:xfrm>
            <a:off x="11277600" y="5973966"/>
            <a:ext cx="762000" cy="779859"/>
          </a:xfrm>
          <a:prstGeom prst="rect">
            <a:avLst/>
          </a:prstGeom>
          <a:noFill/>
          <a:ln>
            <a:noFill/>
          </a:ln>
        </p:spPr>
      </p:pic>
      <p:pic>
        <p:nvPicPr>
          <p:cNvPr id="137" name="Google Shape;137;g22b0e439a20_0_49"/>
          <p:cNvPicPr preferRelativeResize="0"/>
          <p:nvPr/>
        </p:nvPicPr>
        <p:blipFill>
          <a:blip r:embed="rId4">
            <a:alphaModFix/>
          </a:blip>
          <a:stretch>
            <a:fillRect/>
          </a:stretch>
        </p:blipFill>
        <p:spPr>
          <a:xfrm>
            <a:off x="385375" y="1176063"/>
            <a:ext cx="3130767" cy="2677986"/>
          </a:xfrm>
          <a:prstGeom prst="rect">
            <a:avLst/>
          </a:prstGeom>
          <a:noFill/>
          <a:ln>
            <a:noFill/>
          </a:ln>
        </p:spPr>
      </p:pic>
      <p:sp>
        <p:nvSpPr>
          <p:cNvPr id="138" name="Google Shape;138;g22b0e439a20_0_49"/>
          <p:cNvSpPr txBox="1"/>
          <p:nvPr/>
        </p:nvSpPr>
        <p:spPr>
          <a:xfrm>
            <a:off x="3899575" y="575550"/>
            <a:ext cx="7575900" cy="3879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Calibri"/>
              <a:buChar char="●"/>
            </a:pPr>
            <a:r>
              <a:rPr lang="en-US" sz="2000" i="1">
                <a:latin typeface="Calibri"/>
                <a:ea typeface="Calibri"/>
                <a:cs typeface="Calibri"/>
                <a:sym typeface="Calibri"/>
              </a:rPr>
              <a:t>Responsible for surfacing strategies, identifying constraints and solutions, identifying projects for implementation and leveraging opportunities for their sector. </a:t>
            </a:r>
            <a:endParaRPr sz="2000" i="1">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i="1">
                <a:latin typeface="Calibri"/>
                <a:ea typeface="Calibri"/>
                <a:cs typeface="Calibri"/>
                <a:sym typeface="Calibri"/>
              </a:rPr>
              <a:t>Include members representing workforce development and labor/trades to help guide those aspects of strategy development.</a:t>
            </a:r>
            <a:endParaRPr sz="2000" i="1">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i="1">
                <a:latin typeface="Calibri"/>
                <a:ea typeface="Calibri"/>
                <a:cs typeface="Calibri"/>
                <a:sym typeface="Calibri"/>
              </a:rPr>
              <a:t>Sector Tables will put forward projects and strategies to be voted on by the Voting Block. </a:t>
            </a:r>
            <a:endParaRPr sz="2000" i="1">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i="1">
                <a:latin typeface="Calibri"/>
                <a:ea typeface="Calibri"/>
                <a:cs typeface="Calibri"/>
                <a:sym typeface="Calibri"/>
              </a:rPr>
              <a:t>Partnership Agreement letters will be required and awards available. </a:t>
            </a:r>
            <a:endParaRPr sz="2000" i="1">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i="1">
                <a:latin typeface="Calibri"/>
                <a:ea typeface="Calibri"/>
                <a:cs typeface="Calibri"/>
                <a:sym typeface="Calibri"/>
              </a:rPr>
              <a:t>Groups will be co facilitated by a sector expert and trained facilitator. They will be evaluated by the Equity Council for balance and representation.</a:t>
            </a:r>
            <a:endParaRPr sz="2000" i="1">
              <a:latin typeface="Calibri"/>
              <a:ea typeface="Calibri"/>
              <a:cs typeface="Calibri"/>
              <a:sym typeface="Calibri"/>
            </a:endParaRPr>
          </a:p>
        </p:txBody>
      </p:sp>
      <p:grpSp>
        <p:nvGrpSpPr>
          <p:cNvPr id="139" name="Google Shape;139;g22b0e439a20_0_49"/>
          <p:cNvGrpSpPr/>
          <p:nvPr/>
        </p:nvGrpSpPr>
        <p:grpSpPr>
          <a:xfrm>
            <a:off x="2766051" y="3512696"/>
            <a:ext cx="2753273" cy="3087076"/>
            <a:chOff x="1094420" y="1574027"/>
            <a:chExt cx="1756250" cy="2315365"/>
          </a:xfrm>
        </p:grpSpPr>
        <p:sp>
          <p:nvSpPr>
            <p:cNvPr id="140" name="Google Shape;140;g22b0e439a20_0_49"/>
            <p:cNvSpPr txBox="1"/>
            <p:nvPr/>
          </p:nvSpPr>
          <p:spPr>
            <a:xfrm>
              <a:off x="1304376" y="1574027"/>
              <a:ext cx="924300" cy="5280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2100"/>
                </a:spcAft>
                <a:buNone/>
              </a:pPr>
              <a:endParaRPr sz="1100">
                <a:solidFill>
                  <a:srgbClr val="1B786E"/>
                </a:solidFill>
                <a:latin typeface="Roboto"/>
                <a:ea typeface="Roboto"/>
                <a:cs typeface="Roboto"/>
                <a:sym typeface="Roboto"/>
              </a:endParaRPr>
            </a:p>
          </p:txBody>
        </p:sp>
        <p:sp>
          <p:nvSpPr>
            <p:cNvPr id="141" name="Google Shape;141;g22b0e439a20_0_49"/>
            <p:cNvSpPr txBox="1"/>
            <p:nvPr/>
          </p:nvSpPr>
          <p:spPr>
            <a:xfrm>
              <a:off x="1094435" y="2695085"/>
              <a:ext cx="1715100" cy="3531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June-August 31, 2023</a:t>
              </a:r>
              <a:endParaRPr sz="1300" b="1">
                <a:solidFill>
                  <a:srgbClr val="1B786E"/>
                </a:solidFill>
                <a:latin typeface="Roboto"/>
                <a:ea typeface="Roboto"/>
                <a:cs typeface="Roboto"/>
                <a:sym typeface="Roboto"/>
              </a:endParaRPr>
            </a:p>
          </p:txBody>
        </p:sp>
        <p:sp>
          <p:nvSpPr>
            <p:cNvPr id="142" name="Google Shape;142;g22b0e439a20_0_49"/>
            <p:cNvSpPr txBox="1"/>
            <p:nvPr/>
          </p:nvSpPr>
          <p:spPr>
            <a:xfrm>
              <a:off x="1094426" y="3048192"/>
              <a:ext cx="1715100" cy="8412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rgbClr val="1B786E"/>
                  </a:solidFill>
                  <a:latin typeface="Roboto"/>
                  <a:ea typeface="Roboto"/>
                  <a:cs typeface="Roboto"/>
                  <a:sym typeface="Roboto"/>
                </a:rPr>
                <a:t>RFP for Table Facilitators/Leads. Members identified and onboarded Members review and provide comment on Regional Summary Part 1.</a:t>
              </a:r>
              <a:endParaRPr sz="1200" b="1">
                <a:solidFill>
                  <a:srgbClr val="1B786E"/>
                </a:solidFill>
                <a:latin typeface="Roboto"/>
                <a:ea typeface="Roboto"/>
                <a:cs typeface="Roboto"/>
                <a:sym typeface="Roboto"/>
              </a:endParaRPr>
            </a:p>
            <a:p>
              <a:pPr marL="0" lvl="0" indent="0" algn="l" rtl="0">
                <a:lnSpc>
                  <a:spcPct val="115000"/>
                </a:lnSpc>
                <a:spcBef>
                  <a:spcPts val="2100"/>
                </a:spcBef>
                <a:spcAft>
                  <a:spcPts val="2100"/>
                </a:spcAft>
                <a:buNone/>
              </a:pPr>
              <a:endParaRPr sz="1200" b="1">
                <a:solidFill>
                  <a:srgbClr val="1B786E"/>
                </a:solidFill>
                <a:latin typeface="Roboto"/>
                <a:ea typeface="Roboto"/>
                <a:cs typeface="Roboto"/>
                <a:sym typeface="Roboto"/>
              </a:endParaRPr>
            </a:p>
          </p:txBody>
        </p:sp>
        <p:sp>
          <p:nvSpPr>
            <p:cNvPr id="143" name="Google Shape;143;g22b0e439a20_0_49"/>
            <p:cNvSpPr/>
            <p:nvPr/>
          </p:nvSpPr>
          <p:spPr>
            <a:xfrm flipH="1">
              <a:off x="1094469" y="2306686"/>
              <a:ext cx="17562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144" name="Google Shape;144;g22b0e439a20_0_49"/>
            <p:cNvSpPr/>
            <p:nvPr/>
          </p:nvSpPr>
          <p:spPr>
            <a:xfrm>
              <a:off x="1094420" y="2450090"/>
              <a:ext cx="17562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5" name="Google Shape;145;g22b0e439a20_0_49"/>
          <p:cNvGrpSpPr/>
          <p:nvPr/>
        </p:nvGrpSpPr>
        <p:grpSpPr>
          <a:xfrm>
            <a:off x="5722374" y="4489616"/>
            <a:ext cx="2446289" cy="2110082"/>
            <a:chOff x="1083025" y="2306625"/>
            <a:chExt cx="1834900" cy="1582601"/>
          </a:xfrm>
        </p:grpSpPr>
        <p:sp>
          <p:nvSpPr>
            <p:cNvPr id="146" name="Google Shape;146;g22b0e439a20_0_49"/>
            <p:cNvSpPr txBox="1"/>
            <p:nvPr/>
          </p:nvSpPr>
          <p:spPr>
            <a:xfrm>
              <a:off x="1083119" y="2705417"/>
              <a:ext cx="1834800" cy="3588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Sept 1- June 2024</a:t>
              </a:r>
              <a:endParaRPr sz="1300" b="1">
                <a:solidFill>
                  <a:srgbClr val="1B786E"/>
                </a:solidFill>
                <a:latin typeface="Roboto"/>
                <a:ea typeface="Roboto"/>
                <a:cs typeface="Roboto"/>
                <a:sym typeface="Roboto"/>
              </a:endParaRPr>
            </a:p>
          </p:txBody>
        </p:sp>
        <p:sp>
          <p:nvSpPr>
            <p:cNvPr id="147" name="Google Shape;147;g22b0e439a20_0_49"/>
            <p:cNvSpPr txBox="1"/>
            <p:nvPr/>
          </p:nvSpPr>
          <p:spPr>
            <a:xfrm>
              <a:off x="1083119" y="3064226"/>
              <a:ext cx="1834800" cy="8250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200" b="1">
                  <a:solidFill>
                    <a:srgbClr val="1B786E"/>
                  </a:solidFill>
                  <a:latin typeface="Roboto"/>
                  <a:ea typeface="Roboto"/>
                  <a:cs typeface="Roboto"/>
                  <a:sym typeface="Roboto"/>
                </a:rPr>
                <a:t>Develops strategies, identifies projects in various stages of readiness. IDs synergies between sectors, etc.</a:t>
              </a:r>
              <a:endParaRPr sz="1200" b="1">
                <a:solidFill>
                  <a:srgbClr val="1B786E"/>
                </a:solidFill>
                <a:latin typeface="Roboto"/>
                <a:ea typeface="Roboto"/>
                <a:cs typeface="Roboto"/>
                <a:sym typeface="Roboto"/>
              </a:endParaRPr>
            </a:p>
            <a:p>
              <a:pPr marL="0" lvl="0" indent="0" algn="l" rtl="0">
                <a:lnSpc>
                  <a:spcPct val="115000"/>
                </a:lnSpc>
                <a:spcBef>
                  <a:spcPts val="2100"/>
                </a:spcBef>
                <a:spcAft>
                  <a:spcPts val="2100"/>
                </a:spcAft>
                <a:buNone/>
              </a:pPr>
              <a:endParaRPr sz="1100">
                <a:solidFill>
                  <a:srgbClr val="1B786E"/>
                </a:solidFill>
                <a:latin typeface="Roboto"/>
                <a:ea typeface="Roboto"/>
                <a:cs typeface="Roboto"/>
                <a:sym typeface="Roboto"/>
              </a:endParaRPr>
            </a:p>
          </p:txBody>
        </p:sp>
        <p:sp>
          <p:nvSpPr>
            <p:cNvPr id="148" name="Google Shape;148;g22b0e439a20_0_49"/>
            <p:cNvSpPr/>
            <p:nvPr/>
          </p:nvSpPr>
          <p:spPr>
            <a:xfrm flipH="1">
              <a:off x="1083025" y="2306625"/>
              <a:ext cx="18348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149" name="Google Shape;149;g22b0e439a20_0_49"/>
            <p:cNvSpPr/>
            <p:nvPr/>
          </p:nvSpPr>
          <p:spPr>
            <a:xfrm>
              <a:off x="1083125" y="2460449"/>
              <a:ext cx="18348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0" name="Google Shape;150;g22b0e439a20_0_49"/>
          <p:cNvGrpSpPr/>
          <p:nvPr/>
        </p:nvGrpSpPr>
        <p:grpSpPr>
          <a:xfrm>
            <a:off x="8415968" y="4489525"/>
            <a:ext cx="2341065" cy="2110250"/>
            <a:chOff x="1169458" y="2306625"/>
            <a:chExt cx="1921268" cy="1582727"/>
          </a:xfrm>
        </p:grpSpPr>
        <p:sp>
          <p:nvSpPr>
            <p:cNvPr id="151" name="Google Shape;151;g22b0e439a20_0_49"/>
            <p:cNvSpPr txBox="1"/>
            <p:nvPr/>
          </p:nvSpPr>
          <p:spPr>
            <a:xfrm>
              <a:off x="1169525" y="2695022"/>
              <a:ext cx="1921200" cy="3936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Into the future…</a:t>
              </a:r>
              <a:endParaRPr sz="1300" b="1">
                <a:solidFill>
                  <a:srgbClr val="1B786E"/>
                </a:solidFill>
                <a:latin typeface="Roboto"/>
                <a:ea typeface="Roboto"/>
                <a:cs typeface="Roboto"/>
                <a:sym typeface="Roboto"/>
              </a:endParaRPr>
            </a:p>
          </p:txBody>
        </p:sp>
        <p:sp>
          <p:nvSpPr>
            <p:cNvPr id="152" name="Google Shape;152;g22b0e439a20_0_49"/>
            <p:cNvSpPr txBox="1"/>
            <p:nvPr/>
          </p:nvSpPr>
          <p:spPr>
            <a:xfrm>
              <a:off x="1169524" y="3088652"/>
              <a:ext cx="1921200" cy="8007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Clr>
                  <a:schemeClr val="dk1"/>
                </a:buClr>
                <a:buSzPts val="1100"/>
                <a:buFont typeface="Arial"/>
                <a:buNone/>
              </a:pPr>
              <a:r>
                <a:rPr lang="en-US" sz="1200" b="1">
                  <a:solidFill>
                    <a:srgbClr val="1B786E"/>
                  </a:solidFill>
                  <a:latin typeface="Roboto"/>
                  <a:ea typeface="Roboto"/>
                  <a:cs typeface="Roboto"/>
                  <a:sym typeface="Roboto"/>
                </a:rPr>
                <a:t>Reflection/lessons learned from planning process. Evaluate opportunities and id needs for continued group work..</a:t>
              </a:r>
              <a:endParaRPr sz="1200" b="1">
                <a:solidFill>
                  <a:srgbClr val="1B786E"/>
                </a:solidFill>
                <a:latin typeface="Roboto"/>
                <a:ea typeface="Roboto"/>
                <a:cs typeface="Roboto"/>
                <a:sym typeface="Roboto"/>
              </a:endParaRPr>
            </a:p>
          </p:txBody>
        </p:sp>
        <p:sp>
          <p:nvSpPr>
            <p:cNvPr id="153" name="Google Shape;153;g22b0e439a20_0_49"/>
            <p:cNvSpPr/>
            <p:nvPr/>
          </p:nvSpPr>
          <p:spPr>
            <a:xfrm flipH="1">
              <a:off x="1169458" y="2306625"/>
              <a:ext cx="19212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154" name="Google Shape;154;g22b0e439a20_0_49"/>
            <p:cNvSpPr/>
            <p:nvPr/>
          </p:nvSpPr>
          <p:spPr>
            <a:xfrm>
              <a:off x="1169526" y="2460454"/>
              <a:ext cx="19212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2b0e439a20_0_15"/>
          <p:cNvSpPr txBox="1"/>
          <p:nvPr/>
        </p:nvSpPr>
        <p:spPr>
          <a:xfrm>
            <a:off x="568036" y="185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161" name="Google Shape;161;g22b0e439a20_0_15"/>
          <p:cNvSpPr txBox="1"/>
          <p:nvPr/>
        </p:nvSpPr>
        <p:spPr>
          <a:xfrm>
            <a:off x="568025" y="229800"/>
            <a:ext cx="6328200" cy="15699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rgbClr val="0F7556"/>
                </a:solidFill>
                <a:latin typeface="Open Sans"/>
                <a:ea typeface="Open Sans"/>
                <a:cs typeface="Open Sans"/>
                <a:sym typeface="Open Sans"/>
              </a:rPr>
              <a:t>Voting Member Block</a:t>
            </a:r>
            <a:endParaRPr sz="3200" b="1" i="0" u="none" strike="noStrike" cap="none">
              <a:solidFill>
                <a:srgbClr val="0F755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2F549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62" name="Google Shape;162;g22b0e439a20_0_15" descr="Our Story | California Center for Rural Policy"/>
          <p:cNvPicPr preferRelativeResize="0"/>
          <p:nvPr/>
        </p:nvPicPr>
        <p:blipFill rotWithShape="1">
          <a:blip r:embed="rId3">
            <a:alphaModFix/>
          </a:blip>
          <a:srcRect/>
          <a:stretch/>
        </p:blipFill>
        <p:spPr>
          <a:xfrm>
            <a:off x="11277600" y="5973966"/>
            <a:ext cx="762000" cy="779859"/>
          </a:xfrm>
          <a:prstGeom prst="rect">
            <a:avLst/>
          </a:prstGeom>
          <a:noFill/>
          <a:ln>
            <a:noFill/>
          </a:ln>
        </p:spPr>
      </p:pic>
      <p:sp>
        <p:nvSpPr>
          <p:cNvPr id="163" name="Google Shape;163;g22b0e439a20_0_15"/>
          <p:cNvSpPr txBox="1"/>
          <p:nvPr/>
        </p:nvSpPr>
        <p:spPr>
          <a:xfrm>
            <a:off x="5722375" y="890125"/>
            <a:ext cx="5579700" cy="32325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US" sz="2200" i="1">
                <a:latin typeface="Calibri"/>
                <a:ea typeface="Calibri"/>
                <a:cs typeface="Calibri"/>
                <a:sym typeface="Calibri"/>
              </a:rPr>
              <a:t>Members identified from our community here to serve in a voting role- per state guidance on  from each partner category in each county/tribal land, including representatives and advocates of priority communities.</a:t>
            </a:r>
            <a:endParaRPr sz="2200" i="1">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i="1">
                <a:latin typeface="Calibri"/>
                <a:ea typeface="Calibri"/>
                <a:cs typeface="Calibri"/>
                <a:sym typeface="Calibri"/>
              </a:rPr>
              <a:t>Decides final strategies/projects.</a:t>
            </a:r>
            <a:endParaRPr sz="2200" i="1">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i="1">
                <a:latin typeface="Calibri"/>
                <a:ea typeface="Calibri"/>
                <a:cs typeface="Calibri"/>
                <a:sym typeface="Calibri"/>
              </a:rPr>
              <a:t> Builds organizational structures for HRTC to function as autonomous group.</a:t>
            </a:r>
            <a:endParaRPr sz="2200" i="1">
              <a:latin typeface="Calibri"/>
              <a:ea typeface="Calibri"/>
              <a:cs typeface="Calibri"/>
              <a:sym typeface="Calibri"/>
            </a:endParaRPr>
          </a:p>
        </p:txBody>
      </p:sp>
      <p:pic>
        <p:nvPicPr>
          <p:cNvPr id="164" name="Google Shape;164;g22b0e439a20_0_15"/>
          <p:cNvPicPr preferRelativeResize="0"/>
          <p:nvPr/>
        </p:nvPicPr>
        <p:blipFill>
          <a:blip r:embed="rId4">
            <a:alphaModFix/>
          </a:blip>
          <a:stretch>
            <a:fillRect/>
          </a:stretch>
        </p:blipFill>
        <p:spPr>
          <a:xfrm>
            <a:off x="616575" y="890120"/>
            <a:ext cx="4480900" cy="3482099"/>
          </a:xfrm>
          <a:prstGeom prst="rect">
            <a:avLst/>
          </a:prstGeom>
          <a:noFill/>
          <a:ln>
            <a:noFill/>
          </a:ln>
        </p:spPr>
      </p:pic>
      <p:grpSp>
        <p:nvGrpSpPr>
          <p:cNvPr id="165" name="Google Shape;165;g22b0e439a20_0_15"/>
          <p:cNvGrpSpPr/>
          <p:nvPr/>
        </p:nvGrpSpPr>
        <p:grpSpPr>
          <a:xfrm>
            <a:off x="2766051" y="3512696"/>
            <a:ext cx="2753273" cy="3087076"/>
            <a:chOff x="1094420" y="1574027"/>
            <a:chExt cx="1756250" cy="2315365"/>
          </a:xfrm>
        </p:grpSpPr>
        <p:sp>
          <p:nvSpPr>
            <p:cNvPr id="166" name="Google Shape;166;g22b0e439a20_0_15"/>
            <p:cNvSpPr txBox="1"/>
            <p:nvPr/>
          </p:nvSpPr>
          <p:spPr>
            <a:xfrm>
              <a:off x="1304376" y="1574027"/>
              <a:ext cx="924300" cy="5280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2100"/>
                </a:spcAft>
                <a:buNone/>
              </a:pPr>
              <a:endParaRPr sz="1100">
                <a:solidFill>
                  <a:srgbClr val="1B786E"/>
                </a:solidFill>
                <a:latin typeface="Roboto"/>
                <a:ea typeface="Roboto"/>
                <a:cs typeface="Roboto"/>
                <a:sym typeface="Roboto"/>
              </a:endParaRPr>
            </a:p>
          </p:txBody>
        </p:sp>
        <p:sp>
          <p:nvSpPr>
            <p:cNvPr id="167" name="Google Shape;167;g22b0e439a20_0_15"/>
            <p:cNvSpPr txBox="1"/>
            <p:nvPr/>
          </p:nvSpPr>
          <p:spPr>
            <a:xfrm>
              <a:off x="1094435" y="2695085"/>
              <a:ext cx="1715100" cy="3531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June-August 31, 2023</a:t>
              </a:r>
              <a:endParaRPr sz="1300" b="1">
                <a:solidFill>
                  <a:srgbClr val="1B786E"/>
                </a:solidFill>
                <a:latin typeface="Roboto"/>
                <a:ea typeface="Roboto"/>
                <a:cs typeface="Roboto"/>
                <a:sym typeface="Roboto"/>
              </a:endParaRPr>
            </a:p>
          </p:txBody>
        </p:sp>
        <p:sp>
          <p:nvSpPr>
            <p:cNvPr id="168" name="Google Shape;168;g22b0e439a20_0_15"/>
            <p:cNvSpPr txBox="1"/>
            <p:nvPr/>
          </p:nvSpPr>
          <p:spPr>
            <a:xfrm>
              <a:off x="1094426" y="3048192"/>
              <a:ext cx="1715100" cy="8412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sz="1200" b="1">
                  <a:solidFill>
                    <a:srgbClr val="1B786E"/>
                  </a:solidFill>
                  <a:latin typeface="Roboto"/>
                  <a:ea typeface="Roboto"/>
                  <a:cs typeface="Roboto"/>
                  <a:sym typeface="Roboto"/>
                </a:rPr>
                <a:t>Voting members from each sub region are confirmed and onboarded. Members review and provide comment on Regional Summary Part 1.</a:t>
              </a:r>
              <a:endParaRPr sz="1200" b="1">
                <a:solidFill>
                  <a:srgbClr val="1B786E"/>
                </a:solidFill>
                <a:latin typeface="Roboto"/>
                <a:ea typeface="Roboto"/>
                <a:cs typeface="Roboto"/>
                <a:sym typeface="Roboto"/>
              </a:endParaRPr>
            </a:p>
          </p:txBody>
        </p:sp>
        <p:sp>
          <p:nvSpPr>
            <p:cNvPr id="169" name="Google Shape;169;g22b0e439a20_0_15"/>
            <p:cNvSpPr/>
            <p:nvPr/>
          </p:nvSpPr>
          <p:spPr>
            <a:xfrm flipH="1">
              <a:off x="1094469" y="2306686"/>
              <a:ext cx="17562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170" name="Google Shape;170;g22b0e439a20_0_15"/>
            <p:cNvSpPr/>
            <p:nvPr/>
          </p:nvSpPr>
          <p:spPr>
            <a:xfrm>
              <a:off x="1094420" y="2450090"/>
              <a:ext cx="17562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71" name="Google Shape;171;g22b0e439a20_0_15"/>
          <p:cNvGrpSpPr/>
          <p:nvPr/>
        </p:nvGrpSpPr>
        <p:grpSpPr>
          <a:xfrm>
            <a:off x="5722374" y="4489616"/>
            <a:ext cx="2646261" cy="2110082"/>
            <a:chOff x="1083025" y="2306625"/>
            <a:chExt cx="1984894" cy="1582601"/>
          </a:xfrm>
        </p:grpSpPr>
        <p:sp>
          <p:nvSpPr>
            <p:cNvPr id="172" name="Google Shape;172;g22b0e439a20_0_15"/>
            <p:cNvSpPr txBox="1"/>
            <p:nvPr/>
          </p:nvSpPr>
          <p:spPr>
            <a:xfrm>
              <a:off x="1083119" y="2705417"/>
              <a:ext cx="1984800" cy="3588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Sept 1- June 2024</a:t>
              </a:r>
              <a:endParaRPr sz="1300" b="1">
                <a:solidFill>
                  <a:srgbClr val="1B786E"/>
                </a:solidFill>
                <a:latin typeface="Roboto"/>
                <a:ea typeface="Roboto"/>
                <a:cs typeface="Roboto"/>
                <a:sym typeface="Roboto"/>
              </a:endParaRPr>
            </a:p>
          </p:txBody>
        </p:sp>
        <p:sp>
          <p:nvSpPr>
            <p:cNvPr id="173" name="Google Shape;173;g22b0e439a20_0_15"/>
            <p:cNvSpPr txBox="1"/>
            <p:nvPr/>
          </p:nvSpPr>
          <p:spPr>
            <a:xfrm>
              <a:off x="1083119" y="3064226"/>
              <a:ext cx="1984800" cy="8250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200" b="1">
                  <a:solidFill>
                    <a:srgbClr val="1B786E"/>
                  </a:solidFill>
                  <a:latin typeface="Roboto"/>
                  <a:ea typeface="Roboto"/>
                  <a:cs typeface="Roboto"/>
                  <a:sym typeface="Roboto"/>
                </a:rPr>
                <a:t>Set criteria for project/strategy evaluation. Finalize decision making processes. ID implementation priorities.</a:t>
              </a:r>
              <a:endParaRPr sz="1200" b="1">
                <a:solidFill>
                  <a:srgbClr val="1B786E"/>
                </a:solidFill>
                <a:latin typeface="Roboto"/>
                <a:ea typeface="Roboto"/>
                <a:cs typeface="Roboto"/>
                <a:sym typeface="Roboto"/>
              </a:endParaRPr>
            </a:p>
            <a:p>
              <a:pPr marL="0" lvl="0" indent="0" algn="l" rtl="0">
                <a:lnSpc>
                  <a:spcPct val="115000"/>
                </a:lnSpc>
                <a:spcBef>
                  <a:spcPts val="2100"/>
                </a:spcBef>
                <a:spcAft>
                  <a:spcPts val="2100"/>
                </a:spcAft>
                <a:buNone/>
              </a:pPr>
              <a:endParaRPr sz="1100">
                <a:solidFill>
                  <a:srgbClr val="1B786E"/>
                </a:solidFill>
                <a:latin typeface="Roboto"/>
                <a:ea typeface="Roboto"/>
                <a:cs typeface="Roboto"/>
                <a:sym typeface="Roboto"/>
              </a:endParaRPr>
            </a:p>
          </p:txBody>
        </p:sp>
        <p:sp>
          <p:nvSpPr>
            <p:cNvPr id="174" name="Google Shape;174;g22b0e439a20_0_15"/>
            <p:cNvSpPr/>
            <p:nvPr/>
          </p:nvSpPr>
          <p:spPr>
            <a:xfrm flipH="1">
              <a:off x="1083025" y="2306625"/>
              <a:ext cx="18348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175" name="Google Shape;175;g22b0e439a20_0_15"/>
            <p:cNvSpPr/>
            <p:nvPr/>
          </p:nvSpPr>
          <p:spPr>
            <a:xfrm>
              <a:off x="1083125" y="2460449"/>
              <a:ext cx="18348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76" name="Google Shape;176;g22b0e439a20_0_15"/>
          <p:cNvGrpSpPr/>
          <p:nvPr/>
        </p:nvGrpSpPr>
        <p:grpSpPr>
          <a:xfrm>
            <a:off x="8415968" y="4489525"/>
            <a:ext cx="2814452" cy="2110248"/>
            <a:chOff x="1169458" y="2306625"/>
            <a:chExt cx="2309768" cy="1582726"/>
          </a:xfrm>
        </p:grpSpPr>
        <p:sp>
          <p:nvSpPr>
            <p:cNvPr id="177" name="Google Shape;177;g22b0e439a20_0_15"/>
            <p:cNvSpPr txBox="1"/>
            <p:nvPr/>
          </p:nvSpPr>
          <p:spPr>
            <a:xfrm>
              <a:off x="1169525" y="2695022"/>
              <a:ext cx="2309700" cy="3936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Into the future…</a:t>
              </a:r>
              <a:endParaRPr sz="1300" b="1">
                <a:solidFill>
                  <a:srgbClr val="1B786E"/>
                </a:solidFill>
                <a:latin typeface="Roboto"/>
                <a:ea typeface="Roboto"/>
                <a:cs typeface="Roboto"/>
                <a:sym typeface="Roboto"/>
              </a:endParaRPr>
            </a:p>
          </p:txBody>
        </p:sp>
        <p:sp>
          <p:nvSpPr>
            <p:cNvPr id="178" name="Google Shape;178;g22b0e439a20_0_15"/>
            <p:cNvSpPr txBox="1"/>
            <p:nvPr/>
          </p:nvSpPr>
          <p:spPr>
            <a:xfrm>
              <a:off x="1169526" y="3088651"/>
              <a:ext cx="2309700" cy="800700"/>
            </a:xfrm>
            <a:prstGeom prst="rect">
              <a:avLst/>
            </a:prstGeom>
            <a:solidFill>
              <a:schemeClr val="lt2"/>
            </a:solid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None/>
              </a:pPr>
              <a:r>
                <a:rPr lang="en-US" sz="1200" b="1">
                  <a:solidFill>
                    <a:srgbClr val="1B786E"/>
                  </a:solidFill>
                  <a:latin typeface="Roboto"/>
                  <a:ea typeface="Roboto"/>
                  <a:cs typeface="Roboto"/>
                  <a:sym typeface="Roboto"/>
                </a:rPr>
                <a:t>Reflection/lessons learned from planning process. ID governance issues for reform, look to build sustainable and autonomous group.</a:t>
              </a:r>
              <a:endParaRPr sz="1200" b="1">
                <a:solidFill>
                  <a:srgbClr val="1B786E"/>
                </a:solidFill>
                <a:latin typeface="Roboto"/>
                <a:ea typeface="Roboto"/>
                <a:cs typeface="Roboto"/>
                <a:sym typeface="Roboto"/>
              </a:endParaRPr>
            </a:p>
          </p:txBody>
        </p:sp>
        <p:sp>
          <p:nvSpPr>
            <p:cNvPr id="179" name="Google Shape;179;g22b0e439a20_0_15"/>
            <p:cNvSpPr/>
            <p:nvPr/>
          </p:nvSpPr>
          <p:spPr>
            <a:xfrm flipH="1">
              <a:off x="1169458" y="2306625"/>
              <a:ext cx="19212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180" name="Google Shape;180;g22b0e439a20_0_15"/>
            <p:cNvSpPr/>
            <p:nvPr/>
          </p:nvSpPr>
          <p:spPr>
            <a:xfrm>
              <a:off x="1169526" y="2460454"/>
              <a:ext cx="19212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2b0e439a20_0_57"/>
          <p:cNvSpPr txBox="1"/>
          <p:nvPr/>
        </p:nvSpPr>
        <p:spPr>
          <a:xfrm>
            <a:off x="5680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187" name="Google Shape;187;g22b0e439a20_0_57"/>
          <p:cNvSpPr txBox="1"/>
          <p:nvPr/>
        </p:nvSpPr>
        <p:spPr>
          <a:xfrm>
            <a:off x="272162" y="4804524"/>
            <a:ext cx="111123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a:ea typeface="Lato"/>
              <a:cs typeface="Lato"/>
              <a:sym typeface="Lato"/>
            </a:endParaRPr>
          </a:p>
          <a:p>
            <a:pPr marL="342900" marR="0" lvl="0" indent="-20320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chemeClr val="dk1"/>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p:txBody>
      </p:sp>
      <p:sp>
        <p:nvSpPr>
          <p:cNvPr id="188" name="Google Shape;188;g22b0e439a20_0_57"/>
          <p:cNvSpPr txBox="1"/>
          <p:nvPr/>
        </p:nvSpPr>
        <p:spPr>
          <a:xfrm>
            <a:off x="321819" y="251838"/>
            <a:ext cx="9698700" cy="15699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rgbClr val="0F7556"/>
                </a:solidFill>
                <a:latin typeface="Open Sans"/>
                <a:ea typeface="Open Sans"/>
                <a:cs typeface="Open Sans"/>
                <a:sym typeface="Open Sans"/>
              </a:rPr>
              <a:t>Local Planning Tables</a:t>
            </a:r>
            <a:endParaRPr sz="3200" b="1" i="0" u="none" strike="noStrike" cap="none">
              <a:solidFill>
                <a:srgbClr val="0F755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2F549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89" name="Google Shape;189;g22b0e439a20_0_57" descr="Our Story | California Center for Rural Policy"/>
          <p:cNvPicPr preferRelativeResize="0"/>
          <p:nvPr/>
        </p:nvPicPr>
        <p:blipFill rotWithShape="1">
          <a:blip r:embed="rId3">
            <a:alphaModFix/>
          </a:blip>
          <a:srcRect/>
          <a:stretch/>
        </p:blipFill>
        <p:spPr>
          <a:xfrm>
            <a:off x="11277600" y="5973966"/>
            <a:ext cx="762000" cy="779859"/>
          </a:xfrm>
          <a:prstGeom prst="rect">
            <a:avLst/>
          </a:prstGeom>
          <a:noFill/>
          <a:ln>
            <a:noFill/>
          </a:ln>
        </p:spPr>
      </p:pic>
      <p:pic>
        <p:nvPicPr>
          <p:cNvPr id="190" name="Google Shape;190;g22b0e439a20_0_57"/>
          <p:cNvPicPr preferRelativeResize="0"/>
          <p:nvPr/>
        </p:nvPicPr>
        <p:blipFill rotWithShape="1">
          <a:blip r:embed="rId4">
            <a:alphaModFix/>
          </a:blip>
          <a:srcRect b="3827"/>
          <a:stretch/>
        </p:blipFill>
        <p:spPr>
          <a:xfrm>
            <a:off x="440275" y="1015750"/>
            <a:ext cx="2483850" cy="3325599"/>
          </a:xfrm>
          <a:prstGeom prst="rect">
            <a:avLst/>
          </a:prstGeom>
          <a:noFill/>
          <a:ln>
            <a:noFill/>
          </a:ln>
        </p:spPr>
      </p:pic>
      <p:sp>
        <p:nvSpPr>
          <p:cNvPr id="191" name="Google Shape;191;g22b0e439a20_0_57"/>
          <p:cNvSpPr txBox="1"/>
          <p:nvPr/>
        </p:nvSpPr>
        <p:spPr>
          <a:xfrm>
            <a:off x="3676400" y="1045375"/>
            <a:ext cx="760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92" name="Google Shape;192;g22b0e439a20_0_57"/>
          <p:cNvSpPr txBox="1"/>
          <p:nvPr/>
        </p:nvSpPr>
        <p:spPr>
          <a:xfrm>
            <a:off x="3245650" y="1127575"/>
            <a:ext cx="7658100" cy="18777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US" sz="2200" i="1">
                <a:latin typeface="Calibri"/>
                <a:ea typeface="Calibri"/>
                <a:cs typeface="Calibri"/>
                <a:sym typeface="Calibri"/>
              </a:rPr>
              <a:t>Public input process</a:t>
            </a:r>
            <a:endParaRPr sz="2200" i="1">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i="1">
                <a:latin typeface="Calibri"/>
                <a:ea typeface="Calibri"/>
                <a:cs typeface="Calibri"/>
                <a:sym typeface="Calibri"/>
              </a:rPr>
              <a:t>Meets quarterly to surface local priorities, give input to decision making bodies, help identify key projects and strategies for inclusion in the plan.</a:t>
            </a:r>
            <a:endParaRPr sz="2200" i="1">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i="1">
                <a:latin typeface="Calibri"/>
                <a:ea typeface="Calibri"/>
                <a:cs typeface="Calibri"/>
                <a:sym typeface="Calibri"/>
              </a:rPr>
              <a:t>Ensure alignment with CEDS.</a:t>
            </a:r>
            <a:endParaRPr sz="2200" i="1">
              <a:latin typeface="Calibri"/>
              <a:ea typeface="Calibri"/>
              <a:cs typeface="Calibri"/>
              <a:sym typeface="Calibri"/>
            </a:endParaRPr>
          </a:p>
        </p:txBody>
      </p:sp>
      <p:grpSp>
        <p:nvGrpSpPr>
          <p:cNvPr id="193" name="Google Shape;193;g22b0e439a20_0_57"/>
          <p:cNvGrpSpPr/>
          <p:nvPr/>
        </p:nvGrpSpPr>
        <p:grpSpPr>
          <a:xfrm>
            <a:off x="2766051" y="3512696"/>
            <a:ext cx="2753273" cy="3087076"/>
            <a:chOff x="1094420" y="1574027"/>
            <a:chExt cx="1756250" cy="2315365"/>
          </a:xfrm>
        </p:grpSpPr>
        <p:sp>
          <p:nvSpPr>
            <p:cNvPr id="194" name="Google Shape;194;g22b0e439a20_0_57"/>
            <p:cNvSpPr txBox="1"/>
            <p:nvPr/>
          </p:nvSpPr>
          <p:spPr>
            <a:xfrm>
              <a:off x="1304376" y="1574027"/>
              <a:ext cx="924300" cy="5280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2100"/>
                </a:spcAft>
                <a:buNone/>
              </a:pPr>
              <a:endParaRPr sz="1100">
                <a:solidFill>
                  <a:srgbClr val="1B786E"/>
                </a:solidFill>
                <a:latin typeface="Roboto"/>
                <a:ea typeface="Roboto"/>
                <a:cs typeface="Roboto"/>
                <a:sym typeface="Roboto"/>
              </a:endParaRPr>
            </a:p>
          </p:txBody>
        </p:sp>
        <p:sp>
          <p:nvSpPr>
            <p:cNvPr id="195" name="Google Shape;195;g22b0e439a20_0_57"/>
            <p:cNvSpPr txBox="1"/>
            <p:nvPr/>
          </p:nvSpPr>
          <p:spPr>
            <a:xfrm>
              <a:off x="1094435" y="2695085"/>
              <a:ext cx="1715100" cy="3531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June-August 31, 2023</a:t>
              </a:r>
              <a:endParaRPr sz="1300" b="1">
                <a:solidFill>
                  <a:srgbClr val="1B786E"/>
                </a:solidFill>
                <a:latin typeface="Roboto"/>
                <a:ea typeface="Roboto"/>
                <a:cs typeface="Roboto"/>
                <a:sym typeface="Roboto"/>
              </a:endParaRPr>
            </a:p>
          </p:txBody>
        </p:sp>
        <p:sp>
          <p:nvSpPr>
            <p:cNvPr id="196" name="Google Shape;196;g22b0e439a20_0_57"/>
            <p:cNvSpPr txBox="1"/>
            <p:nvPr/>
          </p:nvSpPr>
          <p:spPr>
            <a:xfrm>
              <a:off x="1094426" y="3048192"/>
              <a:ext cx="1715100" cy="8412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rgbClr val="1B786E"/>
                  </a:solidFill>
                  <a:latin typeface="Roboto"/>
                  <a:ea typeface="Roboto"/>
                  <a:cs typeface="Roboto"/>
                  <a:sym typeface="Roboto"/>
                </a:rPr>
                <a:t>Local tables confirm voting member slate. Review and provide comment on Regional Summary Part 1.</a:t>
              </a:r>
              <a:endParaRPr sz="1200" b="1">
                <a:solidFill>
                  <a:srgbClr val="1B786E"/>
                </a:solidFill>
                <a:latin typeface="Roboto"/>
                <a:ea typeface="Roboto"/>
                <a:cs typeface="Roboto"/>
                <a:sym typeface="Roboto"/>
              </a:endParaRPr>
            </a:p>
            <a:p>
              <a:pPr marL="0" lvl="0" indent="0" algn="l" rtl="0">
                <a:lnSpc>
                  <a:spcPct val="115000"/>
                </a:lnSpc>
                <a:spcBef>
                  <a:spcPts val="2100"/>
                </a:spcBef>
                <a:spcAft>
                  <a:spcPts val="2100"/>
                </a:spcAft>
                <a:buNone/>
              </a:pPr>
              <a:endParaRPr sz="1200" b="1">
                <a:solidFill>
                  <a:srgbClr val="1B786E"/>
                </a:solidFill>
                <a:latin typeface="Roboto"/>
                <a:ea typeface="Roboto"/>
                <a:cs typeface="Roboto"/>
                <a:sym typeface="Roboto"/>
              </a:endParaRPr>
            </a:p>
          </p:txBody>
        </p:sp>
        <p:sp>
          <p:nvSpPr>
            <p:cNvPr id="197" name="Google Shape;197;g22b0e439a20_0_57"/>
            <p:cNvSpPr/>
            <p:nvPr/>
          </p:nvSpPr>
          <p:spPr>
            <a:xfrm flipH="1">
              <a:off x="1094469" y="2306686"/>
              <a:ext cx="17562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198" name="Google Shape;198;g22b0e439a20_0_57"/>
            <p:cNvSpPr/>
            <p:nvPr/>
          </p:nvSpPr>
          <p:spPr>
            <a:xfrm>
              <a:off x="1094420" y="2450090"/>
              <a:ext cx="17562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99" name="Google Shape;199;g22b0e439a20_0_57"/>
          <p:cNvGrpSpPr/>
          <p:nvPr/>
        </p:nvGrpSpPr>
        <p:grpSpPr>
          <a:xfrm>
            <a:off x="5722374" y="4489616"/>
            <a:ext cx="2446289" cy="2110082"/>
            <a:chOff x="1083025" y="2306625"/>
            <a:chExt cx="1834900" cy="1582601"/>
          </a:xfrm>
        </p:grpSpPr>
        <p:sp>
          <p:nvSpPr>
            <p:cNvPr id="200" name="Google Shape;200;g22b0e439a20_0_57"/>
            <p:cNvSpPr txBox="1"/>
            <p:nvPr/>
          </p:nvSpPr>
          <p:spPr>
            <a:xfrm>
              <a:off x="1083119" y="2705417"/>
              <a:ext cx="1834800" cy="3588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Sept 1- June 2024</a:t>
              </a:r>
              <a:endParaRPr sz="1300" b="1">
                <a:solidFill>
                  <a:srgbClr val="1B786E"/>
                </a:solidFill>
                <a:latin typeface="Roboto"/>
                <a:ea typeface="Roboto"/>
                <a:cs typeface="Roboto"/>
                <a:sym typeface="Roboto"/>
              </a:endParaRPr>
            </a:p>
          </p:txBody>
        </p:sp>
        <p:sp>
          <p:nvSpPr>
            <p:cNvPr id="201" name="Google Shape;201;g22b0e439a20_0_57"/>
            <p:cNvSpPr txBox="1"/>
            <p:nvPr/>
          </p:nvSpPr>
          <p:spPr>
            <a:xfrm>
              <a:off x="1083119" y="3064226"/>
              <a:ext cx="1834800" cy="8250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200" b="1">
                  <a:solidFill>
                    <a:srgbClr val="1B786E"/>
                  </a:solidFill>
                  <a:latin typeface="Roboto"/>
                  <a:ea typeface="Roboto"/>
                  <a:cs typeface="Roboto"/>
                  <a:sym typeface="Roboto"/>
                </a:rPr>
                <a:t>Local tables give input on projects and strategies at quarterly meetings. Align with CEDS and local priorities.</a:t>
              </a:r>
              <a:endParaRPr sz="1200" b="1">
                <a:solidFill>
                  <a:srgbClr val="1B786E"/>
                </a:solidFill>
                <a:latin typeface="Roboto"/>
                <a:ea typeface="Roboto"/>
                <a:cs typeface="Roboto"/>
                <a:sym typeface="Roboto"/>
              </a:endParaRPr>
            </a:p>
            <a:p>
              <a:pPr marL="0" lvl="0" indent="0" algn="l" rtl="0">
                <a:lnSpc>
                  <a:spcPct val="115000"/>
                </a:lnSpc>
                <a:spcBef>
                  <a:spcPts val="2100"/>
                </a:spcBef>
                <a:spcAft>
                  <a:spcPts val="2100"/>
                </a:spcAft>
                <a:buNone/>
              </a:pPr>
              <a:endParaRPr sz="1100">
                <a:solidFill>
                  <a:srgbClr val="1B786E"/>
                </a:solidFill>
                <a:latin typeface="Roboto"/>
                <a:ea typeface="Roboto"/>
                <a:cs typeface="Roboto"/>
                <a:sym typeface="Roboto"/>
              </a:endParaRPr>
            </a:p>
          </p:txBody>
        </p:sp>
        <p:sp>
          <p:nvSpPr>
            <p:cNvPr id="202" name="Google Shape;202;g22b0e439a20_0_57"/>
            <p:cNvSpPr/>
            <p:nvPr/>
          </p:nvSpPr>
          <p:spPr>
            <a:xfrm flipH="1">
              <a:off x="1083025" y="2306625"/>
              <a:ext cx="18348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203" name="Google Shape;203;g22b0e439a20_0_57"/>
            <p:cNvSpPr/>
            <p:nvPr/>
          </p:nvSpPr>
          <p:spPr>
            <a:xfrm>
              <a:off x="1083125" y="2460449"/>
              <a:ext cx="18348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04" name="Google Shape;204;g22b0e439a20_0_57"/>
          <p:cNvGrpSpPr/>
          <p:nvPr/>
        </p:nvGrpSpPr>
        <p:grpSpPr>
          <a:xfrm>
            <a:off x="8415968" y="4489525"/>
            <a:ext cx="2341065" cy="2110250"/>
            <a:chOff x="1169458" y="2306625"/>
            <a:chExt cx="1921268" cy="1582727"/>
          </a:xfrm>
        </p:grpSpPr>
        <p:sp>
          <p:nvSpPr>
            <p:cNvPr id="205" name="Google Shape;205;g22b0e439a20_0_57"/>
            <p:cNvSpPr txBox="1"/>
            <p:nvPr/>
          </p:nvSpPr>
          <p:spPr>
            <a:xfrm>
              <a:off x="1169525" y="2695022"/>
              <a:ext cx="1921200" cy="3936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Into the future…</a:t>
              </a:r>
              <a:endParaRPr sz="1300" b="1">
                <a:solidFill>
                  <a:srgbClr val="1B786E"/>
                </a:solidFill>
                <a:latin typeface="Roboto"/>
                <a:ea typeface="Roboto"/>
                <a:cs typeface="Roboto"/>
                <a:sym typeface="Roboto"/>
              </a:endParaRPr>
            </a:p>
          </p:txBody>
        </p:sp>
        <p:sp>
          <p:nvSpPr>
            <p:cNvPr id="206" name="Google Shape;206;g22b0e439a20_0_57"/>
            <p:cNvSpPr txBox="1"/>
            <p:nvPr/>
          </p:nvSpPr>
          <p:spPr>
            <a:xfrm>
              <a:off x="1169524" y="3088652"/>
              <a:ext cx="1921200" cy="800700"/>
            </a:xfrm>
            <a:prstGeom prst="rect">
              <a:avLst/>
            </a:prstGeom>
            <a:solidFill>
              <a:schemeClr val="lt2"/>
            </a:solid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None/>
              </a:pPr>
              <a:r>
                <a:rPr lang="en-US" sz="1200" b="1">
                  <a:solidFill>
                    <a:srgbClr val="1B786E"/>
                  </a:solidFill>
                  <a:latin typeface="Roboto"/>
                  <a:ea typeface="Roboto"/>
                  <a:cs typeface="Roboto"/>
                  <a:sym typeface="Roboto"/>
                </a:rPr>
                <a:t>Local tables give input on projects and strategies at quarterly  meetings. Align with CEDS and local priorities.</a:t>
              </a:r>
              <a:endParaRPr sz="1200" b="1">
                <a:solidFill>
                  <a:srgbClr val="1B786E"/>
                </a:solidFill>
                <a:latin typeface="Roboto"/>
                <a:ea typeface="Roboto"/>
                <a:cs typeface="Roboto"/>
                <a:sym typeface="Roboto"/>
              </a:endParaRPr>
            </a:p>
          </p:txBody>
        </p:sp>
        <p:sp>
          <p:nvSpPr>
            <p:cNvPr id="207" name="Google Shape;207;g22b0e439a20_0_57"/>
            <p:cNvSpPr/>
            <p:nvPr/>
          </p:nvSpPr>
          <p:spPr>
            <a:xfrm flipH="1">
              <a:off x="1169458" y="2306625"/>
              <a:ext cx="19212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208" name="Google Shape;208;g22b0e439a20_0_57"/>
            <p:cNvSpPr/>
            <p:nvPr/>
          </p:nvSpPr>
          <p:spPr>
            <a:xfrm>
              <a:off x="1169526" y="2460454"/>
              <a:ext cx="19212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2b0e439a20_0_109"/>
          <p:cNvSpPr txBox="1"/>
          <p:nvPr/>
        </p:nvSpPr>
        <p:spPr>
          <a:xfrm>
            <a:off x="5680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215" name="Google Shape;215;g22b0e439a20_0_109"/>
          <p:cNvSpPr txBox="1"/>
          <p:nvPr/>
        </p:nvSpPr>
        <p:spPr>
          <a:xfrm>
            <a:off x="2431637" y="4598924"/>
            <a:ext cx="111123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a:ea typeface="Lato"/>
              <a:cs typeface="Lato"/>
              <a:sym typeface="Lato"/>
            </a:endParaRPr>
          </a:p>
          <a:p>
            <a:pPr marL="342900" marR="0" lvl="0" indent="-20320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chemeClr val="dk1"/>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p:txBody>
      </p:sp>
      <p:sp>
        <p:nvSpPr>
          <p:cNvPr id="216" name="Google Shape;216;g22b0e439a20_0_109"/>
          <p:cNvSpPr txBox="1"/>
          <p:nvPr/>
        </p:nvSpPr>
        <p:spPr>
          <a:xfrm>
            <a:off x="321819" y="251838"/>
            <a:ext cx="9698700" cy="15699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rgbClr val="0F7556"/>
                </a:solidFill>
                <a:latin typeface="Open Sans"/>
                <a:ea typeface="Open Sans"/>
                <a:cs typeface="Open Sans"/>
                <a:sym typeface="Open Sans"/>
              </a:rPr>
              <a:t>Tribal Planning Table</a:t>
            </a:r>
            <a:endParaRPr sz="3200" b="1" i="0" u="none" strike="noStrike" cap="none">
              <a:solidFill>
                <a:srgbClr val="0F755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2F549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17" name="Google Shape;217;g22b0e439a20_0_109" descr="Our Story | California Center for Rural Policy"/>
          <p:cNvPicPr preferRelativeResize="0"/>
          <p:nvPr/>
        </p:nvPicPr>
        <p:blipFill rotWithShape="1">
          <a:blip r:embed="rId3">
            <a:alphaModFix/>
          </a:blip>
          <a:srcRect/>
          <a:stretch/>
        </p:blipFill>
        <p:spPr>
          <a:xfrm>
            <a:off x="11277600" y="5973966"/>
            <a:ext cx="762000" cy="779859"/>
          </a:xfrm>
          <a:prstGeom prst="rect">
            <a:avLst/>
          </a:prstGeom>
          <a:noFill/>
          <a:ln>
            <a:noFill/>
          </a:ln>
        </p:spPr>
      </p:pic>
      <p:pic>
        <p:nvPicPr>
          <p:cNvPr id="218" name="Google Shape;218;g22b0e439a20_0_109"/>
          <p:cNvPicPr preferRelativeResize="0"/>
          <p:nvPr/>
        </p:nvPicPr>
        <p:blipFill>
          <a:blip r:embed="rId4">
            <a:alphaModFix/>
          </a:blip>
          <a:stretch>
            <a:fillRect/>
          </a:stretch>
        </p:blipFill>
        <p:spPr>
          <a:xfrm>
            <a:off x="321825" y="1219838"/>
            <a:ext cx="3278007" cy="2677986"/>
          </a:xfrm>
          <a:prstGeom prst="rect">
            <a:avLst/>
          </a:prstGeom>
          <a:noFill/>
          <a:ln>
            <a:noFill/>
          </a:ln>
        </p:spPr>
      </p:pic>
      <p:sp>
        <p:nvSpPr>
          <p:cNvPr id="219" name="Google Shape;219;g22b0e439a20_0_109"/>
          <p:cNvSpPr txBox="1"/>
          <p:nvPr/>
        </p:nvSpPr>
        <p:spPr>
          <a:xfrm>
            <a:off x="4146225" y="1174575"/>
            <a:ext cx="712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20" name="Google Shape;220;g22b0e439a20_0_109"/>
          <p:cNvSpPr txBox="1"/>
          <p:nvPr/>
        </p:nvSpPr>
        <p:spPr>
          <a:xfrm>
            <a:off x="4134475" y="963150"/>
            <a:ext cx="626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grpSp>
        <p:nvGrpSpPr>
          <p:cNvPr id="221" name="Google Shape;221;g22b0e439a20_0_109"/>
          <p:cNvGrpSpPr/>
          <p:nvPr/>
        </p:nvGrpSpPr>
        <p:grpSpPr>
          <a:xfrm>
            <a:off x="2766050" y="3512696"/>
            <a:ext cx="2753274" cy="3179073"/>
            <a:chOff x="1094419" y="1574027"/>
            <a:chExt cx="1756250" cy="2384365"/>
          </a:xfrm>
        </p:grpSpPr>
        <p:sp>
          <p:nvSpPr>
            <p:cNvPr id="222" name="Google Shape;222;g22b0e439a20_0_109"/>
            <p:cNvSpPr txBox="1"/>
            <p:nvPr/>
          </p:nvSpPr>
          <p:spPr>
            <a:xfrm>
              <a:off x="1304376" y="1574027"/>
              <a:ext cx="924300" cy="5280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2100"/>
                </a:spcAft>
                <a:buNone/>
              </a:pPr>
              <a:endParaRPr sz="1100">
                <a:solidFill>
                  <a:srgbClr val="1B786E"/>
                </a:solidFill>
                <a:latin typeface="Roboto"/>
                <a:ea typeface="Roboto"/>
                <a:cs typeface="Roboto"/>
                <a:sym typeface="Roboto"/>
              </a:endParaRPr>
            </a:p>
          </p:txBody>
        </p:sp>
        <p:sp>
          <p:nvSpPr>
            <p:cNvPr id="223" name="Google Shape;223;g22b0e439a20_0_109"/>
            <p:cNvSpPr txBox="1"/>
            <p:nvPr/>
          </p:nvSpPr>
          <p:spPr>
            <a:xfrm>
              <a:off x="1094435" y="2695085"/>
              <a:ext cx="1715100" cy="3531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June-August 31, 2023</a:t>
              </a:r>
              <a:endParaRPr sz="1300" b="1">
                <a:solidFill>
                  <a:srgbClr val="1B786E"/>
                </a:solidFill>
                <a:latin typeface="Roboto"/>
                <a:ea typeface="Roboto"/>
                <a:cs typeface="Roboto"/>
                <a:sym typeface="Roboto"/>
              </a:endParaRPr>
            </a:p>
          </p:txBody>
        </p:sp>
        <p:sp>
          <p:nvSpPr>
            <p:cNvPr id="224" name="Google Shape;224;g22b0e439a20_0_109"/>
            <p:cNvSpPr txBox="1"/>
            <p:nvPr/>
          </p:nvSpPr>
          <p:spPr>
            <a:xfrm>
              <a:off x="1094419" y="3048192"/>
              <a:ext cx="1715100" cy="9102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rgbClr val="1B786E"/>
                  </a:solidFill>
                  <a:latin typeface="Roboto"/>
                  <a:ea typeface="Roboto"/>
                  <a:cs typeface="Roboto"/>
                  <a:sym typeface="Roboto"/>
                </a:rPr>
                <a:t>Participants onboarded. Facilitator identified. ID priority topics, set meeting schedule/agenda. Review and provide comment on Regional Summary Part 1.</a:t>
              </a:r>
              <a:endParaRPr sz="1200" b="1">
                <a:solidFill>
                  <a:srgbClr val="1B786E"/>
                </a:solidFill>
                <a:latin typeface="Roboto"/>
                <a:ea typeface="Roboto"/>
                <a:cs typeface="Roboto"/>
                <a:sym typeface="Roboto"/>
              </a:endParaRPr>
            </a:p>
            <a:p>
              <a:pPr marL="0" lvl="0" indent="0" algn="l" rtl="0">
                <a:lnSpc>
                  <a:spcPct val="115000"/>
                </a:lnSpc>
                <a:spcBef>
                  <a:spcPts val="2100"/>
                </a:spcBef>
                <a:spcAft>
                  <a:spcPts val="2100"/>
                </a:spcAft>
                <a:buNone/>
              </a:pPr>
              <a:endParaRPr sz="1200" b="1">
                <a:solidFill>
                  <a:srgbClr val="1B786E"/>
                </a:solidFill>
                <a:latin typeface="Roboto"/>
                <a:ea typeface="Roboto"/>
                <a:cs typeface="Roboto"/>
                <a:sym typeface="Roboto"/>
              </a:endParaRPr>
            </a:p>
          </p:txBody>
        </p:sp>
        <p:sp>
          <p:nvSpPr>
            <p:cNvPr id="225" name="Google Shape;225;g22b0e439a20_0_109"/>
            <p:cNvSpPr/>
            <p:nvPr/>
          </p:nvSpPr>
          <p:spPr>
            <a:xfrm flipH="1">
              <a:off x="1094469" y="2306686"/>
              <a:ext cx="17562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226" name="Google Shape;226;g22b0e439a20_0_109"/>
            <p:cNvSpPr/>
            <p:nvPr/>
          </p:nvSpPr>
          <p:spPr>
            <a:xfrm>
              <a:off x="1094420" y="2450090"/>
              <a:ext cx="17562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27" name="Google Shape;227;g22b0e439a20_0_109"/>
          <p:cNvGrpSpPr/>
          <p:nvPr/>
        </p:nvGrpSpPr>
        <p:grpSpPr>
          <a:xfrm>
            <a:off x="5722374" y="4489616"/>
            <a:ext cx="2446289" cy="2110082"/>
            <a:chOff x="1083025" y="2306625"/>
            <a:chExt cx="1834900" cy="1582601"/>
          </a:xfrm>
        </p:grpSpPr>
        <p:sp>
          <p:nvSpPr>
            <p:cNvPr id="228" name="Google Shape;228;g22b0e439a20_0_109"/>
            <p:cNvSpPr txBox="1"/>
            <p:nvPr/>
          </p:nvSpPr>
          <p:spPr>
            <a:xfrm>
              <a:off x="1083119" y="2705417"/>
              <a:ext cx="1834800" cy="3588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Sept 1- June 2024</a:t>
              </a:r>
              <a:endParaRPr sz="1300" b="1">
                <a:solidFill>
                  <a:srgbClr val="1B786E"/>
                </a:solidFill>
                <a:latin typeface="Roboto"/>
                <a:ea typeface="Roboto"/>
                <a:cs typeface="Roboto"/>
                <a:sym typeface="Roboto"/>
              </a:endParaRPr>
            </a:p>
          </p:txBody>
        </p:sp>
        <p:sp>
          <p:nvSpPr>
            <p:cNvPr id="229" name="Google Shape;229;g22b0e439a20_0_109"/>
            <p:cNvSpPr txBox="1"/>
            <p:nvPr/>
          </p:nvSpPr>
          <p:spPr>
            <a:xfrm>
              <a:off x="1083119" y="3064226"/>
              <a:ext cx="1834800" cy="8250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200" b="1">
                  <a:solidFill>
                    <a:srgbClr val="1B786E"/>
                  </a:solidFill>
                  <a:latin typeface="Roboto"/>
                  <a:ea typeface="Roboto"/>
                  <a:cs typeface="Roboto"/>
                  <a:sym typeface="Roboto"/>
                </a:rPr>
                <a:t>Exploring best practices/opportunities for collaboration. Connecting to TA for Tribal CERF opportunity, etc.</a:t>
              </a:r>
              <a:endParaRPr sz="1200" b="1">
                <a:solidFill>
                  <a:srgbClr val="1B786E"/>
                </a:solidFill>
                <a:latin typeface="Roboto"/>
                <a:ea typeface="Roboto"/>
                <a:cs typeface="Roboto"/>
                <a:sym typeface="Roboto"/>
              </a:endParaRPr>
            </a:p>
            <a:p>
              <a:pPr marL="0" lvl="0" indent="0" algn="l" rtl="0">
                <a:lnSpc>
                  <a:spcPct val="115000"/>
                </a:lnSpc>
                <a:spcBef>
                  <a:spcPts val="2100"/>
                </a:spcBef>
                <a:spcAft>
                  <a:spcPts val="2100"/>
                </a:spcAft>
                <a:buNone/>
              </a:pPr>
              <a:endParaRPr sz="1100">
                <a:solidFill>
                  <a:srgbClr val="1B786E"/>
                </a:solidFill>
                <a:latin typeface="Roboto"/>
                <a:ea typeface="Roboto"/>
                <a:cs typeface="Roboto"/>
                <a:sym typeface="Roboto"/>
              </a:endParaRPr>
            </a:p>
          </p:txBody>
        </p:sp>
        <p:sp>
          <p:nvSpPr>
            <p:cNvPr id="230" name="Google Shape;230;g22b0e439a20_0_109"/>
            <p:cNvSpPr/>
            <p:nvPr/>
          </p:nvSpPr>
          <p:spPr>
            <a:xfrm flipH="1">
              <a:off x="1083025" y="2306625"/>
              <a:ext cx="18348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231" name="Google Shape;231;g22b0e439a20_0_109"/>
            <p:cNvSpPr/>
            <p:nvPr/>
          </p:nvSpPr>
          <p:spPr>
            <a:xfrm>
              <a:off x="1083125" y="2460449"/>
              <a:ext cx="18348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32" name="Google Shape;232;g22b0e439a20_0_109"/>
          <p:cNvGrpSpPr/>
          <p:nvPr/>
        </p:nvGrpSpPr>
        <p:grpSpPr>
          <a:xfrm>
            <a:off x="8415968" y="4489525"/>
            <a:ext cx="2341065" cy="2110250"/>
            <a:chOff x="1169458" y="2306625"/>
            <a:chExt cx="1921268" cy="1582727"/>
          </a:xfrm>
        </p:grpSpPr>
        <p:sp>
          <p:nvSpPr>
            <p:cNvPr id="233" name="Google Shape;233;g22b0e439a20_0_109"/>
            <p:cNvSpPr txBox="1"/>
            <p:nvPr/>
          </p:nvSpPr>
          <p:spPr>
            <a:xfrm>
              <a:off x="1169525" y="2695022"/>
              <a:ext cx="1921200" cy="3936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Into the future…</a:t>
              </a:r>
              <a:endParaRPr sz="1300" b="1">
                <a:solidFill>
                  <a:srgbClr val="1B786E"/>
                </a:solidFill>
                <a:latin typeface="Roboto"/>
                <a:ea typeface="Roboto"/>
                <a:cs typeface="Roboto"/>
                <a:sym typeface="Roboto"/>
              </a:endParaRPr>
            </a:p>
          </p:txBody>
        </p:sp>
        <p:sp>
          <p:nvSpPr>
            <p:cNvPr id="234" name="Google Shape;234;g22b0e439a20_0_109"/>
            <p:cNvSpPr txBox="1"/>
            <p:nvPr/>
          </p:nvSpPr>
          <p:spPr>
            <a:xfrm>
              <a:off x="1169524" y="3088652"/>
              <a:ext cx="1921200" cy="800700"/>
            </a:xfrm>
            <a:prstGeom prst="rect">
              <a:avLst/>
            </a:prstGeom>
            <a:solidFill>
              <a:schemeClr val="lt2"/>
            </a:solid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None/>
              </a:pPr>
              <a:r>
                <a:rPr lang="en-US" sz="1200" b="1">
                  <a:solidFill>
                    <a:srgbClr val="1B786E"/>
                  </a:solidFill>
                  <a:latin typeface="Roboto"/>
                  <a:ea typeface="Roboto"/>
                  <a:cs typeface="Roboto"/>
                  <a:sym typeface="Roboto"/>
                </a:rPr>
                <a:t>Reflect on planning process, opportunities to strengthen value add, etc.</a:t>
              </a:r>
              <a:endParaRPr sz="1200" b="1">
                <a:solidFill>
                  <a:srgbClr val="1B786E"/>
                </a:solidFill>
                <a:latin typeface="Roboto"/>
                <a:ea typeface="Roboto"/>
                <a:cs typeface="Roboto"/>
                <a:sym typeface="Roboto"/>
              </a:endParaRPr>
            </a:p>
          </p:txBody>
        </p:sp>
        <p:sp>
          <p:nvSpPr>
            <p:cNvPr id="235" name="Google Shape;235;g22b0e439a20_0_109"/>
            <p:cNvSpPr/>
            <p:nvPr/>
          </p:nvSpPr>
          <p:spPr>
            <a:xfrm flipH="1">
              <a:off x="1169458" y="2306625"/>
              <a:ext cx="19212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236" name="Google Shape;236;g22b0e439a20_0_109"/>
            <p:cNvSpPr/>
            <p:nvPr/>
          </p:nvSpPr>
          <p:spPr>
            <a:xfrm>
              <a:off x="1169526" y="2460454"/>
              <a:ext cx="19212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37" name="Google Shape;237;g22b0e439a20_0_109"/>
          <p:cNvSpPr txBox="1"/>
          <p:nvPr/>
        </p:nvSpPr>
        <p:spPr>
          <a:xfrm>
            <a:off x="4047850" y="1176825"/>
            <a:ext cx="7081200" cy="2216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US" sz="2200" i="1">
                <a:latin typeface="Calibri"/>
                <a:ea typeface="Calibri"/>
                <a:cs typeface="Calibri"/>
                <a:sym typeface="Calibri"/>
              </a:rPr>
              <a:t>Community of Practice for Tribal Economic Development practitioners.</a:t>
            </a:r>
            <a:endParaRPr sz="2200" i="1">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i="1">
                <a:latin typeface="Calibri"/>
                <a:ea typeface="Calibri"/>
                <a:cs typeface="Calibri"/>
                <a:sym typeface="Calibri"/>
              </a:rPr>
              <a:t>Explore innovative and best practice strategies for advancing economic initiatives on tribal lands.</a:t>
            </a:r>
            <a:endParaRPr sz="2200" i="1">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i="1">
                <a:latin typeface="Calibri"/>
                <a:ea typeface="Calibri"/>
                <a:cs typeface="Calibri"/>
                <a:sym typeface="Calibri"/>
              </a:rPr>
              <a:t>Can be a coordinating and cooperation space for upcoming Tribal CERF or other opportunities..</a:t>
            </a:r>
            <a:endParaRPr sz="2200" i="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2b0e439a20_0_95"/>
          <p:cNvSpPr txBox="1"/>
          <p:nvPr/>
        </p:nvSpPr>
        <p:spPr>
          <a:xfrm>
            <a:off x="568036" y="138545"/>
            <a:ext cx="10396200" cy="877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14497F"/>
              </a:solidFill>
              <a:latin typeface="Lato"/>
              <a:ea typeface="Lato"/>
              <a:cs typeface="Lato"/>
              <a:sym typeface="Lato"/>
            </a:endParaRPr>
          </a:p>
          <a:p>
            <a:pPr marL="0" marR="0" lvl="0" indent="0" algn="l" rtl="0">
              <a:lnSpc>
                <a:spcPct val="90000"/>
              </a:lnSpc>
              <a:spcBef>
                <a:spcPts val="0"/>
              </a:spcBef>
              <a:spcAft>
                <a:spcPts val="0"/>
              </a:spcAft>
              <a:buClr>
                <a:srgbClr val="14497F"/>
              </a:buClr>
              <a:buSzPts val="2000"/>
              <a:buFont typeface="Calibri"/>
              <a:buNone/>
            </a:pPr>
            <a:endParaRPr sz="2000" b="1" i="0" u="none" strike="noStrike" cap="none">
              <a:solidFill>
                <a:srgbClr val="2E75B5"/>
              </a:solidFill>
              <a:latin typeface="Lato"/>
              <a:ea typeface="Lato"/>
              <a:cs typeface="Lato"/>
              <a:sym typeface="Lato"/>
            </a:endParaRPr>
          </a:p>
        </p:txBody>
      </p:sp>
      <p:sp>
        <p:nvSpPr>
          <p:cNvPr id="244" name="Google Shape;244;g22b0e439a20_0_95"/>
          <p:cNvSpPr txBox="1"/>
          <p:nvPr/>
        </p:nvSpPr>
        <p:spPr>
          <a:xfrm>
            <a:off x="272162" y="4804524"/>
            <a:ext cx="111123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a:ea typeface="Lato"/>
              <a:cs typeface="Lato"/>
              <a:sym typeface="Lato"/>
            </a:endParaRPr>
          </a:p>
          <a:p>
            <a:pPr marL="342900" marR="0" lvl="0" indent="-20320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chemeClr val="dk1"/>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Lato"/>
              <a:ea typeface="Lato"/>
              <a:cs typeface="Lato"/>
              <a:sym typeface="Lato"/>
            </a:endParaRPr>
          </a:p>
        </p:txBody>
      </p:sp>
      <p:sp>
        <p:nvSpPr>
          <p:cNvPr id="245" name="Google Shape;245;g22b0e439a20_0_95"/>
          <p:cNvSpPr txBox="1"/>
          <p:nvPr/>
        </p:nvSpPr>
        <p:spPr>
          <a:xfrm>
            <a:off x="321819" y="251838"/>
            <a:ext cx="9698700" cy="1569900"/>
          </a:xfrm>
          <a:prstGeom prst="rect">
            <a:avLst/>
          </a:prstGeom>
          <a:solidFill>
            <a:srgbClr val="FFFFFF">
              <a:alpha val="698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rgbClr val="0F7556"/>
                </a:solidFill>
                <a:latin typeface="Open Sans"/>
                <a:ea typeface="Open Sans"/>
                <a:cs typeface="Open Sans"/>
                <a:sym typeface="Open Sans"/>
              </a:rPr>
              <a:t>Equity Council</a:t>
            </a:r>
            <a:endParaRPr sz="3200" b="1" i="0" u="none" strike="noStrike" cap="none">
              <a:solidFill>
                <a:srgbClr val="0F755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2F549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46" name="Google Shape;246;g22b0e439a20_0_95" descr="Our Story | California Center for Rural Policy"/>
          <p:cNvPicPr preferRelativeResize="0"/>
          <p:nvPr/>
        </p:nvPicPr>
        <p:blipFill rotWithShape="1">
          <a:blip r:embed="rId3">
            <a:alphaModFix/>
          </a:blip>
          <a:srcRect/>
          <a:stretch/>
        </p:blipFill>
        <p:spPr>
          <a:xfrm>
            <a:off x="11277600" y="5973966"/>
            <a:ext cx="762000" cy="779859"/>
          </a:xfrm>
          <a:prstGeom prst="rect">
            <a:avLst/>
          </a:prstGeom>
          <a:noFill/>
          <a:ln>
            <a:noFill/>
          </a:ln>
        </p:spPr>
      </p:pic>
      <p:pic>
        <p:nvPicPr>
          <p:cNvPr id="247" name="Google Shape;247;g22b0e439a20_0_95"/>
          <p:cNvPicPr preferRelativeResize="0"/>
          <p:nvPr/>
        </p:nvPicPr>
        <p:blipFill>
          <a:blip r:embed="rId4">
            <a:alphaModFix/>
          </a:blip>
          <a:stretch>
            <a:fillRect/>
          </a:stretch>
        </p:blipFill>
        <p:spPr>
          <a:xfrm>
            <a:off x="381800" y="1234025"/>
            <a:ext cx="4377051" cy="1961650"/>
          </a:xfrm>
          <a:prstGeom prst="rect">
            <a:avLst/>
          </a:prstGeom>
          <a:noFill/>
          <a:ln>
            <a:noFill/>
          </a:ln>
        </p:spPr>
      </p:pic>
      <p:sp>
        <p:nvSpPr>
          <p:cNvPr id="248" name="Google Shape;248;g22b0e439a20_0_95"/>
          <p:cNvSpPr txBox="1"/>
          <p:nvPr/>
        </p:nvSpPr>
        <p:spPr>
          <a:xfrm>
            <a:off x="5861075" y="1068850"/>
            <a:ext cx="577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49" name="Google Shape;249;g22b0e439a20_0_95"/>
          <p:cNvSpPr txBox="1"/>
          <p:nvPr/>
        </p:nvSpPr>
        <p:spPr>
          <a:xfrm>
            <a:off x="5602675" y="963150"/>
            <a:ext cx="55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grpSp>
        <p:nvGrpSpPr>
          <p:cNvPr id="250" name="Google Shape;250;g22b0e439a20_0_95"/>
          <p:cNvGrpSpPr/>
          <p:nvPr/>
        </p:nvGrpSpPr>
        <p:grpSpPr>
          <a:xfrm>
            <a:off x="2766051" y="3512696"/>
            <a:ext cx="2753273" cy="3087076"/>
            <a:chOff x="1094420" y="1574027"/>
            <a:chExt cx="1756250" cy="2315365"/>
          </a:xfrm>
        </p:grpSpPr>
        <p:sp>
          <p:nvSpPr>
            <p:cNvPr id="251" name="Google Shape;251;g22b0e439a20_0_95"/>
            <p:cNvSpPr txBox="1"/>
            <p:nvPr/>
          </p:nvSpPr>
          <p:spPr>
            <a:xfrm>
              <a:off x="1304376" y="1574027"/>
              <a:ext cx="924300" cy="5280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2100"/>
                </a:spcAft>
                <a:buNone/>
              </a:pPr>
              <a:endParaRPr sz="1100">
                <a:solidFill>
                  <a:srgbClr val="1B786E"/>
                </a:solidFill>
                <a:latin typeface="Roboto"/>
                <a:ea typeface="Roboto"/>
                <a:cs typeface="Roboto"/>
                <a:sym typeface="Roboto"/>
              </a:endParaRPr>
            </a:p>
          </p:txBody>
        </p:sp>
        <p:sp>
          <p:nvSpPr>
            <p:cNvPr id="252" name="Google Shape;252;g22b0e439a20_0_95"/>
            <p:cNvSpPr txBox="1"/>
            <p:nvPr/>
          </p:nvSpPr>
          <p:spPr>
            <a:xfrm>
              <a:off x="1094435" y="2695085"/>
              <a:ext cx="1715100" cy="3531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June-August 31, 2023</a:t>
              </a:r>
              <a:endParaRPr sz="1300" b="1">
                <a:solidFill>
                  <a:srgbClr val="1B786E"/>
                </a:solidFill>
                <a:latin typeface="Roboto"/>
                <a:ea typeface="Roboto"/>
                <a:cs typeface="Roboto"/>
                <a:sym typeface="Roboto"/>
              </a:endParaRPr>
            </a:p>
          </p:txBody>
        </p:sp>
        <p:sp>
          <p:nvSpPr>
            <p:cNvPr id="253" name="Google Shape;253;g22b0e439a20_0_95"/>
            <p:cNvSpPr txBox="1"/>
            <p:nvPr/>
          </p:nvSpPr>
          <p:spPr>
            <a:xfrm>
              <a:off x="1094426" y="3048192"/>
              <a:ext cx="1715100" cy="8412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Clr>
                  <a:schemeClr val="dk1"/>
                </a:buClr>
                <a:buSzPts val="1100"/>
                <a:buFont typeface="Arial"/>
                <a:buNone/>
              </a:pPr>
              <a:r>
                <a:rPr lang="en-US" sz="1200" b="1">
                  <a:solidFill>
                    <a:srgbClr val="1B786E"/>
                  </a:solidFill>
                  <a:latin typeface="Roboto"/>
                  <a:ea typeface="Roboto"/>
                  <a:cs typeface="Roboto"/>
                  <a:sym typeface="Roboto"/>
                </a:rPr>
                <a:t>Members onboarded. Provide guidance and comment on composition of Voting Member Slate and Sector Tables. Guide Outreach and Engagement.</a:t>
              </a:r>
              <a:endParaRPr sz="1200" b="1">
                <a:solidFill>
                  <a:srgbClr val="1B786E"/>
                </a:solidFill>
                <a:latin typeface="Roboto"/>
                <a:ea typeface="Roboto"/>
                <a:cs typeface="Roboto"/>
                <a:sym typeface="Roboto"/>
              </a:endParaRPr>
            </a:p>
          </p:txBody>
        </p:sp>
        <p:sp>
          <p:nvSpPr>
            <p:cNvPr id="254" name="Google Shape;254;g22b0e439a20_0_95"/>
            <p:cNvSpPr/>
            <p:nvPr/>
          </p:nvSpPr>
          <p:spPr>
            <a:xfrm flipH="1">
              <a:off x="1094469" y="2306686"/>
              <a:ext cx="17562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255" name="Google Shape;255;g22b0e439a20_0_95"/>
            <p:cNvSpPr/>
            <p:nvPr/>
          </p:nvSpPr>
          <p:spPr>
            <a:xfrm>
              <a:off x="1094420" y="2450090"/>
              <a:ext cx="17562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56" name="Google Shape;256;g22b0e439a20_0_95"/>
          <p:cNvGrpSpPr/>
          <p:nvPr/>
        </p:nvGrpSpPr>
        <p:grpSpPr>
          <a:xfrm>
            <a:off x="5722374" y="4489616"/>
            <a:ext cx="2446289" cy="2110082"/>
            <a:chOff x="1083025" y="2306625"/>
            <a:chExt cx="1834900" cy="1582601"/>
          </a:xfrm>
        </p:grpSpPr>
        <p:sp>
          <p:nvSpPr>
            <p:cNvPr id="257" name="Google Shape;257;g22b0e439a20_0_95"/>
            <p:cNvSpPr txBox="1"/>
            <p:nvPr/>
          </p:nvSpPr>
          <p:spPr>
            <a:xfrm>
              <a:off x="1083119" y="2705417"/>
              <a:ext cx="1834800" cy="3588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Sept 1- June 2024</a:t>
              </a:r>
              <a:endParaRPr sz="1300" b="1">
                <a:solidFill>
                  <a:srgbClr val="1B786E"/>
                </a:solidFill>
                <a:latin typeface="Roboto"/>
                <a:ea typeface="Roboto"/>
                <a:cs typeface="Roboto"/>
                <a:sym typeface="Roboto"/>
              </a:endParaRPr>
            </a:p>
          </p:txBody>
        </p:sp>
        <p:sp>
          <p:nvSpPr>
            <p:cNvPr id="258" name="Google Shape;258;g22b0e439a20_0_95"/>
            <p:cNvSpPr txBox="1"/>
            <p:nvPr/>
          </p:nvSpPr>
          <p:spPr>
            <a:xfrm>
              <a:off x="1083119" y="3064226"/>
              <a:ext cx="1834800" cy="8250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200" b="1">
                  <a:solidFill>
                    <a:srgbClr val="1B786E"/>
                  </a:solidFill>
                  <a:latin typeface="Roboto"/>
                  <a:ea typeface="Roboto"/>
                  <a:cs typeface="Roboto"/>
                  <a:sym typeface="Roboto"/>
                </a:rPr>
                <a:t>Guide Outreach and Engagement. Assess equity implications of strategies and projects…</a:t>
              </a:r>
              <a:endParaRPr sz="1200" b="1">
                <a:solidFill>
                  <a:srgbClr val="1B786E"/>
                </a:solidFill>
                <a:latin typeface="Roboto"/>
                <a:ea typeface="Roboto"/>
                <a:cs typeface="Roboto"/>
                <a:sym typeface="Roboto"/>
              </a:endParaRPr>
            </a:p>
            <a:p>
              <a:pPr marL="0" lvl="0" indent="0" algn="l" rtl="0">
                <a:lnSpc>
                  <a:spcPct val="115000"/>
                </a:lnSpc>
                <a:spcBef>
                  <a:spcPts val="2100"/>
                </a:spcBef>
                <a:spcAft>
                  <a:spcPts val="2100"/>
                </a:spcAft>
                <a:buNone/>
              </a:pPr>
              <a:endParaRPr sz="1100">
                <a:solidFill>
                  <a:srgbClr val="1B786E"/>
                </a:solidFill>
                <a:latin typeface="Roboto"/>
                <a:ea typeface="Roboto"/>
                <a:cs typeface="Roboto"/>
                <a:sym typeface="Roboto"/>
              </a:endParaRPr>
            </a:p>
          </p:txBody>
        </p:sp>
        <p:sp>
          <p:nvSpPr>
            <p:cNvPr id="259" name="Google Shape;259;g22b0e439a20_0_95"/>
            <p:cNvSpPr/>
            <p:nvPr/>
          </p:nvSpPr>
          <p:spPr>
            <a:xfrm flipH="1">
              <a:off x="1083025" y="2306625"/>
              <a:ext cx="18348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260" name="Google Shape;260;g22b0e439a20_0_95"/>
            <p:cNvSpPr/>
            <p:nvPr/>
          </p:nvSpPr>
          <p:spPr>
            <a:xfrm>
              <a:off x="1083125" y="2460449"/>
              <a:ext cx="18348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61" name="Google Shape;261;g22b0e439a20_0_95"/>
          <p:cNvGrpSpPr/>
          <p:nvPr/>
        </p:nvGrpSpPr>
        <p:grpSpPr>
          <a:xfrm>
            <a:off x="8415968" y="4489525"/>
            <a:ext cx="2341065" cy="2110250"/>
            <a:chOff x="1169458" y="2306625"/>
            <a:chExt cx="1921268" cy="1582727"/>
          </a:xfrm>
        </p:grpSpPr>
        <p:sp>
          <p:nvSpPr>
            <p:cNvPr id="262" name="Google Shape;262;g22b0e439a20_0_95"/>
            <p:cNvSpPr txBox="1"/>
            <p:nvPr/>
          </p:nvSpPr>
          <p:spPr>
            <a:xfrm>
              <a:off x="1169525" y="2695022"/>
              <a:ext cx="1921200" cy="393600"/>
            </a:xfrm>
            <a:prstGeom prst="rect">
              <a:avLst/>
            </a:prstGeom>
            <a:solidFill>
              <a:schemeClr val="lt2"/>
            </a:solid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1B786E"/>
                  </a:solidFill>
                  <a:latin typeface="Roboto"/>
                  <a:ea typeface="Roboto"/>
                  <a:cs typeface="Roboto"/>
                  <a:sym typeface="Roboto"/>
                </a:rPr>
                <a:t>Into the future…</a:t>
              </a:r>
              <a:endParaRPr sz="1300" b="1">
                <a:solidFill>
                  <a:srgbClr val="1B786E"/>
                </a:solidFill>
                <a:latin typeface="Roboto"/>
                <a:ea typeface="Roboto"/>
                <a:cs typeface="Roboto"/>
                <a:sym typeface="Roboto"/>
              </a:endParaRPr>
            </a:p>
          </p:txBody>
        </p:sp>
        <p:sp>
          <p:nvSpPr>
            <p:cNvPr id="263" name="Google Shape;263;g22b0e439a20_0_95"/>
            <p:cNvSpPr txBox="1"/>
            <p:nvPr/>
          </p:nvSpPr>
          <p:spPr>
            <a:xfrm>
              <a:off x="1169524" y="3088652"/>
              <a:ext cx="1921200" cy="800700"/>
            </a:xfrm>
            <a:prstGeom prst="rect">
              <a:avLst/>
            </a:prstGeom>
            <a:solidFill>
              <a:schemeClr val="lt2"/>
            </a:solid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None/>
              </a:pPr>
              <a:r>
                <a:rPr lang="en-US" sz="1200" b="1">
                  <a:solidFill>
                    <a:srgbClr val="1B786E"/>
                  </a:solidFill>
                  <a:latin typeface="Roboto"/>
                  <a:ea typeface="Roboto"/>
                  <a:cs typeface="Roboto"/>
                  <a:sym typeface="Roboto"/>
                </a:rPr>
                <a:t>Reflect on planning process, id opportunities for improvement…</a:t>
              </a:r>
              <a:endParaRPr sz="1200" b="1">
                <a:solidFill>
                  <a:srgbClr val="1B786E"/>
                </a:solidFill>
                <a:latin typeface="Roboto"/>
                <a:ea typeface="Roboto"/>
                <a:cs typeface="Roboto"/>
                <a:sym typeface="Roboto"/>
              </a:endParaRPr>
            </a:p>
          </p:txBody>
        </p:sp>
        <p:sp>
          <p:nvSpPr>
            <p:cNvPr id="264" name="Google Shape;264;g22b0e439a20_0_95"/>
            <p:cNvSpPr/>
            <p:nvPr/>
          </p:nvSpPr>
          <p:spPr>
            <a:xfrm flipH="1">
              <a:off x="1169458" y="2306625"/>
              <a:ext cx="1921200" cy="143400"/>
            </a:xfrm>
            <a:prstGeom prst="parallelogram">
              <a:avLst>
                <a:gd name="adj" fmla="val 96952"/>
              </a:avLst>
            </a:prstGeom>
            <a:solidFill>
              <a:srgbClr val="0F75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265" name="Google Shape;265;g22b0e439a20_0_95"/>
            <p:cNvSpPr/>
            <p:nvPr/>
          </p:nvSpPr>
          <p:spPr>
            <a:xfrm>
              <a:off x="1169526" y="2460454"/>
              <a:ext cx="1921200" cy="143400"/>
            </a:xfrm>
            <a:prstGeom prst="parallelogram">
              <a:avLst>
                <a:gd name="adj" fmla="val 96952"/>
              </a:avLst>
            </a:prstGeom>
            <a:solidFill>
              <a:srgbClr val="D5CB9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66" name="Google Shape;266;g22b0e439a20_0_95"/>
          <p:cNvSpPr txBox="1"/>
          <p:nvPr/>
        </p:nvSpPr>
        <p:spPr>
          <a:xfrm>
            <a:off x="5792775" y="1227550"/>
            <a:ext cx="5650800" cy="2216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US" sz="2200" i="1">
                <a:latin typeface="Calibri"/>
                <a:ea typeface="Calibri"/>
                <a:cs typeface="Calibri"/>
                <a:sym typeface="Calibri"/>
              </a:rPr>
              <a:t>Guides NCO &amp;HRTC outreach and engagement work.</a:t>
            </a:r>
            <a:endParaRPr sz="2200" i="1">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i="1">
                <a:latin typeface="Calibri"/>
                <a:ea typeface="Calibri"/>
                <a:cs typeface="Calibri"/>
                <a:sym typeface="Calibri"/>
              </a:rPr>
              <a:t>Provides oversight to HRTC bodies on equity and inclusion, helps maintain balance and supports priority communities to engage and make decisions.</a:t>
            </a:r>
            <a:endParaRPr sz="2200" i="1">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1442</Words>
  <Application>Microsoft Macintosh PowerPoint</Application>
  <PresentationFormat>Breedbeeld</PresentationFormat>
  <Paragraphs>227</Paragraphs>
  <Slides>23</Slides>
  <Notes>23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Times New Roman</vt:lpstr>
      <vt:lpstr>Open Sans</vt:lpstr>
      <vt:lpstr>Roboto</vt:lpstr>
      <vt:lpstr>Calibri</vt:lpstr>
      <vt:lpstr>Lato</vt:lpstr>
      <vt:lpstr>Arial</vt:lpstr>
      <vt:lpstr>Office Theme</vt:lpstr>
      <vt:lpstr>Welcome/bienvenidos  Everyone!</vt:lpstr>
      <vt:lpstr>Agenda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Takeaways</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Welcome/bienvenidos  Everyone!</dc:title>
  <dc:creator>Amanda P Hickey</dc:creator>
  <cp:lastModifiedBy>Leoni Fohr</cp:lastModifiedBy>
  <cp:revision>2</cp:revision>
  <dcterms:created xsi:type="dcterms:W3CDTF">2023-02-14T17:32:29Z</dcterms:created>
  <dcterms:modified xsi:type="dcterms:W3CDTF">2023-06-30T21:01:06Z</dcterms:modified>
</cp:coreProperties>
</file>