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Lato"/>
      <p:regular r:id="rId34"/>
      <p:bold r:id="rId35"/>
      <p:italic r:id="rId36"/>
      <p:boldItalic r:id="rId37"/>
    </p:embeddedFont>
    <p:embeddedFont>
      <p:font typeface="Quattrocento Sans"/>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hQD5R6zrA9Rn+9DpJqhXrIOOZd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QuattrocentoSans-italic.fntdata"/><Relationship Id="rId20" Type="http://schemas.openxmlformats.org/officeDocument/2006/relationships/slide" Target="slides/slide16.xml"/><Relationship Id="rId42" Type="http://schemas.openxmlformats.org/officeDocument/2006/relationships/font" Target="fonts/OpenSans-regular.fntdata"/><Relationship Id="rId41" Type="http://schemas.openxmlformats.org/officeDocument/2006/relationships/font" Target="fonts/QuattrocentoSans-boldItalic.fntdata"/><Relationship Id="rId22" Type="http://schemas.openxmlformats.org/officeDocument/2006/relationships/slide" Target="slides/slide18.xml"/><Relationship Id="rId44" Type="http://schemas.openxmlformats.org/officeDocument/2006/relationships/font" Target="fonts/OpenSans-italic.fntdata"/><Relationship Id="rId21" Type="http://schemas.openxmlformats.org/officeDocument/2006/relationships/slide" Target="slides/slide17.xml"/><Relationship Id="rId43" Type="http://schemas.openxmlformats.org/officeDocument/2006/relationships/font" Target="fonts/OpenSans-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QuattrocentoSans-bold.fntdata"/><Relationship Id="rId16" Type="http://schemas.openxmlformats.org/officeDocument/2006/relationships/slide" Target="slides/slide12.xml"/><Relationship Id="rId38" Type="http://schemas.openxmlformats.org/officeDocument/2006/relationships/font" Target="fonts/QuattrocentoSan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6a219a1e2c_12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6a219a1e2c_12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26a219a1e2c_12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6a219a1e2c_12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6a219a1e2c_12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g26a219a1e2c_12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a219a1e2c_1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6a219a1e2c_1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US"/>
              <a:t>Lets do one accomplishment, and the next step more in the mailer</a:t>
            </a:r>
            <a:endParaRPr/>
          </a:p>
        </p:txBody>
      </p:sp>
      <p:sp>
        <p:nvSpPr>
          <p:cNvPr id="214" name="Google Shape;214;g26a219a1e2c_1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a219a1e2c_1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6a219a1e2c_12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224" name="Google Shape;224;g26a219a1e2c_12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cef0c2dd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bcef0c2dd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US"/>
              <a:t>Fewer working age adults have a job. Why?</a:t>
            </a:r>
            <a:endParaRPr/>
          </a:p>
        </p:txBody>
      </p:sp>
      <p:sp>
        <p:nvSpPr>
          <p:cNvPr id="234" name="Google Shape;234;g2bcef0c2dd4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bcef0c2dd4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bcef0c2dd4_1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US"/>
              <a:t>Significantly more adults in the region cite disability as a reason for not working.</a:t>
            </a:r>
            <a:endParaRPr/>
          </a:p>
        </p:txBody>
      </p:sp>
      <p:sp>
        <p:nvSpPr>
          <p:cNvPr id="247" name="Google Shape;247;g2bcef0c2dd4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cef0c2dd4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bcef0c2dd4_1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US"/>
              <a:t>Significantly more working age adults are NOT LOOKING and significantly more and looking for work and NOT FINDING WORK.</a:t>
            </a:r>
            <a:endParaRPr/>
          </a:p>
          <a:p>
            <a:pPr indent="0" lvl="0" marL="0" rtl="0" algn="l">
              <a:lnSpc>
                <a:spcPct val="100000"/>
              </a:lnSpc>
              <a:spcBef>
                <a:spcPts val="0"/>
              </a:spcBef>
              <a:spcAft>
                <a:spcPts val="0"/>
              </a:spcAft>
              <a:buClr>
                <a:schemeClr val="dk1"/>
              </a:buClr>
              <a:buSzPts val="1200"/>
              <a:buFont typeface="Arial"/>
              <a:buNone/>
            </a:pPr>
            <a:r>
              <a:rPr lang="en-US"/>
              <a:t>Discouragement??</a:t>
            </a:r>
            <a:endParaRPr/>
          </a:p>
          <a:p>
            <a:pPr indent="0" lvl="0" marL="0" rtl="0" algn="l">
              <a:lnSpc>
                <a:spcPct val="100000"/>
              </a:lnSpc>
              <a:spcBef>
                <a:spcPts val="0"/>
              </a:spcBef>
              <a:spcAft>
                <a:spcPts val="0"/>
              </a:spcAft>
              <a:buClr>
                <a:schemeClr val="dk1"/>
              </a:buClr>
              <a:buSzPts val="1200"/>
              <a:buFont typeface="Arial"/>
              <a:buNone/>
            </a:pPr>
            <a:r>
              <a:rPr lang="en-US"/>
              <a:t>Looking at where there are deviations from statewide trends: Males and POC</a:t>
            </a:r>
            <a:endParaRPr/>
          </a:p>
        </p:txBody>
      </p:sp>
      <p:sp>
        <p:nvSpPr>
          <p:cNvPr id="261" name="Google Shape;261;g2bcef0c2dd4_1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bcef0c2dd4_1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bcef0c2dd4_1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US"/>
              <a:t>Removing disability as a factor shows that something else is going on. Educational attainment??</a:t>
            </a:r>
            <a:endParaRPr/>
          </a:p>
        </p:txBody>
      </p:sp>
      <p:sp>
        <p:nvSpPr>
          <p:cNvPr id="275" name="Google Shape;275;g2bcef0c2dd4_1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cef0c2dd4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bcef0c2dd4_1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US"/>
              <a:t>But higher disability is felt across demographics. What else could be going on that would disproportionately impact males and poc??</a:t>
            </a:r>
            <a:endParaRPr/>
          </a:p>
          <a:p>
            <a:pPr indent="0" lvl="0" marL="0" rtl="0" algn="l">
              <a:lnSpc>
                <a:spcPct val="100000"/>
              </a:lnSpc>
              <a:spcBef>
                <a:spcPts val="0"/>
              </a:spcBef>
              <a:spcAft>
                <a:spcPts val="0"/>
              </a:spcAft>
              <a:buClr>
                <a:schemeClr val="dk1"/>
              </a:buClr>
              <a:buSzPts val="1200"/>
              <a:buFont typeface="Arial"/>
              <a:buNone/>
            </a:pPr>
            <a:r>
              <a:rPr lang="en-US"/>
              <a:t>Substantially lower educational attainment among males and persons of color.</a:t>
            </a:r>
            <a:endParaRPr/>
          </a:p>
        </p:txBody>
      </p:sp>
      <p:sp>
        <p:nvSpPr>
          <p:cNvPr id="288" name="Google Shape;288;g2bcef0c2dd4_1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bcef0c2dd4_1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2bcef0c2dd4_1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Percent changes in employment are relative to the midpoint (average) of 2022 and 2001 total employment.</a:t>
            </a:r>
            <a:endParaRPr/>
          </a:p>
        </p:txBody>
      </p:sp>
      <p:sp>
        <p:nvSpPr>
          <p:cNvPr id="302" name="Google Shape;302;g2bcef0c2dd4_1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3157387dfd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moving to housekeeping, lets do the Cal Poly Land Acknowledgement</a:t>
            </a:r>
            <a:endParaRPr/>
          </a:p>
        </p:txBody>
      </p:sp>
      <p:sp>
        <p:nvSpPr>
          <p:cNvPr id="121" name="Google Shape;121;g23157387dfd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bcef0c2dd4_1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bcef0c2dd4_1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16" name="Google Shape;316;g2bcef0c2dd4_1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cef0c2dd4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bcef0c2dd4_1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27" name="Google Shape;327;g2bcef0c2dd4_1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a219a1e2c_1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a219a1e2c_12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36" name="Google Shape;336;g26a219a1e2c_12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6a219a1e2c_12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6a219a1e2c_12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46" name="Google Shape;346;g26a219a1e2c_12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6a219a1e2c_12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6a219a1e2c_12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56" name="Google Shape;356;g26a219a1e2c_12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a219a1e2c_1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6a219a1e2c_12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66" name="Google Shape;366;g26a219a1e2c_12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bcef0c2dd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bcef0c2dd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bcef0c2dd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a219a1e2c_12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6a219a1e2c_12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84" name="Google Shape;384;g26a219a1e2c_12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66bddc07eb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66bddc07eb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94" name="Google Shape;394;g266bddc07eb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3157387dfd_1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3157387dfd_1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23157387dfd_1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92e97af49c_4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moving to housekeeping, lets do the Cal Poly Land Acknowledgement</a:t>
            </a:r>
            <a:endParaRPr/>
          </a:p>
        </p:txBody>
      </p:sp>
      <p:sp>
        <p:nvSpPr>
          <p:cNvPr id="130" name="Google Shape;130;g292e97af49c_4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3157387dfd_1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g23157387dfd_1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33d2044ec_3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b33d2044ec_3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3157387dfd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3157387dfd_1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155" name="Google Shape;155;g23157387dfd_1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cdf858c4f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bcdf858c4f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2bcdf858c4f_0_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bcdf858c4f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bcdf858c4f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174" name="Google Shape;174;g2bcdf858c4f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a219a1e2c_12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6a219a1e2c_12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26a219a1e2c_12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0"/>
          <p:cNvSpPr/>
          <p:nvPr>
            <p:ph idx="2" type="pic"/>
          </p:nvPr>
        </p:nvSpPr>
        <p:spPr>
          <a:xfrm>
            <a:off x="5183188" y="987425"/>
            <a:ext cx="6172200" cy="4873625"/>
          </a:xfrm>
          <a:prstGeom prst="rect">
            <a:avLst/>
          </a:prstGeom>
          <a:noFill/>
          <a:ln>
            <a:noFill/>
          </a:ln>
        </p:spPr>
      </p:sp>
      <p:sp>
        <p:nvSpPr>
          <p:cNvPr id="77" name="Google Shape;77;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showMasterSp="0">
  <p:cSld name="Content with Caption">
    <p:spTree>
      <p:nvGrpSpPr>
        <p:cNvPr id="93" name="Shape 93"/>
        <p:cNvGrpSpPr/>
        <p:nvPr/>
      </p:nvGrpSpPr>
      <p:grpSpPr>
        <a:xfrm>
          <a:off x="0" y="0"/>
          <a:ext cx="0" cy="0"/>
          <a:chOff x="0" y="0"/>
          <a:chExt cx="0" cy="0"/>
        </a:xfrm>
      </p:grpSpPr>
      <p:sp>
        <p:nvSpPr>
          <p:cNvPr id="94" name="Google Shape;94;g27a3c72fceb_0_1425"/>
          <p:cNvSpPr/>
          <p:nvPr/>
        </p:nvSpPr>
        <p:spPr>
          <a:xfrm>
            <a:off x="0" y="5791198"/>
            <a:ext cx="12192000" cy="1066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g27a3c72fceb_0_1425"/>
          <p:cNvSpPr/>
          <p:nvPr/>
        </p:nvSpPr>
        <p:spPr>
          <a:xfrm>
            <a:off x="0" y="5215470"/>
            <a:ext cx="12192000" cy="575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g27a3c72fceb_0_1425"/>
          <p:cNvSpPr txBox="1"/>
          <p:nvPr>
            <p:ph type="title"/>
          </p:nvPr>
        </p:nvSpPr>
        <p:spPr>
          <a:xfrm>
            <a:off x="620889" y="5232402"/>
            <a:ext cx="10972800" cy="55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27a3c72fceb_0_1425"/>
          <p:cNvSpPr txBox="1"/>
          <p:nvPr>
            <p:ph idx="1" type="body"/>
          </p:nvPr>
        </p:nvSpPr>
        <p:spPr>
          <a:xfrm>
            <a:off x="620889" y="5943075"/>
            <a:ext cx="10972800" cy="576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accent4"/>
              </a:buClr>
              <a:buSzPts val="1400"/>
              <a:buNone/>
              <a:defRPr sz="1400"/>
            </a:lvl2pPr>
            <a:lvl3pPr indent="-228600" lvl="2" marL="1371600" algn="l">
              <a:lnSpc>
                <a:spcPct val="90000"/>
              </a:lnSpc>
              <a:spcBef>
                <a:spcPts val="500"/>
              </a:spcBef>
              <a:spcAft>
                <a:spcPts val="0"/>
              </a:spcAft>
              <a:buClr>
                <a:schemeClr val="accent4"/>
              </a:buClr>
              <a:buSzPts val="1200"/>
              <a:buNone/>
              <a:defRPr sz="1200"/>
            </a:lvl3pPr>
            <a:lvl4pPr indent="-228600" lvl="3" marL="1828800" algn="l">
              <a:lnSpc>
                <a:spcPct val="90000"/>
              </a:lnSpc>
              <a:spcBef>
                <a:spcPts val="500"/>
              </a:spcBef>
              <a:spcAft>
                <a:spcPts val="0"/>
              </a:spcAft>
              <a:buClr>
                <a:schemeClr val="accent4"/>
              </a:buClr>
              <a:buSzPts val="1000"/>
              <a:buNone/>
              <a:defRPr sz="1000"/>
            </a:lvl4pPr>
            <a:lvl5pPr indent="-228600" lvl="4" marL="2286000" algn="l">
              <a:lnSpc>
                <a:spcPct val="90000"/>
              </a:lnSpc>
              <a:spcBef>
                <a:spcPts val="500"/>
              </a:spcBef>
              <a:spcAft>
                <a:spcPts val="0"/>
              </a:spcAft>
              <a:buClr>
                <a:schemeClr val="accent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g27a3c72fceb_0_1425"/>
          <p:cNvSpPr txBox="1"/>
          <p:nvPr>
            <p:ph idx="11" type="ftr"/>
          </p:nvPr>
        </p:nvSpPr>
        <p:spPr>
          <a:xfrm>
            <a:off x="620889" y="6519333"/>
            <a:ext cx="1036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27a3c72fceb_0_1425"/>
          <p:cNvSpPr txBox="1"/>
          <p:nvPr>
            <p:ph idx="12" type="sldNum"/>
          </p:nvPr>
        </p:nvSpPr>
        <p:spPr>
          <a:xfrm>
            <a:off x="11006668" y="6519333"/>
            <a:ext cx="587100" cy="228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g27a3c72fceb_0_1425"/>
          <p:cNvSpPr txBox="1"/>
          <p:nvPr>
            <p:ph idx="2" type="body"/>
          </p:nvPr>
        </p:nvSpPr>
        <p:spPr>
          <a:xfrm>
            <a:off x="0" y="0"/>
            <a:ext cx="12192000" cy="5214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2" showMasterSp="0">
  <p:cSld name="Content with Caption_1">
    <p:spTree>
      <p:nvGrpSpPr>
        <p:cNvPr id="101" name="Shape 101"/>
        <p:cNvGrpSpPr/>
        <p:nvPr/>
      </p:nvGrpSpPr>
      <p:grpSpPr>
        <a:xfrm>
          <a:off x="0" y="0"/>
          <a:ext cx="0" cy="0"/>
          <a:chOff x="0" y="0"/>
          <a:chExt cx="0" cy="0"/>
        </a:xfrm>
      </p:grpSpPr>
      <p:sp>
        <p:nvSpPr>
          <p:cNvPr id="102" name="Google Shape;102;g27a3c72fceb_0_1433"/>
          <p:cNvSpPr/>
          <p:nvPr/>
        </p:nvSpPr>
        <p:spPr>
          <a:xfrm>
            <a:off x="0" y="5791198"/>
            <a:ext cx="12192000" cy="1066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g27a3c72fceb_0_1433"/>
          <p:cNvSpPr/>
          <p:nvPr/>
        </p:nvSpPr>
        <p:spPr>
          <a:xfrm>
            <a:off x="0" y="5215470"/>
            <a:ext cx="12192000" cy="575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g27a3c72fceb_0_1433"/>
          <p:cNvSpPr txBox="1"/>
          <p:nvPr>
            <p:ph type="title"/>
          </p:nvPr>
        </p:nvSpPr>
        <p:spPr>
          <a:xfrm>
            <a:off x="620889" y="5232402"/>
            <a:ext cx="10972800" cy="55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27a3c72fceb_0_1433"/>
          <p:cNvSpPr txBox="1"/>
          <p:nvPr>
            <p:ph idx="1" type="body"/>
          </p:nvPr>
        </p:nvSpPr>
        <p:spPr>
          <a:xfrm>
            <a:off x="620889" y="5943075"/>
            <a:ext cx="10972800" cy="576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accent4"/>
              </a:buClr>
              <a:buSzPts val="1400"/>
              <a:buNone/>
              <a:defRPr sz="1400"/>
            </a:lvl2pPr>
            <a:lvl3pPr indent="-228600" lvl="2" marL="1371600" algn="l">
              <a:lnSpc>
                <a:spcPct val="90000"/>
              </a:lnSpc>
              <a:spcBef>
                <a:spcPts val="500"/>
              </a:spcBef>
              <a:spcAft>
                <a:spcPts val="0"/>
              </a:spcAft>
              <a:buClr>
                <a:schemeClr val="accent4"/>
              </a:buClr>
              <a:buSzPts val="1200"/>
              <a:buNone/>
              <a:defRPr sz="1200"/>
            </a:lvl3pPr>
            <a:lvl4pPr indent="-228600" lvl="3" marL="1828800" algn="l">
              <a:lnSpc>
                <a:spcPct val="90000"/>
              </a:lnSpc>
              <a:spcBef>
                <a:spcPts val="500"/>
              </a:spcBef>
              <a:spcAft>
                <a:spcPts val="0"/>
              </a:spcAft>
              <a:buClr>
                <a:schemeClr val="accent4"/>
              </a:buClr>
              <a:buSzPts val="1000"/>
              <a:buNone/>
              <a:defRPr sz="1000"/>
            </a:lvl4pPr>
            <a:lvl5pPr indent="-228600" lvl="4" marL="2286000" algn="l">
              <a:lnSpc>
                <a:spcPct val="90000"/>
              </a:lnSpc>
              <a:spcBef>
                <a:spcPts val="500"/>
              </a:spcBef>
              <a:spcAft>
                <a:spcPts val="0"/>
              </a:spcAft>
              <a:buClr>
                <a:schemeClr val="accent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g27a3c72fceb_0_1433"/>
          <p:cNvSpPr txBox="1"/>
          <p:nvPr>
            <p:ph idx="11" type="ftr"/>
          </p:nvPr>
        </p:nvSpPr>
        <p:spPr>
          <a:xfrm>
            <a:off x="620889" y="6519333"/>
            <a:ext cx="1036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27a3c72fceb_0_1433"/>
          <p:cNvSpPr txBox="1"/>
          <p:nvPr>
            <p:ph idx="12" type="sldNum"/>
          </p:nvPr>
        </p:nvSpPr>
        <p:spPr>
          <a:xfrm>
            <a:off x="11006668" y="6519333"/>
            <a:ext cx="587100" cy="228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g27a3c72fceb_0_1433"/>
          <p:cNvSpPr txBox="1"/>
          <p:nvPr>
            <p:ph idx="2" type="body"/>
          </p:nvPr>
        </p:nvSpPr>
        <p:spPr>
          <a:xfrm>
            <a:off x="0" y="0"/>
            <a:ext cx="12192000" cy="5214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1" name="Shape 21"/>
        <p:cNvGrpSpPr/>
        <p:nvPr/>
      </p:nvGrpSpPr>
      <p:grpSpPr>
        <a:xfrm>
          <a:off x="0" y="0"/>
          <a:ext cx="0" cy="0"/>
          <a:chOff x="0" y="0"/>
          <a:chExt cx="0" cy="0"/>
        </a:xfrm>
      </p:grpSpPr>
      <p:sp>
        <p:nvSpPr>
          <p:cNvPr id="22" name="Google Shape;22;g20fb7ca7525_2_41"/>
          <p:cNvSpPr txBox="1"/>
          <p:nvPr>
            <p:ph idx="1" type="body"/>
          </p:nvPr>
        </p:nvSpPr>
        <p:spPr>
          <a:xfrm>
            <a:off x="1172632" y="1809222"/>
            <a:ext cx="9846600" cy="41004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rgbClr val="262626"/>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rgbClr val="262626"/>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rgbClr val="262626"/>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rgbClr val="262626"/>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g20fb7ca7525_2_41"/>
          <p:cNvSpPr txBox="1"/>
          <p:nvPr>
            <p:ph type="title"/>
          </p:nvPr>
        </p:nvSpPr>
        <p:spPr>
          <a:xfrm>
            <a:off x="1172632" y="365125"/>
            <a:ext cx="9846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4497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0fb7ca7525_2_41"/>
          <p:cNvSpPr txBox="1"/>
          <p:nvPr>
            <p:ph idx="12" type="sldNum"/>
          </p:nvPr>
        </p:nvSpPr>
        <p:spPr>
          <a:xfrm>
            <a:off x="1172632" y="6280428"/>
            <a:ext cx="27432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p:spTree>
      <p:nvGrpSpPr>
        <p:cNvPr id="25" name="Shape 25"/>
        <p:cNvGrpSpPr/>
        <p:nvPr/>
      </p:nvGrpSpPr>
      <p:grpSpPr>
        <a:xfrm>
          <a:off x="0" y="0"/>
          <a:ext cx="0" cy="0"/>
          <a:chOff x="0" y="0"/>
          <a:chExt cx="0" cy="0"/>
        </a:xfrm>
      </p:grpSpPr>
      <p:sp>
        <p:nvSpPr>
          <p:cNvPr id="26" name="Google Shape;26;g20fb7ca7525_2_112"/>
          <p:cNvSpPr txBox="1"/>
          <p:nvPr>
            <p:ph type="title"/>
          </p:nvPr>
        </p:nvSpPr>
        <p:spPr>
          <a:xfrm>
            <a:off x="1172632" y="365125"/>
            <a:ext cx="9846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4497F"/>
              </a:buClr>
              <a:buSzPts val="4400"/>
              <a:buFont typeface="Calibri"/>
              <a:buNone/>
              <a:defRPr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g20fb7ca7525_2_112"/>
          <p:cNvSpPr txBox="1"/>
          <p:nvPr>
            <p:ph idx="1" type="body"/>
          </p:nvPr>
        </p:nvSpPr>
        <p:spPr>
          <a:xfrm>
            <a:off x="1172631" y="1808691"/>
            <a:ext cx="4686300" cy="4092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rgbClr val="262626"/>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rgbClr val="262626"/>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rgbClr val="262626"/>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rgbClr val="262626"/>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g20fb7ca7525_2_112"/>
          <p:cNvSpPr txBox="1"/>
          <p:nvPr>
            <p:ph idx="12" type="sldNum"/>
          </p:nvPr>
        </p:nvSpPr>
        <p:spPr>
          <a:xfrm>
            <a:off x="1172632" y="6280428"/>
            <a:ext cx="27432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9" name="Google Shape;29;g20fb7ca7525_2_112"/>
          <p:cNvSpPr txBox="1"/>
          <p:nvPr>
            <p:ph idx="2" type="body"/>
          </p:nvPr>
        </p:nvSpPr>
        <p:spPr>
          <a:xfrm>
            <a:off x="6333065" y="1808690"/>
            <a:ext cx="4686300" cy="4092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rgbClr val="262626"/>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rgbClr val="262626"/>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rgbClr val="262626"/>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rgbClr val="262626"/>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 name="Google Shape;3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ccrp.humboldt.edu/regional-summary-part-1"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native-land.ca/"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menti.com/alngtv95xp33" TargetMode="External"/><Relationship Id="rId4" Type="http://schemas.openxmlformats.org/officeDocument/2006/relationships/hyperlink" Target="http://www.menti.com/alqee2pw4gh4" TargetMode="External"/><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calendar.google.com/calendar/event?action=TEMPLATE&amp;tmeid=NW5pdHVvaDR0YmZvY2lycHYzZThnbjNqNnVfMjAyNDAzMjhUMTgwMDAwWiBsZWY0MkBodW1ib2xkdC5lZHU&amp;tmsrc=lef42%40humboldt.edu" TargetMode="External"/><Relationship Id="rId4" Type="http://schemas.openxmlformats.org/officeDocument/2006/relationships/hyperlink" Target="https://humboldtstate.zoom.us/j/83477672282?pwd=ZXNhVHFRaTNjdk10dmt6K2hSL0hHdz09" TargetMode="External"/><Relationship Id="rId5" Type="http://schemas.openxmlformats.org/officeDocument/2006/relationships/hyperlink" Target="https://docs.google.com/spreadsheets/d/1y4K9GNke6ra6kdYUxNvRGIjf1z-q0Rq-/edit?usp=sharing&amp;ouid=107980898701970692091&amp;rtpof=true&amp;sd=true" TargetMode="External"/><Relationship Id="rId6" Type="http://schemas.openxmlformats.org/officeDocument/2006/relationships/hyperlink" Target="mailto:ccrp@humboldt.edu" TargetMode="External"/><Relationship Id="rId7"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youtube.com/watch?v=-WgxfugOtAY&amp;ab_channel=hsunas" TargetMode="External"/><Relationship Id="rId4" Type="http://schemas.openxmlformats.org/officeDocument/2006/relationships/hyperlink" Target="https://www.youtube.com/watch?v=-WgxfugOtAY&amp;ab_channel=hsunas" TargetMode="External"/><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ccrp.humboldt.edu/sites/default/files/partner_directory_february_2024_.pdf" TargetMode="External"/><Relationship Id="rId4" Type="http://schemas.openxmlformats.org/officeDocument/2006/relationships/hyperlink" Target="http://bit.ly/RISE_Survey_" TargetMode="External"/><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b="5113" l="0" r="0" t="10497"/>
          <a:stretch/>
        </p:blipFill>
        <p:spPr>
          <a:xfrm>
            <a:off x="-55525" y="-61625"/>
            <a:ext cx="12303048" cy="6919625"/>
          </a:xfrm>
          <a:prstGeom prst="rect">
            <a:avLst/>
          </a:prstGeom>
          <a:noFill/>
          <a:ln>
            <a:noFill/>
          </a:ln>
        </p:spPr>
      </p:pic>
      <p:sp>
        <p:nvSpPr>
          <p:cNvPr id="114" name="Google Shape;114;p1"/>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 name="Google Shape;115;p1"/>
          <p:cNvSpPr txBox="1"/>
          <p:nvPr/>
        </p:nvSpPr>
        <p:spPr>
          <a:xfrm>
            <a:off x="1256550" y="2418225"/>
            <a:ext cx="9678900" cy="1620000"/>
          </a:xfrm>
          <a:prstGeom prst="rect">
            <a:avLst/>
          </a:prstGeom>
          <a:solidFill>
            <a:schemeClr val="lt1"/>
          </a:solidFill>
          <a:ln cap="flat" cmpd="sng" w="114300">
            <a:solidFill>
              <a:srgbClr val="EAE5C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lang="en-US" sz="3000">
                <a:solidFill>
                  <a:schemeClr val="dk1"/>
                </a:solidFill>
                <a:latin typeface="Calibri"/>
                <a:ea typeface="Calibri"/>
                <a:cs typeface="Calibri"/>
                <a:sym typeface="Calibri"/>
              </a:rPr>
              <a:t>February 29</a:t>
            </a:r>
            <a:r>
              <a:rPr b="1" i="0" lang="en-US" sz="3000" u="none" cap="none" strike="noStrike">
                <a:solidFill>
                  <a:schemeClr val="dk1"/>
                </a:solidFill>
                <a:latin typeface="Calibri"/>
                <a:ea typeface="Calibri"/>
                <a:cs typeface="Calibri"/>
                <a:sym typeface="Calibri"/>
              </a:rPr>
              <a:t>, 2024</a:t>
            </a:r>
            <a:endParaRPr b="1" i="0" sz="3000" u="none" cap="none" strike="noStrike">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2500"/>
              <a:buFont typeface="Arial"/>
              <a:buNone/>
            </a:pPr>
            <a:r>
              <a:rPr b="1" lang="en-US" sz="2500">
                <a:solidFill>
                  <a:schemeClr val="dk1"/>
                </a:solidFill>
                <a:latin typeface="Calibri"/>
                <a:ea typeface="Calibri"/>
                <a:cs typeface="Calibri"/>
                <a:sym typeface="Calibri"/>
              </a:rPr>
              <a:t>Redwood Region RISE </a:t>
            </a:r>
            <a:r>
              <a:rPr lang="en-US" sz="2500">
                <a:solidFill>
                  <a:schemeClr val="dk1"/>
                </a:solidFill>
                <a:latin typeface="Calibri"/>
                <a:ea typeface="Calibri"/>
                <a:cs typeface="Calibri"/>
                <a:sym typeface="Calibri"/>
              </a:rPr>
              <a:t>(Resilient Inclusive Sustainable Economy)</a:t>
            </a:r>
            <a:r>
              <a:rPr b="1" lang="en-US" sz="2500">
                <a:solidFill>
                  <a:schemeClr val="dk1"/>
                </a:solidFill>
                <a:latin typeface="Calibri"/>
                <a:ea typeface="Calibri"/>
                <a:cs typeface="Calibri"/>
                <a:sym typeface="Calibri"/>
              </a:rPr>
              <a:t> </a:t>
            </a:r>
            <a:br>
              <a:rPr b="1" lang="en-US" sz="2500">
                <a:solidFill>
                  <a:schemeClr val="dk1"/>
                </a:solidFill>
                <a:latin typeface="Calibri"/>
                <a:ea typeface="Calibri"/>
                <a:cs typeface="Calibri"/>
                <a:sym typeface="Calibri"/>
              </a:rPr>
            </a:br>
            <a:r>
              <a:rPr b="1" lang="en-US" sz="2500">
                <a:solidFill>
                  <a:schemeClr val="dk1"/>
                </a:solidFill>
                <a:latin typeface="Calibri"/>
                <a:ea typeface="Calibri"/>
                <a:cs typeface="Calibri"/>
                <a:sym typeface="Calibri"/>
              </a:rPr>
              <a:t>Monthly Collaborative Meeting</a:t>
            </a:r>
            <a:endParaRPr b="1" i="0" sz="2800" u="none" cap="none" strike="noStrike">
              <a:solidFill>
                <a:schemeClr val="dk1"/>
              </a:solidFill>
              <a:latin typeface="Calibri"/>
              <a:ea typeface="Calibri"/>
              <a:cs typeface="Calibri"/>
              <a:sym typeface="Calibri"/>
            </a:endParaRPr>
          </a:p>
        </p:txBody>
      </p:sp>
      <p:sp>
        <p:nvSpPr>
          <p:cNvPr id="116" name="Google Shape;116;p1"/>
          <p:cNvSpPr txBox="1"/>
          <p:nvPr/>
        </p:nvSpPr>
        <p:spPr>
          <a:xfrm>
            <a:off x="2816029" y="4472711"/>
            <a:ext cx="6470700" cy="6417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800"/>
              <a:buFont typeface="Arial"/>
              <a:buNone/>
            </a:pPr>
            <a:r>
              <a:rPr b="0" i="1" lang="en-US" sz="3300" u="none" cap="none" strike="noStrike">
                <a:solidFill>
                  <a:srgbClr val="FFFFFF"/>
                </a:solidFill>
                <a:latin typeface="Calibri"/>
                <a:ea typeface="Calibri"/>
                <a:cs typeface="Calibri"/>
                <a:sym typeface="Calibri"/>
              </a:rPr>
              <a:t>Learn More: </a:t>
            </a:r>
            <a:r>
              <a:rPr b="1" i="1" lang="en-US" sz="3300" u="none" cap="none" strike="noStrike">
                <a:solidFill>
                  <a:srgbClr val="FFFFFF"/>
                </a:solidFill>
                <a:latin typeface="Calibri"/>
                <a:ea typeface="Calibri"/>
                <a:cs typeface="Calibri"/>
                <a:sym typeface="Calibri"/>
              </a:rPr>
              <a:t>bit.ly/Redwood-RISE</a:t>
            </a:r>
            <a:endParaRPr b="1" i="0" sz="1400" u="none" cap="none" strike="noStrike">
              <a:solidFill>
                <a:srgbClr val="FFFFFF"/>
              </a:solidFill>
              <a:latin typeface="Calibri"/>
              <a:ea typeface="Calibri"/>
              <a:cs typeface="Calibri"/>
              <a:sym typeface="Calibri"/>
            </a:endParaRPr>
          </a:p>
        </p:txBody>
      </p:sp>
      <p:pic>
        <p:nvPicPr>
          <p:cNvPr id="117" name="Google Shape;117;p1"/>
          <p:cNvPicPr preferRelativeResize="0"/>
          <p:nvPr/>
        </p:nvPicPr>
        <p:blipFill rotWithShape="1">
          <a:blip r:embed="rId4">
            <a:alphaModFix/>
          </a:blip>
          <a:srcRect b="0" l="0" r="0" t="0"/>
          <a:stretch/>
        </p:blipFill>
        <p:spPr>
          <a:xfrm>
            <a:off x="6882587" y="436562"/>
            <a:ext cx="4908114" cy="1620049"/>
          </a:xfrm>
          <a:prstGeom prst="rect">
            <a:avLst/>
          </a:prstGeom>
          <a:noFill/>
          <a:ln>
            <a:noFill/>
          </a:ln>
        </p:spPr>
      </p:pic>
      <p:pic>
        <p:nvPicPr>
          <p:cNvPr id="118" name="Google Shape;118;p1"/>
          <p:cNvPicPr preferRelativeResize="0"/>
          <p:nvPr/>
        </p:nvPicPr>
        <p:blipFill rotWithShape="1">
          <a:blip r:embed="rId5">
            <a:alphaModFix/>
          </a:blip>
          <a:srcRect b="0" l="0" r="0" t="0"/>
          <a:stretch/>
        </p:blipFill>
        <p:spPr>
          <a:xfrm>
            <a:off x="4547050" y="5621368"/>
            <a:ext cx="3097878" cy="84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6a219a1e2c_12_89"/>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9" name="Google Shape;199;g26a219a1e2c_12_89"/>
          <p:cNvSpPr txBox="1"/>
          <p:nvPr/>
        </p:nvSpPr>
        <p:spPr>
          <a:xfrm>
            <a:off x="2622450" y="417300"/>
            <a:ext cx="6947100" cy="6417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800"/>
              <a:buFont typeface="Arial"/>
              <a:buNone/>
            </a:pPr>
            <a:r>
              <a:rPr b="1" i="1" lang="en-US" sz="3300">
                <a:solidFill>
                  <a:srgbClr val="FFFFFF"/>
                </a:solidFill>
                <a:latin typeface="Calibri"/>
                <a:ea typeface="Calibri"/>
                <a:cs typeface="Calibri"/>
                <a:sym typeface="Calibri"/>
              </a:rPr>
              <a:t>Regional Roadmap</a:t>
            </a:r>
            <a:endParaRPr b="0" i="1" sz="1400" u="none" cap="none" strike="noStrike">
              <a:solidFill>
                <a:srgbClr val="FFFFFF"/>
              </a:solidFill>
              <a:latin typeface="Calibri"/>
              <a:ea typeface="Calibri"/>
              <a:cs typeface="Calibri"/>
              <a:sym typeface="Calibri"/>
            </a:endParaRPr>
          </a:p>
        </p:txBody>
      </p:sp>
      <p:sp>
        <p:nvSpPr>
          <p:cNvPr id="200" name="Google Shape;200;g26a219a1e2c_12_89"/>
          <p:cNvSpPr txBox="1"/>
          <p:nvPr/>
        </p:nvSpPr>
        <p:spPr>
          <a:xfrm>
            <a:off x="638425" y="1297450"/>
            <a:ext cx="10606200" cy="51795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Accomplishments:</a:t>
            </a:r>
            <a:endParaRPr b="1"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Font typeface="Calibri"/>
              <a:buChar char="●"/>
            </a:pPr>
            <a:r>
              <a:rPr lang="en-US" sz="2800" u="sng">
                <a:solidFill>
                  <a:schemeClr val="hlink"/>
                </a:solidFill>
                <a:latin typeface="Calibri"/>
                <a:ea typeface="Calibri"/>
                <a:cs typeface="Calibri"/>
                <a:sym typeface="Calibri"/>
                <a:hlinkClick r:id="rId3"/>
              </a:rPr>
              <a:t>Regional Roadmap Part 1</a:t>
            </a:r>
            <a:r>
              <a:rPr lang="en-US" sz="2800">
                <a:solidFill>
                  <a:schemeClr val="dk1"/>
                </a:solidFill>
                <a:latin typeface="Calibri"/>
                <a:ea typeface="Calibri"/>
                <a:cs typeface="Calibri"/>
                <a:sym typeface="Calibri"/>
              </a:rPr>
              <a:t>- Data establishes baseline for our Region on key economic development and well-being indicators.</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Next Steps: </a:t>
            </a:r>
            <a:endParaRPr b="1"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Dissemination: Creating formatted summary of Regional Roadmap Part 1, </a:t>
            </a:r>
            <a:r>
              <a:rPr lang="en-US" sz="2400">
                <a:solidFill>
                  <a:schemeClr val="dk1"/>
                </a:solidFill>
                <a:latin typeface="Open Sans"/>
                <a:ea typeface="Open Sans"/>
                <a:cs typeface="Open Sans"/>
                <a:sym typeface="Open Sans"/>
              </a:rPr>
              <a:t> </a:t>
            </a:r>
            <a:r>
              <a:rPr lang="en-US" sz="2400">
                <a:solidFill>
                  <a:schemeClr val="dk1"/>
                </a:solidFill>
                <a:highlight>
                  <a:srgbClr val="FFFFFF"/>
                </a:highlight>
                <a:latin typeface="Open Sans"/>
                <a:ea typeface="Open Sans"/>
                <a:cs typeface="Open Sans"/>
                <a:sym typeface="Open Sans"/>
              </a:rPr>
              <a:t>short &amp; sweet topical “issue briefs” with accompanying slide decks, videos, and social media content to easily digest key findings.</a:t>
            </a:r>
            <a:endParaRPr sz="2400">
              <a:solidFill>
                <a:schemeClr val="dk1"/>
              </a:solidFill>
              <a:highlight>
                <a:srgbClr val="FFFFFF"/>
              </a:highlight>
              <a:latin typeface="Open Sans"/>
              <a:ea typeface="Open Sans"/>
              <a:cs typeface="Open Sans"/>
              <a:sym typeface="Open Sans"/>
            </a:endParaRPr>
          </a:p>
          <a:p>
            <a:pPr indent="-381000" lvl="0" marL="457200" rtl="0" algn="l">
              <a:lnSpc>
                <a:spcPct val="90000"/>
              </a:lnSpc>
              <a:spcBef>
                <a:spcPts val="0"/>
              </a:spcBef>
              <a:spcAft>
                <a:spcPts val="0"/>
              </a:spcAft>
              <a:buClr>
                <a:schemeClr val="dk1"/>
              </a:buClr>
              <a:buSzPts val="2400"/>
              <a:buFont typeface="Open Sans"/>
              <a:buChar char="●"/>
            </a:pPr>
            <a:r>
              <a:rPr lang="en-US" sz="2400">
                <a:solidFill>
                  <a:schemeClr val="dk1"/>
                </a:solidFill>
                <a:highlight>
                  <a:srgbClr val="FFFFFF"/>
                </a:highlight>
                <a:latin typeface="Open Sans"/>
                <a:ea typeface="Open Sans"/>
                <a:cs typeface="Open Sans"/>
                <a:sym typeface="Open Sans"/>
              </a:rPr>
              <a:t>Elevate the key metrics and data points we want to use to track our progress.</a:t>
            </a:r>
            <a:endParaRPr sz="2400">
              <a:solidFill>
                <a:schemeClr val="dk1"/>
              </a:solidFill>
              <a:highlight>
                <a:srgbClr val="FFFFFF"/>
              </a:highlight>
              <a:latin typeface="Open Sans"/>
              <a:ea typeface="Open Sans"/>
              <a:cs typeface="Open Sans"/>
              <a:sym typeface="Open Sans"/>
            </a:endParaRPr>
          </a:p>
          <a:p>
            <a:pPr indent="-381000" lvl="0" marL="457200" rtl="0" algn="l">
              <a:lnSpc>
                <a:spcPct val="90000"/>
              </a:lnSpc>
              <a:spcBef>
                <a:spcPts val="0"/>
              </a:spcBef>
              <a:spcAft>
                <a:spcPts val="0"/>
              </a:spcAft>
              <a:buClr>
                <a:schemeClr val="dk1"/>
              </a:buClr>
              <a:buSzPts val="2400"/>
              <a:buFont typeface="Open Sans"/>
              <a:buChar char="●"/>
            </a:pPr>
            <a:r>
              <a:rPr lang="en-US" sz="2400">
                <a:solidFill>
                  <a:schemeClr val="dk1"/>
                </a:solidFill>
                <a:highlight>
                  <a:srgbClr val="FFFFFF"/>
                </a:highlight>
                <a:latin typeface="Open Sans"/>
                <a:ea typeface="Open Sans"/>
                <a:cs typeface="Open Sans"/>
                <a:sym typeface="Open Sans"/>
              </a:rPr>
              <a:t>Regional Roadmap Part 2: Develop our 10-year vision for our region.</a:t>
            </a:r>
            <a:endParaRPr sz="2400">
              <a:solidFill>
                <a:schemeClr val="dk1"/>
              </a:solidFill>
              <a:highlight>
                <a:srgbClr val="FFFFFF"/>
              </a:highlight>
              <a:latin typeface="Open Sans"/>
              <a:ea typeface="Open Sans"/>
              <a:cs typeface="Open Sans"/>
              <a:sym typeface="Open Sans"/>
            </a:endParaRPr>
          </a:p>
          <a:p>
            <a:pPr indent="-381000" lvl="0" marL="457200" rtl="0" algn="l">
              <a:lnSpc>
                <a:spcPct val="90000"/>
              </a:lnSpc>
              <a:spcBef>
                <a:spcPts val="0"/>
              </a:spcBef>
              <a:spcAft>
                <a:spcPts val="0"/>
              </a:spcAft>
              <a:buClr>
                <a:schemeClr val="dk1"/>
              </a:buClr>
              <a:buSzPts val="2400"/>
              <a:buFont typeface="Open Sans"/>
              <a:buChar char="●"/>
            </a:pPr>
            <a:r>
              <a:rPr lang="en-US" sz="2400">
                <a:solidFill>
                  <a:schemeClr val="dk1"/>
                </a:solidFill>
                <a:highlight>
                  <a:srgbClr val="FFFFFF"/>
                </a:highlight>
                <a:latin typeface="Open Sans"/>
                <a:ea typeface="Open Sans"/>
                <a:cs typeface="Open Sans"/>
                <a:sym typeface="Open Sans"/>
              </a:rPr>
              <a:t>Create Strategies and Identify projects that advance that vision (Deadline = end of August 2024)</a:t>
            </a:r>
            <a:endParaRPr sz="2400">
              <a:solidFill>
                <a:schemeClr val="dk1"/>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2400">
              <a:solidFill>
                <a:srgbClr val="0F7556"/>
              </a:solidFill>
              <a:latin typeface="Open Sans"/>
              <a:ea typeface="Open Sans"/>
              <a:cs typeface="Open Sans"/>
              <a:sym typeface="Open Sans"/>
            </a:endParaRPr>
          </a:p>
        </p:txBody>
      </p:sp>
      <p:pic>
        <p:nvPicPr>
          <p:cNvPr id="201" name="Google Shape;201;g26a219a1e2c_12_89"/>
          <p:cNvPicPr preferRelativeResize="0"/>
          <p:nvPr/>
        </p:nvPicPr>
        <p:blipFill rotWithShape="1">
          <a:blip r:embed="rId4">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6a219a1e2c_12_99"/>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8" name="Google Shape;208;g26a219a1e2c_12_99"/>
          <p:cNvSpPr txBox="1"/>
          <p:nvPr/>
        </p:nvSpPr>
        <p:spPr>
          <a:xfrm>
            <a:off x="2622450" y="417300"/>
            <a:ext cx="6947100" cy="6417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800"/>
              <a:buFont typeface="Arial"/>
              <a:buNone/>
            </a:pPr>
            <a:r>
              <a:rPr b="1" i="1" lang="en-US" sz="3300">
                <a:solidFill>
                  <a:srgbClr val="FFFFFF"/>
                </a:solidFill>
                <a:latin typeface="Calibri"/>
                <a:ea typeface="Calibri"/>
                <a:cs typeface="Calibri"/>
                <a:sym typeface="Calibri"/>
              </a:rPr>
              <a:t>Post Planning Phase</a:t>
            </a:r>
            <a:endParaRPr b="0" i="1" sz="1400" u="none" cap="none" strike="noStrike">
              <a:solidFill>
                <a:srgbClr val="FFFFFF"/>
              </a:solidFill>
              <a:latin typeface="Calibri"/>
              <a:ea typeface="Calibri"/>
              <a:cs typeface="Calibri"/>
              <a:sym typeface="Calibri"/>
            </a:endParaRPr>
          </a:p>
        </p:txBody>
      </p:sp>
      <p:sp>
        <p:nvSpPr>
          <p:cNvPr id="209" name="Google Shape;209;g26a219a1e2c_12_99"/>
          <p:cNvSpPr txBox="1"/>
          <p:nvPr/>
        </p:nvSpPr>
        <p:spPr>
          <a:xfrm>
            <a:off x="638425" y="1297450"/>
            <a:ext cx="10606200" cy="51795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381000" lvl="0" marL="457200" rtl="0" algn="l">
              <a:lnSpc>
                <a:spcPct val="90000"/>
              </a:lnSpc>
              <a:spcBef>
                <a:spcPts val="100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Catalyst Funding: </a:t>
            </a:r>
            <a:r>
              <a:rPr lang="en-US" sz="2400">
                <a:solidFill>
                  <a:schemeClr val="dk1"/>
                </a:solidFill>
                <a:latin typeface="Open Sans"/>
                <a:ea typeface="Open Sans"/>
                <a:cs typeface="Open Sans"/>
                <a:sym typeface="Open Sans"/>
              </a:rPr>
              <a:t>Still waiting to (formally) receive our award. State DRAFT guidelines received last week. We hope to be through contracting by the end of the summer…</a:t>
            </a:r>
            <a:endParaRPr sz="2400">
              <a:solidFill>
                <a:schemeClr val="dk1"/>
              </a:solidFill>
              <a:latin typeface="Open Sans"/>
              <a:ea typeface="Open Sans"/>
              <a:cs typeface="Open Sans"/>
              <a:sym typeface="Open Sans"/>
            </a:endParaRPr>
          </a:p>
          <a:p>
            <a:pPr indent="0" lvl="0" marL="457200" rtl="0" algn="l">
              <a:lnSpc>
                <a:spcPct val="90000"/>
              </a:lnSpc>
              <a:spcBef>
                <a:spcPts val="1000"/>
              </a:spcBef>
              <a:spcAft>
                <a:spcPts val="0"/>
              </a:spcAft>
              <a:buNone/>
            </a:pPr>
            <a:r>
              <a:t/>
            </a:r>
            <a:endParaRPr sz="2400">
              <a:solidFill>
                <a:schemeClr val="dk1"/>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Implementation: </a:t>
            </a:r>
            <a:r>
              <a:rPr lang="en-US" sz="2400">
                <a:solidFill>
                  <a:schemeClr val="dk1"/>
                </a:solidFill>
                <a:latin typeface="Open Sans"/>
                <a:ea typeface="Open Sans"/>
                <a:cs typeface="Open Sans"/>
                <a:sym typeface="Open Sans"/>
              </a:rPr>
              <a:t>Official guidelines to be released later this year. Public comment period will follow. DRAFT guidelines released last week (same as catalyst). Implementation will roll out in $100 million increments over three fiscal years.</a:t>
            </a:r>
            <a:br>
              <a:rPr lang="en-US" sz="2400">
                <a:solidFill>
                  <a:schemeClr val="dk1"/>
                </a:solidFill>
                <a:latin typeface="Open Sans"/>
                <a:ea typeface="Open Sans"/>
                <a:cs typeface="Open Sans"/>
                <a:sym typeface="Open Sans"/>
              </a:rPr>
            </a:br>
            <a:endParaRPr sz="2400">
              <a:solidFill>
                <a:schemeClr val="dk1"/>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Details to come in late Summer….</a:t>
            </a:r>
            <a:endParaRPr b="1" sz="2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2400">
              <a:solidFill>
                <a:srgbClr val="0F7556"/>
              </a:solidFill>
              <a:latin typeface="Open Sans"/>
              <a:ea typeface="Open Sans"/>
              <a:cs typeface="Open Sans"/>
              <a:sym typeface="Open Sans"/>
            </a:endParaRPr>
          </a:p>
        </p:txBody>
      </p:sp>
      <p:pic>
        <p:nvPicPr>
          <p:cNvPr id="210" name="Google Shape;210;g26a219a1e2c_12_99"/>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6a219a1e2c_12_0"/>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7" name="Google Shape;217;g26a219a1e2c_12_0"/>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18" name="Google Shape;218;g26a219a1e2c_12_0"/>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19" name="Google Shape;219;g26a219a1e2c_12_0"/>
          <p:cNvSpPr txBox="1"/>
          <p:nvPr/>
        </p:nvSpPr>
        <p:spPr>
          <a:xfrm>
            <a:off x="419150" y="431725"/>
            <a:ext cx="11112300" cy="49503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Collaborative Bodies: Report Out</a:t>
            </a:r>
            <a:endParaRPr b="1" i="0"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Equity Council</a:t>
            </a:r>
            <a:endParaRPr b="1"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Tribal Planning Table</a:t>
            </a:r>
            <a:endParaRPr b="1"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Local Planning Tables:</a:t>
            </a:r>
            <a:endParaRPr b="1" sz="24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Tribal Lands + Del Norte</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Tribal Lands + Humboldt</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Tribal Lands + Lake</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Tribal Lands + Mendocino</a:t>
            </a:r>
            <a:endParaRPr sz="20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Sector Planning Tables:</a:t>
            </a:r>
            <a:endParaRPr b="1" sz="24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Arts, Culture, and Tourism</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Health &amp; Caregiving</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Renewable &amp; Resilient Energy </a:t>
            </a:r>
            <a:r>
              <a:rPr i="1" lang="en-US" sz="2000">
                <a:solidFill>
                  <a:schemeClr val="dk1"/>
                </a:solidFill>
                <a:latin typeface="Open Sans"/>
                <a:ea typeface="Open Sans"/>
                <a:cs typeface="Open Sans"/>
                <a:sym typeface="Open Sans"/>
              </a:rPr>
              <a:t>(Wind, Solar, Microgrids)</a:t>
            </a:r>
            <a:endParaRPr i="1"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Working Lands &amp; Blue Economy</a:t>
            </a:r>
            <a:endParaRPr sz="2000">
              <a:solidFill>
                <a:schemeClr val="dk1"/>
              </a:solidFill>
              <a:latin typeface="Open Sans"/>
              <a:ea typeface="Open Sans"/>
              <a:cs typeface="Open Sans"/>
              <a:sym typeface="Open Sans"/>
            </a:endParaRPr>
          </a:p>
        </p:txBody>
      </p:sp>
      <p:pic>
        <p:nvPicPr>
          <p:cNvPr id="220" name="Google Shape;220;g26a219a1e2c_12_0"/>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6a219a1e2c_12_9"/>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27" name="Google Shape;227;g26a219a1e2c_12_9"/>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28" name="Google Shape;228;g26a219a1e2c_12_9"/>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29" name="Google Shape;229;g26a219a1e2c_12_9"/>
          <p:cNvSpPr txBox="1"/>
          <p:nvPr/>
        </p:nvSpPr>
        <p:spPr>
          <a:xfrm>
            <a:off x="419150" y="431725"/>
            <a:ext cx="11112300" cy="17484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Data Walk: Workforce Barriers in the Redwood Region</a:t>
            </a:r>
            <a:endParaRPr b="1" i="0"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Senior Researcher at the California Center for Rural Policy,</a:t>
            </a:r>
            <a:endParaRPr sz="2400">
              <a:solidFill>
                <a:schemeClr val="dk1"/>
              </a:solidFill>
              <a:latin typeface="Open Sans"/>
              <a:ea typeface="Open Sans"/>
              <a:cs typeface="Open Sans"/>
              <a:sym typeface="Open Sans"/>
            </a:endParaRPr>
          </a:p>
          <a:p>
            <a:pPr indent="0" lvl="0" marL="457200" rtl="0" algn="l">
              <a:spcBef>
                <a:spcPts val="0"/>
              </a:spcBef>
              <a:spcAft>
                <a:spcPts val="0"/>
              </a:spcAft>
              <a:buNone/>
            </a:pPr>
            <a:r>
              <a:rPr lang="en-US" sz="2400">
                <a:solidFill>
                  <a:schemeClr val="dk1"/>
                </a:solidFill>
                <a:latin typeface="Open Sans"/>
                <a:ea typeface="Open Sans"/>
                <a:cs typeface="Open Sans"/>
                <a:sym typeface="Open Sans"/>
              </a:rPr>
              <a:t>Sky “the Data Guy” Schuyler</a:t>
            </a:r>
            <a:endParaRPr sz="2400">
              <a:solidFill>
                <a:schemeClr val="dk1"/>
              </a:solidFill>
              <a:latin typeface="Open Sans"/>
              <a:ea typeface="Open Sans"/>
              <a:cs typeface="Open Sans"/>
              <a:sym typeface="Open Sans"/>
            </a:endParaRPr>
          </a:p>
        </p:txBody>
      </p:sp>
      <p:pic>
        <p:nvPicPr>
          <p:cNvPr id="230" name="Google Shape;230;g26a219a1e2c_12_9"/>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bcef0c2dd4_1_0"/>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7" name="Google Shape;237;g2bcef0c2dd4_1_0"/>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38" name="Google Shape;238;g2bcef0c2dd4_1_0"/>
          <p:cNvSpPr txBox="1"/>
          <p:nvPr/>
        </p:nvSpPr>
        <p:spPr>
          <a:xfrm>
            <a:off x="209987" y="480452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39" name="Google Shape;239;g2bcef0c2dd4_1_0"/>
          <p:cNvSpPr txBox="1"/>
          <p:nvPr/>
        </p:nvSpPr>
        <p:spPr>
          <a:xfrm>
            <a:off x="321819" y="251838"/>
            <a:ext cx="9698700" cy="10773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The Issue: Significantly Lower Employment Among Prime Age (25-54) Adults</a:t>
            </a:r>
            <a:endParaRPr i="0" sz="3200" u="none" cap="none" strike="noStrike">
              <a:solidFill>
                <a:srgbClr val="0F7556"/>
              </a:solidFill>
              <a:latin typeface="Open Sans"/>
              <a:ea typeface="Open Sans"/>
              <a:cs typeface="Open Sans"/>
              <a:sym typeface="Open Sans"/>
            </a:endParaRPr>
          </a:p>
        </p:txBody>
      </p:sp>
      <p:pic>
        <p:nvPicPr>
          <p:cNvPr id="240" name="Google Shape;240;g2bcef0c2dd4_1_0"/>
          <p:cNvPicPr preferRelativeResize="0"/>
          <p:nvPr/>
        </p:nvPicPr>
        <p:blipFill>
          <a:blip r:embed="rId3">
            <a:alphaModFix/>
          </a:blip>
          <a:stretch>
            <a:fillRect/>
          </a:stretch>
        </p:blipFill>
        <p:spPr>
          <a:xfrm>
            <a:off x="417663" y="2170787"/>
            <a:ext cx="11356675" cy="3494375"/>
          </a:xfrm>
          <a:prstGeom prst="rect">
            <a:avLst/>
          </a:prstGeom>
          <a:noFill/>
          <a:ln>
            <a:noFill/>
          </a:ln>
        </p:spPr>
      </p:pic>
      <p:sp>
        <p:nvSpPr>
          <p:cNvPr id="241" name="Google Shape;241;g2bcef0c2dd4_1_0"/>
          <p:cNvSpPr txBox="1"/>
          <p:nvPr/>
        </p:nvSpPr>
        <p:spPr>
          <a:xfrm>
            <a:off x="559538" y="1854288"/>
            <a:ext cx="10396200" cy="316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US" sz="2000">
                <a:latin typeface="Times New Roman"/>
                <a:ea typeface="Times New Roman"/>
                <a:cs typeface="Times New Roman"/>
                <a:sym typeface="Times New Roman"/>
              </a:rPr>
              <a:t>Prime Age Employment-to-Population Rates (2018 - 2022)</a:t>
            </a:r>
            <a:endParaRPr b="1" sz="2000">
              <a:latin typeface="Times New Roman"/>
              <a:ea typeface="Times New Roman"/>
              <a:cs typeface="Times New Roman"/>
              <a:sym typeface="Times New Roman"/>
            </a:endParaRPr>
          </a:p>
        </p:txBody>
      </p:sp>
      <p:sp>
        <p:nvSpPr>
          <p:cNvPr id="242" name="Google Shape;242;g2bcef0c2dd4_1_0"/>
          <p:cNvSpPr txBox="1"/>
          <p:nvPr/>
        </p:nvSpPr>
        <p:spPr>
          <a:xfrm>
            <a:off x="3226200" y="6222100"/>
            <a:ext cx="5739600" cy="455700"/>
          </a:xfrm>
          <a:prstGeom prst="rect">
            <a:avLst/>
          </a:prstGeom>
          <a:solidFill>
            <a:srgbClr val="FFFFFF">
              <a:alpha val="674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Open Sans"/>
                <a:ea typeface="Open Sans"/>
                <a:cs typeface="Open Sans"/>
                <a:sym typeface="Open Sans"/>
              </a:rPr>
              <a:t>Source: American Community Survey, 5 Year Estimates (2018-2022)</a:t>
            </a:r>
            <a:endParaRPr>
              <a:solidFill>
                <a:schemeClr val="dk1"/>
              </a:solidFill>
              <a:latin typeface="Open Sans"/>
              <a:ea typeface="Open Sans"/>
              <a:cs typeface="Open Sans"/>
              <a:sym typeface="Open Sans"/>
            </a:endParaRPr>
          </a:p>
        </p:txBody>
      </p:sp>
      <p:pic>
        <p:nvPicPr>
          <p:cNvPr descr="Our Story | California Center for Rural Policy" id="243" name="Google Shape;243;g2bcef0c2dd4_1_0"/>
          <p:cNvPicPr preferRelativeResize="0"/>
          <p:nvPr/>
        </p:nvPicPr>
        <p:blipFill rotWithShape="1">
          <a:blip r:embed="rId4">
            <a:alphaModFix/>
          </a:blip>
          <a:srcRect b="0" l="0" r="0" t="0"/>
          <a:stretch/>
        </p:blipFill>
        <p:spPr>
          <a:xfrm>
            <a:off x="11125200" y="5821566"/>
            <a:ext cx="762000" cy="7798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bcef0c2dd4_1_23"/>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50" name="Google Shape;250;g2bcef0c2dd4_1_23"/>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51" name="Google Shape;251;g2bcef0c2dd4_1_23"/>
          <p:cNvSpPr txBox="1"/>
          <p:nvPr/>
        </p:nvSpPr>
        <p:spPr>
          <a:xfrm>
            <a:off x="272162" y="480452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52" name="Google Shape;252;g2bcef0c2dd4_1_23"/>
          <p:cNvSpPr txBox="1"/>
          <p:nvPr/>
        </p:nvSpPr>
        <p:spPr>
          <a:xfrm>
            <a:off x="321819" y="251838"/>
            <a:ext cx="9698700" cy="5850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Why? </a:t>
            </a:r>
            <a:r>
              <a:rPr b="1" lang="en-US" sz="3200">
                <a:solidFill>
                  <a:srgbClr val="0F7556"/>
                </a:solidFill>
                <a:latin typeface="Open Sans"/>
                <a:ea typeface="Open Sans"/>
                <a:cs typeface="Open Sans"/>
                <a:sym typeface="Open Sans"/>
              </a:rPr>
              <a:t>Higher Rates of Disability Play a Role</a:t>
            </a:r>
            <a:endParaRPr b="0" i="0" sz="3200" u="none" cap="none" strike="noStrike">
              <a:solidFill>
                <a:srgbClr val="0F7556"/>
              </a:solidFill>
              <a:latin typeface="Calibri"/>
              <a:ea typeface="Calibri"/>
              <a:cs typeface="Calibri"/>
              <a:sym typeface="Calibri"/>
            </a:endParaRPr>
          </a:p>
        </p:txBody>
      </p:sp>
      <p:pic>
        <p:nvPicPr>
          <p:cNvPr id="253" name="Google Shape;253;g2bcef0c2dd4_1_23"/>
          <p:cNvPicPr preferRelativeResize="0"/>
          <p:nvPr/>
        </p:nvPicPr>
        <p:blipFill>
          <a:blip r:embed="rId3">
            <a:alphaModFix/>
          </a:blip>
          <a:stretch>
            <a:fillRect/>
          </a:stretch>
        </p:blipFill>
        <p:spPr>
          <a:xfrm>
            <a:off x="630200" y="1459525"/>
            <a:ext cx="10396200" cy="4689833"/>
          </a:xfrm>
          <a:prstGeom prst="rect">
            <a:avLst/>
          </a:prstGeom>
          <a:noFill/>
          <a:ln>
            <a:noFill/>
          </a:ln>
        </p:spPr>
      </p:pic>
      <p:sp>
        <p:nvSpPr>
          <p:cNvPr id="254" name="Google Shape;254;g2bcef0c2dd4_1_23"/>
          <p:cNvSpPr txBox="1"/>
          <p:nvPr/>
        </p:nvSpPr>
        <p:spPr>
          <a:xfrm>
            <a:off x="568025" y="1074025"/>
            <a:ext cx="93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800"/>
              <a:t>Prime Age Adults Main Reason for Not Working (2011 - 2022)</a:t>
            </a:r>
            <a:endParaRPr b="1" i="1" sz="1800"/>
          </a:p>
        </p:txBody>
      </p:sp>
      <p:sp>
        <p:nvSpPr>
          <p:cNvPr id="255" name="Google Shape;255;g2bcef0c2dd4_1_23"/>
          <p:cNvSpPr txBox="1"/>
          <p:nvPr/>
        </p:nvSpPr>
        <p:spPr>
          <a:xfrm>
            <a:off x="1754225" y="6236700"/>
            <a:ext cx="8023800" cy="4557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Source: California Health Information Survey, Accessed via AskCHIS // Index of Relative Rurality</a:t>
            </a:r>
            <a:endParaRPr>
              <a:solidFill>
                <a:schemeClr val="dk1"/>
              </a:solidFill>
              <a:latin typeface="Open Sans"/>
              <a:ea typeface="Open Sans"/>
              <a:cs typeface="Open Sans"/>
              <a:sym typeface="Open Sans"/>
            </a:endParaRPr>
          </a:p>
        </p:txBody>
      </p:sp>
      <p:sp>
        <p:nvSpPr>
          <p:cNvPr id="256" name="Google Shape;256;g2bcef0c2dd4_1_23"/>
          <p:cNvSpPr/>
          <p:nvPr/>
        </p:nvSpPr>
        <p:spPr>
          <a:xfrm>
            <a:off x="2044300" y="1594000"/>
            <a:ext cx="5860800" cy="877200"/>
          </a:xfrm>
          <a:prstGeom prst="frame">
            <a:avLst>
              <a:gd fmla="val 2913" name="adj1"/>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Our Story | California Center for Rural Policy" id="257" name="Google Shape;257;g2bcef0c2dd4_1_23"/>
          <p:cNvPicPr preferRelativeResize="0"/>
          <p:nvPr/>
        </p:nvPicPr>
        <p:blipFill rotWithShape="1">
          <a:blip r:embed="rId4">
            <a:alphaModFix/>
          </a:blip>
          <a:srcRect b="0" l="0" r="0" t="0"/>
          <a:stretch/>
        </p:blipFill>
        <p:spPr>
          <a:xfrm>
            <a:off x="11125200" y="5821566"/>
            <a:ext cx="762000" cy="7798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bcef0c2dd4_1_11"/>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4" name="Google Shape;264;g2bcef0c2dd4_1_11"/>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65" name="Google Shape;265;g2bcef0c2dd4_1_11"/>
          <p:cNvSpPr txBox="1"/>
          <p:nvPr/>
        </p:nvSpPr>
        <p:spPr>
          <a:xfrm>
            <a:off x="272162" y="480452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66" name="Google Shape;266;g2bcef0c2dd4_1_11"/>
          <p:cNvSpPr txBox="1"/>
          <p:nvPr/>
        </p:nvSpPr>
        <p:spPr>
          <a:xfrm>
            <a:off x="321826" y="251850"/>
            <a:ext cx="10642500" cy="5850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Who? </a:t>
            </a:r>
            <a:r>
              <a:rPr b="1" lang="en-US" sz="3200">
                <a:solidFill>
                  <a:srgbClr val="0F7556"/>
                </a:solidFill>
                <a:latin typeface="Open Sans"/>
                <a:ea typeface="Open Sans"/>
                <a:cs typeface="Open Sans"/>
                <a:sym typeface="Open Sans"/>
              </a:rPr>
              <a:t>Lower Participation </a:t>
            </a:r>
            <a:r>
              <a:rPr b="1" lang="en-US" sz="3200">
                <a:solidFill>
                  <a:srgbClr val="0F7556"/>
                </a:solidFill>
                <a:latin typeface="Open Sans"/>
                <a:ea typeface="Open Sans"/>
                <a:cs typeface="Open Sans"/>
                <a:sym typeface="Open Sans"/>
                <a:extLst>
                  <a:ext uri="http://customooxmlschemas.google.com/">
                    <go:slidesCustomData xmlns:go="http://customooxmlschemas.google.com/" textRoundtripDataId="0"/>
                  </a:ext>
                </a:extLst>
              </a:rPr>
              <a:t>Among</a:t>
            </a:r>
            <a:r>
              <a:rPr b="1" lang="en-US" sz="3200">
                <a:solidFill>
                  <a:srgbClr val="0F7556"/>
                </a:solidFill>
                <a:latin typeface="Open Sans"/>
                <a:ea typeface="Open Sans"/>
                <a:cs typeface="Open Sans"/>
                <a:sym typeface="Open Sans"/>
              </a:rPr>
              <a:t> Males and POC</a:t>
            </a:r>
            <a:endParaRPr b="0" i="0" sz="3200" u="none" cap="none" strike="noStrike">
              <a:solidFill>
                <a:srgbClr val="0F7556"/>
              </a:solidFill>
              <a:latin typeface="Calibri"/>
              <a:ea typeface="Calibri"/>
              <a:cs typeface="Calibri"/>
              <a:sym typeface="Calibri"/>
            </a:endParaRPr>
          </a:p>
        </p:txBody>
      </p:sp>
      <p:pic>
        <p:nvPicPr>
          <p:cNvPr id="267" name="Google Shape;267;g2bcef0c2dd4_1_11"/>
          <p:cNvPicPr preferRelativeResize="0"/>
          <p:nvPr/>
        </p:nvPicPr>
        <p:blipFill>
          <a:blip r:embed="rId3">
            <a:alphaModFix/>
          </a:blip>
          <a:stretch>
            <a:fillRect/>
          </a:stretch>
        </p:blipFill>
        <p:spPr>
          <a:xfrm>
            <a:off x="1999525" y="854375"/>
            <a:ext cx="7980325" cy="5314887"/>
          </a:xfrm>
          <a:prstGeom prst="rect">
            <a:avLst/>
          </a:prstGeom>
          <a:noFill/>
          <a:ln>
            <a:noFill/>
          </a:ln>
        </p:spPr>
      </p:pic>
      <p:sp>
        <p:nvSpPr>
          <p:cNvPr id="268" name="Google Shape;268;g2bcef0c2dd4_1_11"/>
          <p:cNvSpPr txBox="1"/>
          <p:nvPr/>
        </p:nvSpPr>
        <p:spPr>
          <a:xfrm>
            <a:off x="1703100" y="6169250"/>
            <a:ext cx="8785800" cy="4557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Source: Census Public Use Micro Survey 2017-2021, Accessed via TidyCensus // Index of Relative Rurality</a:t>
            </a:r>
            <a:endParaRPr>
              <a:solidFill>
                <a:schemeClr val="dk1"/>
              </a:solidFill>
              <a:latin typeface="Open Sans"/>
              <a:ea typeface="Open Sans"/>
              <a:cs typeface="Open Sans"/>
              <a:sym typeface="Open Sans"/>
            </a:endParaRPr>
          </a:p>
        </p:txBody>
      </p:sp>
      <p:sp>
        <p:nvSpPr>
          <p:cNvPr id="269" name="Google Shape;269;g2bcef0c2dd4_1_11"/>
          <p:cNvSpPr/>
          <p:nvPr/>
        </p:nvSpPr>
        <p:spPr>
          <a:xfrm>
            <a:off x="2040200" y="1758650"/>
            <a:ext cx="7899000" cy="537000"/>
          </a:xfrm>
          <a:prstGeom prst="frame">
            <a:avLst>
              <a:gd fmla="val 5259" name="adj1"/>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Our Story | California Center for Rural Policy" id="270" name="Google Shape;270;g2bcef0c2dd4_1_11"/>
          <p:cNvPicPr preferRelativeResize="0"/>
          <p:nvPr/>
        </p:nvPicPr>
        <p:blipFill rotWithShape="1">
          <a:blip r:embed="rId4">
            <a:alphaModFix/>
          </a:blip>
          <a:srcRect b="0" l="0" r="0" t="0"/>
          <a:stretch/>
        </p:blipFill>
        <p:spPr>
          <a:xfrm>
            <a:off x="11125200" y="5821566"/>
            <a:ext cx="762000" cy="779859"/>
          </a:xfrm>
          <a:prstGeom prst="rect">
            <a:avLst/>
          </a:prstGeom>
          <a:noFill/>
          <a:ln>
            <a:noFill/>
          </a:ln>
        </p:spPr>
      </p:pic>
      <p:sp>
        <p:nvSpPr>
          <p:cNvPr id="271" name="Google Shape;271;g2bcef0c2dd4_1_11"/>
          <p:cNvSpPr/>
          <p:nvPr/>
        </p:nvSpPr>
        <p:spPr>
          <a:xfrm>
            <a:off x="2040200" y="2749800"/>
            <a:ext cx="7899000" cy="547200"/>
          </a:xfrm>
          <a:prstGeom prst="frame">
            <a:avLst>
              <a:gd fmla="val 5259" name="adj1"/>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bcef0c2dd4_1_47"/>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8" name="Google Shape;278;g2bcef0c2dd4_1_47"/>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79" name="Google Shape;279;g2bcef0c2dd4_1_47"/>
          <p:cNvSpPr txBox="1"/>
          <p:nvPr/>
        </p:nvSpPr>
        <p:spPr>
          <a:xfrm>
            <a:off x="272162" y="480452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80" name="Google Shape;280;g2bcef0c2dd4_1_47"/>
          <p:cNvSpPr txBox="1"/>
          <p:nvPr/>
        </p:nvSpPr>
        <p:spPr>
          <a:xfrm>
            <a:off x="321819" y="251838"/>
            <a:ext cx="9698700" cy="5850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A Twist… Other Factors Clearly at Play…</a:t>
            </a:r>
            <a:endParaRPr b="0" i="0" sz="3200" u="none" cap="none" strike="noStrike">
              <a:solidFill>
                <a:srgbClr val="0F7556"/>
              </a:solidFill>
              <a:latin typeface="Calibri"/>
              <a:ea typeface="Calibri"/>
              <a:cs typeface="Calibri"/>
              <a:sym typeface="Calibri"/>
            </a:endParaRPr>
          </a:p>
        </p:txBody>
      </p:sp>
      <p:pic>
        <p:nvPicPr>
          <p:cNvPr id="281" name="Google Shape;281;g2bcef0c2dd4_1_47"/>
          <p:cNvPicPr preferRelativeResize="0"/>
          <p:nvPr/>
        </p:nvPicPr>
        <p:blipFill>
          <a:blip r:embed="rId3">
            <a:alphaModFix/>
          </a:blip>
          <a:stretch>
            <a:fillRect/>
          </a:stretch>
        </p:blipFill>
        <p:spPr>
          <a:xfrm>
            <a:off x="803925" y="1152395"/>
            <a:ext cx="10396200" cy="4892329"/>
          </a:xfrm>
          <a:prstGeom prst="rect">
            <a:avLst/>
          </a:prstGeom>
          <a:noFill/>
          <a:ln>
            <a:noFill/>
          </a:ln>
        </p:spPr>
      </p:pic>
      <p:sp>
        <p:nvSpPr>
          <p:cNvPr id="282" name="Google Shape;282;g2bcef0c2dd4_1_47"/>
          <p:cNvSpPr txBox="1"/>
          <p:nvPr/>
        </p:nvSpPr>
        <p:spPr>
          <a:xfrm>
            <a:off x="1356725" y="6181375"/>
            <a:ext cx="8818800" cy="4557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Source: Census Public Use Micro Survey 2017-2021, Accessed via TidyCensus // Index of Relative Rurality</a:t>
            </a:r>
            <a:endParaRPr>
              <a:solidFill>
                <a:schemeClr val="dk1"/>
              </a:solidFill>
              <a:latin typeface="Open Sans"/>
              <a:ea typeface="Open Sans"/>
              <a:cs typeface="Open Sans"/>
              <a:sym typeface="Open Sans"/>
            </a:endParaRPr>
          </a:p>
        </p:txBody>
      </p:sp>
      <p:sp>
        <p:nvSpPr>
          <p:cNvPr id="283" name="Google Shape;283;g2bcef0c2dd4_1_47"/>
          <p:cNvSpPr/>
          <p:nvPr/>
        </p:nvSpPr>
        <p:spPr>
          <a:xfrm>
            <a:off x="1063925" y="1724550"/>
            <a:ext cx="5757300" cy="1577700"/>
          </a:xfrm>
          <a:prstGeom prst="frame">
            <a:avLst>
              <a:gd fmla="val 2913" name="adj1"/>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Our Story | California Center for Rural Policy" id="284" name="Google Shape;284;g2bcef0c2dd4_1_47"/>
          <p:cNvPicPr preferRelativeResize="0"/>
          <p:nvPr/>
        </p:nvPicPr>
        <p:blipFill rotWithShape="1">
          <a:blip r:embed="rId4">
            <a:alphaModFix/>
          </a:blip>
          <a:srcRect b="0" l="0" r="0" t="0"/>
          <a:stretch/>
        </p:blipFill>
        <p:spPr>
          <a:xfrm>
            <a:off x="11125200" y="5821566"/>
            <a:ext cx="762000" cy="7798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bcef0c2dd4_1_35"/>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91" name="Google Shape;291;g2bcef0c2dd4_1_35"/>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292" name="Google Shape;292;g2bcef0c2dd4_1_35"/>
          <p:cNvSpPr txBox="1"/>
          <p:nvPr/>
        </p:nvSpPr>
        <p:spPr>
          <a:xfrm>
            <a:off x="272162" y="480452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293" name="Google Shape;293;g2bcef0c2dd4_1_35"/>
          <p:cNvSpPr txBox="1"/>
          <p:nvPr/>
        </p:nvSpPr>
        <p:spPr>
          <a:xfrm>
            <a:off x="321819" y="251838"/>
            <a:ext cx="9698700" cy="5850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Substantially Lower Rates of BA Attainment</a:t>
            </a:r>
            <a:endParaRPr b="0" i="0" sz="3200" u="none" cap="none" strike="noStrike">
              <a:solidFill>
                <a:srgbClr val="0F7556"/>
              </a:solidFill>
              <a:latin typeface="Calibri"/>
              <a:ea typeface="Calibri"/>
              <a:cs typeface="Calibri"/>
              <a:sym typeface="Calibri"/>
            </a:endParaRPr>
          </a:p>
        </p:txBody>
      </p:sp>
      <p:pic>
        <p:nvPicPr>
          <p:cNvPr id="294" name="Google Shape;294;g2bcef0c2dd4_1_35"/>
          <p:cNvPicPr preferRelativeResize="0"/>
          <p:nvPr/>
        </p:nvPicPr>
        <p:blipFill>
          <a:blip r:embed="rId3">
            <a:alphaModFix/>
          </a:blip>
          <a:stretch>
            <a:fillRect/>
          </a:stretch>
        </p:blipFill>
        <p:spPr>
          <a:xfrm>
            <a:off x="932138" y="1172794"/>
            <a:ext cx="10032075" cy="4744225"/>
          </a:xfrm>
          <a:prstGeom prst="rect">
            <a:avLst/>
          </a:prstGeom>
          <a:noFill/>
          <a:ln>
            <a:noFill/>
          </a:ln>
        </p:spPr>
      </p:pic>
      <p:sp>
        <p:nvSpPr>
          <p:cNvPr id="295" name="Google Shape;295;g2bcef0c2dd4_1_35"/>
          <p:cNvSpPr txBox="1"/>
          <p:nvPr/>
        </p:nvSpPr>
        <p:spPr>
          <a:xfrm>
            <a:off x="1364975" y="6176775"/>
            <a:ext cx="8802300" cy="4557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Source: Census Public Use Micro Survey 2017-2021, Accessed via TidyCensus // Index of Relative Rurality</a:t>
            </a:r>
            <a:endParaRPr>
              <a:solidFill>
                <a:schemeClr val="dk1"/>
              </a:solidFill>
              <a:latin typeface="Open Sans"/>
              <a:ea typeface="Open Sans"/>
              <a:cs typeface="Open Sans"/>
              <a:sym typeface="Open Sans"/>
            </a:endParaRPr>
          </a:p>
        </p:txBody>
      </p:sp>
      <p:sp>
        <p:nvSpPr>
          <p:cNvPr id="296" name="Google Shape;296;g2bcef0c2dd4_1_35"/>
          <p:cNvSpPr/>
          <p:nvPr/>
        </p:nvSpPr>
        <p:spPr>
          <a:xfrm>
            <a:off x="1120625" y="2477375"/>
            <a:ext cx="5541900" cy="743400"/>
          </a:xfrm>
          <a:prstGeom prst="frame">
            <a:avLst>
              <a:gd fmla="val 2913" name="adj1"/>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7" name="Google Shape;297;g2bcef0c2dd4_1_35"/>
          <p:cNvSpPr/>
          <p:nvPr/>
        </p:nvSpPr>
        <p:spPr>
          <a:xfrm>
            <a:off x="1120625" y="3967225"/>
            <a:ext cx="5541900" cy="779700"/>
          </a:xfrm>
          <a:prstGeom prst="frame">
            <a:avLst>
              <a:gd fmla="val 2913" name="adj1"/>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Our Story | California Center for Rural Policy" id="298" name="Google Shape;298;g2bcef0c2dd4_1_35"/>
          <p:cNvPicPr preferRelativeResize="0"/>
          <p:nvPr/>
        </p:nvPicPr>
        <p:blipFill rotWithShape="1">
          <a:blip r:embed="rId4">
            <a:alphaModFix/>
          </a:blip>
          <a:srcRect b="0" l="0" r="0" t="0"/>
          <a:stretch/>
        </p:blipFill>
        <p:spPr>
          <a:xfrm>
            <a:off x="11125200" y="5821566"/>
            <a:ext cx="762000" cy="7798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bcef0c2dd4_1_58"/>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5" name="Google Shape;305;g2bcef0c2dd4_1_58"/>
          <p:cNvSpPr txBox="1"/>
          <p:nvPr/>
        </p:nvSpPr>
        <p:spPr>
          <a:xfrm>
            <a:off x="272162" y="480452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pic>
        <p:nvPicPr>
          <p:cNvPr descr="Our Story | California Center for Rural Policy" id="306" name="Google Shape;306;g2bcef0c2dd4_1_58"/>
          <p:cNvPicPr preferRelativeResize="0"/>
          <p:nvPr/>
        </p:nvPicPr>
        <p:blipFill rotWithShape="1">
          <a:blip r:embed="rId3">
            <a:alphaModFix/>
          </a:blip>
          <a:srcRect b="0" l="0" r="0" t="0"/>
          <a:stretch/>
        </p:blipFill>
        <p:spPr>
          <a:xfrm>
            <a:off x="11125200" y="5821566"/>
            <a:ext cx="762000" cy="779859"/>
          </a:xfrm>
          <a:prstGeom prst="rect">
            <a:avLst/>
          </a:prstGeom>
          <a:noFill/>
          <a:ln>
            <a:noFill/>
          </a:ln>
        </p:spPr>
      </p:pic>
      <p:sp>
        <p:nvSpPr>
          <p:cNvPr id="307" name="Google Shape;307;g2bcef0c2dd4_1_58"/>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08" name="Google Shape;308;g2bcef0c2dd4_1_58"/>
          <p:cNvSpPr txBox="1"/>
          <p:nvPr/>
        </p:nvSpPr>
        <p:spPr>
          <a:xfrm>
            <a:off x="321819" y="251838"/>
            <a:ext cx="9698700" cy="5850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Loss of Manufacturing?</a:t>
            </a:r>
            <a:endParaRPr b="0" i="0" sz="3200" u="none" cap="none" strike="noStrike">
              <a:solidFill>
                <a:srgbClr val="0F7556"/>
              </a:solidFill>
              <a:latin typeface="Calibri"/>
              <a:ea typeface="Calibri"/>
              <a:cs typeface="Calibri"/>
              <a:sym typeface="Calibri"/>
            </a:endParaRPr>
          </a:p>
        </p:txBody>
      </p:sp>
      <p:pic>
        <p:nvPicPr>
          <p:cNvPr id="309" name="Google Shape;309;g2bcef0c2dd4_1_58"/>
          <p:cNvPicPr preferRelativeResize="0"/>
          <p:nvPr/>
        </p:nvPicPr>
        <p:blipFill>
          <a:blip r:embed="rId4">
            <a:alphaModFix/>
          </a:blip>
          <a:stretch>
            <a:fillRect/>
          </a:stretch>
        </p:blipFill>
        <p:spPr>
          <a:xfrm>
            <a:off x="773638" y="941363"/>
            <a:ext cx="10644725" cy="5322362"/>
          </a:xfrm>
          <a:prstGeom prst="rect">
            <a:avLst/>
          </a:prstGeom>
          <a:noFill/>
          <a:ln>
            <a:noFill/>
          </a:ln>
        </p:spPr>
      </p:pic>
      <p:sp>
        <p:nvSpPr>
          <p:cNvPr id="310" name="Google Shape;310;g2bcef0c2dd4_1_58"/>
          <p:cNvSpPr txBox="1"/>
          <p:nvPr/>
        </p:nvSpPr>
        <p:spPr>
          <a:xfrm>
            <a:off x="1246650" y="6292050"/>
            <a:ext cx="9698700" cy="4557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Source: IMPLAN // Census Public Use Micro Survey 2017-2021, Accessed via TidyCensus // Index of Relative Rurality</a:t>
            </a:r>
            <a:endParaRPr>
              <a:solidFill>
                <a:schemeClr val="dk1"/>
              </a:solidFill>
              <a:latin typeface="Open Sans"/>
              <a:ea typeface="Open Sans"/>
              <a:cs typeface="Open Sans"/>
              <a:sym typeface="Open Sans"/>
            </a:endParaRPr>
          </a:p>
        </p:txBody>
      </p:sp>
      <p:sp>
        <p:nvSpPr>
          <p:cNvPr id="311" name="Google Shape;311;g2bcef0c2dd4_1_58"/>
          <p:cNvSpPr/>
          <p:nvPr/>
        </p:nvSpPr>
        <p:spPr>
          <a:xfrm>
            <a:off x="1357100" y="1758625"/>
            <a:ext cx="249600" cy="306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2" name="Google Shape;312;g2bcef0c2dd4_1_58"/>
          <p:cNvSpPr/>
          <p:nvPr/>
        </p:nvSpPr>
        <p:spPr>
          <a:xfrm>
            <a:off x="2609375" y="5728825"/>
            <a:ext cx="249600" cy="306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3157387dfd_1_2"/>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 name="Google Shape;124;g23157387dfd_1_2"/>
          <p:cNvSpPr txBox="1"/>
          <p:nvPr>
            <p:ph idx="1" type="body"/>
          </p:nvPr>
        </p:nvSpPr>
        <p:spPr>
          <a:xfrm>
            <a:off x="344050" y="1377375"/>
            <a:ext cx="11178000" cy="4746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You have arrived at the </a:t>
            </a:r>
            <a:r>
              <a:rPr b="1" lang="en-US"/>
              <a:t>February Collaborative Meeting</a:t>
            </a:r>
            <a:r>
              <a:rPr lang="en-US"/>
              <a:t> for </a:t>
            </a:r>
            <a:br>
              <a:rPr lang="en-US"/>
            </a:br>
            <a:r>
              <a:rPr b="1" lang="en-US"/>
              <a:t>Redwood Region RISE (Resilient Inclusive Sustainable Economy)</a:t>
            </a:r>
            <a:r>
              <a:rPr lang="en-US"/>
              <a:t>.</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Please introduce yourself in the chat–name, affiliation (if applicable) and where you are zooming in from: </a:t>
            </a:r>
            <a:r>
              <a:rPr lang="en-US" u="sng">
                <a:solidFill>
                  <a:schemeClr val="hlink"/>
                </a:solidFill>
                <a:hlinkClick r:id="rId3"/>
              </a:rPr>
              <a:t>https://native-land.ca/</a:t>
            </a:r>
            <a:endParaRPr b="1" i="1" sz="3300"/>
          </a:p>
          <a:p>
            <a:pPr indent="0" lvl="0" marL="0" rtl="0" algn="l">
              <a:lnSpc>
                <a:spcPct val="90000"/>
              </a:lnSpc>
              <a:spcBef>
                <a:spcPts val="1000"/>
              </a:spcBef>
              <a:spcAft>
                <a:spcPts val="0"/>
              </a:spcAft>
              <a:buClr>
                <a:schemeClr val="dk1"/>
              </a:buClr>
              <a:buSzPts val="2800"/>
              <a:buNone/>
            </a:pPr>
            <a:r>
              <a:t/>
            </a:r>
            <a:endParaRPr b="1" i="1" sz="3300"/>
          </a:p>
        </p:txBody>
      </p:sp>
      <p:sp>
        <p:nvSpPr>
          <p:cNvPr id="125" name="Google Shape;125;g23157387dfd_1_2"/>
          <p:cNvSpPr txBox="1"/>
          <p:nvPr/>
        </p:nvSpPr>
        <p:spPr>
          <a:xfrm>
            <a:off x="419150" y="431725"/>
            <a:ext cx="11112300" cy="5850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F7556"/>
                </a:solidFill>
                <a:latin typeface="Open Sans"/>
                <a:ea typeface="Open Sans"/>
                <a:cs typeface="Open Sans"/>
                <a:sym typeface="Open Sans"/>
              </a:rPr>
              <a:t>Welcome Everyone / ¡Bienvenidos todos!</a:t>
            </a:r>
            <a:endParaRPr b="0" i="0" sz="2400" u="none" cap="none" strike="noStrike">
              <a:solidFill>
                <a:schemeClr val="dk1"/>
              </a:solidFill>
              <a:latin typeface="Open Sans"/>
              <a:ea typeface="Open Sans"/>
              <a:cs typeface="Open Sans"/>
              <a:sym typeface="Open Sans"/>
            </a:endParaRPr>
          </a:p>
        </p:txBody>
      </p:sp>
      <p:pic>
        <p:nvPicPr>
          <p:cNvPr id="126" name="Google Shape;126;g23157387dfd_1_2"/>
          <p:cNvPicPr preferRelativeResize="0"/>
          <p:nvPr/>
        </p:nvPicPr>
        <p:blipFill rotWithShape="1">
          <a:blip r:embed="rId4">
            <a:alphaModFix/>
          </a:blip>
          <a:srcRect b="0" l="0" r="0" t="0"/>
          <a:stretch/>
        </p:blipFill>
        <p:spPr>
          <a:xfrm>
            <a:off x="10497502" y="5665488"/>
            <a:ext cx="1425998" cy="940276"/>
          </a:xfrm>
          <a:prstGeom prst="rect">
            <a:avLst/>
          </a:prstGeom>
          <a:noFill/>
          <a:ln>
            <a:noFill/>
          </a:ln>
        </p:spPr>
      </p:pic>
      <p:sp>
        <p:nvSpPr>
          <p:cNvPr id="127" name="Google Shape;127;g23157387dfd_1_2"/>
          <p:cNvSpPr txBox="1"/>
          <p:nvPr/>
        </p:nvSpPr>
        <p:spPr>
          <a:xfrm>
            <a:off x="1520650" y="4109400"/>
            <a:ext cx="8824800" cy="15561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800"/>
              <a:buFont typeface="Arial"/>
              <a:buNone/>
            </a:pPr>
            <a:r>
              <a:rPr b="0" i="1" lang="en-US" sz="3300" u="none" cap="none" strike="noStrike">
                <a:solidFill>
                  <a:srgbClr val="FFFFFF"/>
                </a:solidFill>
                <a:latin typeface="Calibri"/>
                <a:ea typeface="Calibri"/>
                <a:cs typeface="Calibri"/>
                <a:sym typeface="Calibri"/>
              </a:rPr>
              <a:t>Icebreaker </a:t>
            </a:r>
            <a:r>
              <a:rPr i="1" lang="en-US" sz="3300">
                <a:solidFill>
                  <a:srgbClr val="FFFFFF"/>
                </a:solidFill>
                <a:latin typeface="Calibri"/>
                <a:ea typeface="Calibri"/>
                <a:cs typeface="Calibri"/>
                <a:sym typeface="Calibri"/>
              </a:rPr>
              <a:t>q</a:t>
            </a:r>
            <a:r>
              <a:rPr b="0" i="1" lang="en-US" sz="3300" u="none" cap="none" strike="noStrike">
                <a:solidFill>
                  <a:srgbClr val="FFFFFF"/>
                </a:solidFill>
                <a:latin typeface="Calibri"/>
                <a:ea typeface="Calibri"/>
                <a:cs typeface="Calibri"/>
                <a:sym typeface="Calibri"/>
              </a:rPr>
              <a:t>uestion: </a:t>
            </a:r>
            <a:endParaRPr b="0" i="1" sz="3300" u="none" cap="none" strike="noStrike">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800"/>
              <a:buFont typeface="Arial"/>
              <a:buNone/>
            </a:pPr>
            <a:r>
              <a:rPr b="1" i="1" lang="en-US" sz="3300">
                <a:solidFill>
                  <a:srgbClr val="FFFFFF"/>
                </a:solidFill>
                <a:latin typeface="Calibri"/>
                <a:ea typeface="Calibri"/>
                <a:cs typeface="Calibri"/>
                <a:sym typeface="Calibri"/>
              </a:rPr>
              <a:t>What was your first job?</a:t>
            </a:r>
            <a:endParaRPr b="1" i="1" sz="3300" u="none" cap="none" strike="noStrike">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800"/>
              <a:buFont typeface="Arial"/>
              <a:buNone/>
            </a:pPr>
            <a:r>
              <a:rPr b="0" i="1" lang="en-US" sz="3300" u="none" cap="none" strike="noStrike">
                <a:solidFill>
                  <a:srgbClr val="FFFFFF"/>
                </a:solidFill>
                <a:latin typeface="Calibri"/>
                <a:ea typeface="Calibri"/>
                <a:cs typeface="Calibri"/>
                <a:sym typeface="Calibri"/>
              </a:rPr>
              <a:t>Let us know in the comments!</a:t>
            </a:r>
            <a:endParaRPr b="0" i="1"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bcef0c2dd4_1_70"/>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9" name="Google Shape;319;g2bcef0c2dd4_1_70"/>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20" name="Google Shape;320;g2bcef0c2dd4_1_70"/>
          <p:cNvSpPr txBox="1"/>
          <p:nvPr>
            <p:ph type="title"/>
          </p:nvPr>
        </p:nvSpPr>
        <p:spPr>
          <a:xfrm>
            <a:off x="841250" y="548650"/>
            <a:ext cx="2944200" cy="5431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Open Sans"/>
              <a:buNone/>
            </a:pPr>
            <a:r>
              <a:rPr b="1" lang="en-US" sz="3200">
                <a:solidFill>
                  <a:srgbClr val="0F7556"/>
                </a:solidFill>
                <a:latin typeface="Open Sans"/>
                <a:ea typeface="Open Sans"/>
                <a:cs typeface="Open Sans"/>
                <a:sym typeface="Open Sans"/>
              </a:rPr>
              <a:t>Takeaways</a:t>
            </a:r>
            <a:endParaRPr b="1" sz="3200">
              <a:solidFill>
                <a:srgbClr val="0F7556"/>
              </a:solidFill>
            </a:endParaRPr>
          </a:p>
        </p:txBody>
      </p:sp>
      <p:sp>
        <p:nvSpPr>
          <p:cNvPr id="321" name="Google Shape;321;g2bcef0c2dd4_1_70"/>
          <p:cNvSpPr txBox="1"/>
          <p:nvPr>
            <p:ph idx="1" type="body"/>
          </p:nvPr>
        </p:nvSpPr>
        <p:spPr>
          <a:xfrm>
            <a:off x="3973600" y="955350"/>
            <a:ext cx="7953000" cy="4947300"/>
          </a:xfrm>
          <a:prstGeom prst="rect">
            <a:avLst/>
          </a:prstGeom>
          <a:noFill/>
          <a:ln>
            <a:noFill/>
          </a:ln>
        </p:spPr>
        <p:txBody>
          <a:bodyPr anchorCtr="0" anchor="ctr" bIns="45700" lIns="91425" spcFirstLastPara="1" rIns="91425" wrap="square" tIns="45700">
            <a:normAutofit/>
          </a:bodyPr>
          <a:lstStyle/>
          <a:p>
            <a:pPr indent="-527050" lvl="0" marL="514350" rtl="0" algn="l">
              <a:lnSpc>
                <a:spcPct val="100000"/>
              </a:lnSpc>
              <a:spcBef>
                <a:spcPts val="1000"/>
              </a:spcBef>
              <a:spcAft>
                <a:spcPts val="0"/>
              </a:spcAft>
              <a:buSzPts val="2400"/>
              <a:buFont typeface="Open Sans"/>
              <a:buAutoNum type="arabicPeriod"/>
            </a:pPr>
            <a:r>
              <a:rPr lang="en-US" sz="2400">
                <a:latin typeface="Open Sans"/>
                <a:ea typeface="Open Sans"/>
                <a:cs typeface="Open Sans"/>
                <a:sym typeface="Open Sans"/>
              </a:rPr>
              <a:t>Disability appears to impact employment overall, but other factors (likely including educational attainment) disproportionately impact males and persons of color.</a:t>
            </a:r>
            <a:endParaRPr sz="2400">
              <a:latin typeface="Open Sans"/>
              <a:ea typeface="Open Sans"/>
              <a:cs typeface="Open Sans"/>
              <a:sym typeface="Open Sans"/>
            </a:endParaRPr>
          </a:p>
          <a:p>
            <a:pPr indent="-527050" lvl="0" marL="514350" rtl="0" algn="l">
              <a:lnSpc>
                <a:spcPct val="100000"/>
              </a:lnSpc>
              <a:spcBef>
                <a:spcPts val="1000"/>
              </a:spcBef>
              <a:spcAft>
                <a:spcPts val="0"/>
              </a:spcAft>
              <a:buSzPts val="2400"/>
              <a:buFont typeface="Open Sans"/>
              <a:buAutoNum type="arabicPeriod"/>
            </a:pPr>
            <a:r>
              <a:rPr lang="en-US" sz="2400">
                <a:latin typeface="Open Sans"/>
                <a:ea typeface="Open Sans"/>
                <a:cs typeface="Open Sans"/>
                <a:sym typeface="Open Sans"/>
              </a:rPr>
              <a:t>The combined loss of blue collar jobs and lower educational attainment of males and POC may be a critical trend.</a:t>
            </a:r>
            <a:endParaRPr sz="2400">
              <a:latin typeface="Open Sans"/>
              <a:ea typeface="Open Sans"/>
              <a:cs typeface="Open Sans"/>
              <a:sym typeface="Open Sans"/>
            </a:endParaRPr>
          </a:p>
          <a:p>
            <a:pPr indent="-527050" lvl="0" marL="514350" rtl="0" algn="l">
              <a:lnSpc>
                <a:spcPct val="100000"/>
              </a:lnSpc>
              <a:spcBef>
                <a:spcPts val="1000"/>
              </a:spcBef>
              <a:spcAft>
                <a:spcPts val="0"/>
              </a:spcAft>
              <a:buSzPts val="2400"/>
              <a:buFont typeface="Open Sans"/>
              <a:buAutoNum type="arabicPeriod"/>
            </a:pPr>
            <a:r>
              <a:rPr lang="en-US" sz="2400">
                <a:latin typeface="Open Sans"/>
                <a:ea typeface="Open Sans"/>
                <a:cs typeface="Open Sans"/>
                <a:sym typeface="Open Sans"/>
              </a:rPr>
              <a:t>These trends are similar to other rural California areas. We may be able to look to our peer regions to learn strategies for addressing this challenge.</a:t>
            </a:r>
            <a:endParaRPr sz="2400">
              <a:latin typeface="Open Sans"/>
              <a:ea typeface="Open Sans"/>
              <a:cs typeface="Open Sans"/>
              <a:sym typeface="Open Sans"/>
            </a:endParaRPr>
          </a:p>
        </p:txBody>
      </p:sp>
      <p:sp>
        <p:nvSpPr>
          <p:cNvPr id="322" name="Google Shape;322;g2bcef0c2dd4_1_70"/>
          <p:cNvSpPr/>
          <p:nvPr/>
        </p:nvSpPr>
        <p:spPr>
          <a:xfrm rot="5400000">
            <a:off x="1473733" y="3258703"/>
            <a:ext cx="4480560" cy="18288"/>
          </a:xfrm>
          <a:custGeom>
            <a:rect b="b" l="l" r="r" t="t"/>
            <a:pathLst>
              <a:path extrusionOk="0" fill="none" h="18288" w="448056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extrusionOk="0" h="18288" w="448056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rgbClr val="0F7556"/>
          </a:solidFill>
          <a:ln cap="rnd" cmpd="sng" w="41275">
            <a:solidFill>
              <a:srgbClr val="0F755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Our Story | California Center for Rural Policy" id="323" name="Google Shape;323;g2bcef0c2dd4_1_70"/>
          <p:cNvPicPr preferRelativeResize="0"/>
          <p:nvPr/>
        </p:nvPicPr>
        <p:blipFill rotWithShape="1">
          <a:blip r:embed="rId3">
            <a:alphaModFix/>
          </a:blip>
          <a:srcRect b="0" l="0" r="0" t="0"/>
          <a:stretch/>
        </p:blipFill>
        <p:spPr>
          <a:xfrm>
            <a:off x="11125200" y="5821566"/>
            <a:ext cx="762000" cy="7798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bcef0c2dd4_1_79"/>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0" name="Google Shape;330;g2bcef0c2dd4_1_79"/>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31" name="Google Shape;331;g2bcef0c2dd4_1_79"/>
          <p:cNvSpPr txBox="1"/>
          <p:nvPr/>
        </p:nvSpPr>
        <p:spPr>
          <a:xfrm>
            <a:off x="321825" y="480450"/>
            <a:ext cx="11322000" cy="60606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Leveraging Your Insight: Mentimeter Questions</a:t>
            </a:r>
            <a:endParaRPr b="1" i="0" sz="3200" u="none" cap="none" strike="noStrike">
              <a:solidFill>
                <a:srgbClr val="0F7556"/>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2F5496"/>
              </a:solidFill>
              <a:latin typeface="Open Sans"/>
              <a:ea typeface="Open Sans"/>
              <a:cs typeface="Open Sans"/>
              <a:sym typeface="Open Sans"/>
            </a:endParaRPr>
          </a:p>
          <a:p>
            <a:pPr indent="-381000" lvl="0" marL="457200" rtl="0" algn="l">
              <a:lnSpc>
                <a:spcPct val="107000"/>
              </a:lnSpc>
              <a:spcBef>
                <a:spcPts val="0"/>
              </a:spcBef>
              <a:spcAft>
                <a:spcPts val="0"/>
              </a:spcAft>
              <a:buClr>
                <a:srgbClr val="222222"/>
              </a:buClr>
              <a:buSzPts val="2400"/>
              <a:buFont typeface="Open Sans"/>
              <a:buChar char="●"/>
            </a:pPr>
            <a:r>
              <a:rPr b="1" lang="en-US" sz="2400">
                <a:solidFill>
                  <a:srgbClr val="222222"/>
                </a:solidFill>
                <a:latin typeface="Open Sans"/>
                <a:ea typeface="Open Sans"/>
                <a:cs typeface="Open Sans"/>
                <a:sym typeface="Open Sans"/>
              </a:rPr>
              <a:t>Mentimeter Link:</a:t>
            </a:r>
            <a:r>
              <a:rPr lang="en-US" sz="2400">
                <a:solidFill>
                  <a:srgbClr val="222222"/>
                </a:solidFill>
                <a:latin typeface="Open Sans"/>
                <a:ea typeface="Open Sans"/>
                <a:cs typeface="Open Sans"/>
                <a:sym typeface="Open Sans"/>
              </a:rPr>
              <a:t> </a:t>
            </a:r>
            <a:r>
              <a:rPr b="1" lang="en-US" sz="2400" u="sng">
                <a:solidFill>
                  <a:schemeClr val="hlink"/>
                </a:solidFill>
                <a:latin typeface="Open Sans"/>
                <a:ea typeface="Open Sans"/>
                <a:cs typeface="Open Sans"/>
                <a:sym typeface="Open Sans"/>
                <a:hlinkClick r:id="rId3"/>
              </a:rPr>
              <a:t>www.menti.com/alngtv95xp33</a:t>
            </a:r>
            <a:r>
              <a:rPr b="1" lang="en-US" sz="2400">
                <a:solidFill>
                  <a:srgbClr val="222222"/>
                </a:solidFill>
                <a:latin typeface="Open Sans"/>
                <a:ea typeface="Open Sans"/>
                <a:cs typeface="Open Sans"/>
                <a:sym typeface="Open Sans"/>
              </a:rPr>
              <a:t> </a:t>
            </a:r>
            <a:endParaRPr b="1" sz="2400">
              <a:solidFill>
                <a:srgbClr val="222222"/>
              </a:solidFill>
              <a:latin typeface="Open Sans"/>
              <a:ea typeface="Open Sans"/>
              <a:cs typeface="Open Sans"/>
              <a:sym typeface="Open Sans"/>
            </a:endParaRPr>
          </a:p>
          <a:p>
            <a:pPr indent="-381000" lvl="0" marL="457200" rtl="0" algn="l">
              <a:lnSpc>
                <a:spcPct val="107000"/>
              </a:lnSpc>
              <a:spcBef>
                <a:spcPts val="0"/>
              </a:spcBef>
              <a:spcAft>
                <a:spcPts val="0"/>
              </a:spcAft>
              <a:buClr>
                <a:srgbClr val="222222"/>
              </a:buClr>
              <a:buSzPts val="2400"/>
              <a:buFont typeface="Open Sans"/>
              <a:buChar char="●"/>
            </a:pPr>
            <a:r>
              <a:rPr b="1" lang="en-US" sz="2400">
                <a:solidFill>
                  <a:srgbClr val="222222"/>
                </a:solidFill>
                <a:latin typeface="Open Sans"/>
                <a:ea typeface="Open Sans"/>
                <a:cs typeface="Open Sans"/>
                <a:sym typeface="Open Sans"/>
              </a:rPr>
              <a:t>Mentimeter (Spanish version): </a:t>
            </a:r>
            <a:r>
              <a:rPr b="1" lang="en-US" sz="2400" u="sng">
                <a:solidFill>
                  <a:schemeClr val="hlink"/>
                </a:solidFill>
                <a:latin typeface="Open Sans"/>
                <a:ea typeface="Open Sans"/>
                <a:cs typeface="Open Sans"/>
                <a:sym typeface="Open Sans"/>
                <a:hlinkClick r:id="rId4"/>
              </a:rPr>
              <a:t>www.menti.com/alqee2pw4gh4</a:t>
            </a:r>
            <a:r>
              <a:rPr b="1" lang="en-US" sz="2400">
                <a:solidFill>
                  <a:srgbClr val="222222"/>
                </a:solidFill>
                <a:latin typeface="Open Sans"/>
                <a:ea typeface="Open Sans"/>
                <a:cs typeface="Open Sans"/>
                <a:sym typeface="Open Sans"/>
              </a:rPr>
              <a:t> </a:t>
            </a:r>
            <a:br>
              <a:rPr b="1" lang="en-US" sz="2400">
                <a:solidFill>
                  <a:srgbClr val="222222"/>
                </a:solidFill>
                <a:latin typeface="Open Sans"/>
                <a:ea typeface="Open Sans"/>
                <a:cs typeface="Open Sans"/>
                <a:sym typeface="Open Sans"/>
              </a:rPr>
            </a:br>
            <a:endParaRPr b="1" sz="2400">
              <a:solidFill>
                <a:srgbClr val="222222"/>
              </a:solidFill>
              <a:latin typeface="Open Sans"/>
              <a:ea typeface="Open Sans"/>
              <a:cs typeface="Open Sans"/>
              <a:sym typeface="Open Sans"/>
            </a:endParaRPr>
          </a:p>
          <a:p>
            <a:pPr indent="-381000" lvl="0" marL="457200" rtl="0" algn="l">
              <a:lnSpc>
                <a:spcPct val="107000"/>
              </a:lnSpc>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1) What are</a:t>
            </a:r>
            <a:r>
              <a:rPr b="1" lang="en-US" sz="2400">
                <a:solidFill>
                  <a:srgbClr val="222222"/>
                </a:solidFill>
                <a:latin typeface="Open Sans"/>
                <a:ea typeface="Open Sans"/>
                <a:cs typeface="Open Sans"/>
                <a:sym typeface="Open Sans"/>
              </a:rPr>
              <a:t> key considerations</a:t>
            </a:r>
            <a:r>
              <a:rPr lang="en-US" sz="2400">
                <a:solidFill>
                  <a:srgbClr val="222222"/>
                </a:solidFill>
                <a:latin typeface="Open Sans"/>
                <a:ea typeface="Open Sans"/>
                <a:cs typeface="Open Sans"/>
                <a:sym typeface="Open Sans"/>
              </a:rPr>
              <a:t> to raise employment rates among prime working-age adults (</a:t>
            </a:r>
            <a:r>
              <a:rPr lang="en-US" sz="2400">
                <a:solidFill>
                  <a:srgbClr val="222222"/>
                </a:solidFill>
                <a:highlight>
                  <a:srgbClr val="FFFFFF"/>
                </a:highlight>
                <a:latin typeface="Open Sans"/>
                <a:ea typeface="Open Sans"/>
                <a:cs typeface="Open Sans"/>
                <a:sym typeface="Open Sans"/>
              </a:rPr>
              <a:t>25-to-54)</a:t>
            </a:r>
            <a:r>
              <a:rPr lang="en-US" sz="2400">
                <a:solidFill>
                  <a:srgbClr val="222222"/>
                </a:solidFill>
                <a:latin typeface="Open Sans"/>
                <a:ea typeface="Open Sans"/>
                <a:cs typeface="Open Sans"/>
                <a:sym typeface="Open Sans"/>
              </a:rPr>
              <a:t> in the Redwood Region?</a:t>
            </a:r>
            <a:endParaRPr sz="2400">
              <a:solidFill>
                <a:srgbClr val="222222"/>
              </a:solidFill>
              <a:latin typeface="Open Sans"/>
              <a:ea typeface="Open Sans"/>
              <a:cs typeface="Open Sans"/>
              <a:sym typeface="Open Sans"/>
            </a:endParaRPr>
          </a:p>
          <a:p>
            <a:pPr indent="-368300" lvl="1" marL="914400" rtl="0" algn="l">
              <a:lnSpc>
                <a:spcPct val="107000"/>
              </a:lnSpc>
              <a:spcBef>
                <a:spcPts val="0"/>
              </a:spcBef>
              <a:spcAft>
                <a:spcPts val="0"/>
              </a:spcAft>
              <a:buClr>
                <a:srgbClr val="222222"/>
              </a:buClr>
              <a:buSzPts val="2200"/>
              <a:buFont typeface="Open Sans"/>
              <a:buChar char="○"/>
            </a:pPr>
            <a:r>
              <a:rPr i="1" lang="en-US" sz="2200">
                <a:solidFill>
                  <a:srgbClr val="222222"/>
                </a:solidFill>
                <a:latin typeface="Open Sans"/>
                <a:ea typeface="Open Sans"/>
                <a:cs typeface="Open Sans"/>
                <a:sym typeface="Open Sans"/>
              </a:rPr>
              <a:t>Could be related to demographics, industry-specific challenges, access to education and training, etc.</a:t>
            </a:r>
            <a:br>
              <a:rPr i="1" lang="en-US" sz="2200">
                <a:solidFill>
                  <a:srgbClr val="222222"/>
                </a:solidFill>
                <a:latin typeface="Open Sans"/>
                <a:ea typeface="Open Sans"/>
                <a:cs typeface="Open Sans"/>
                <a:sym typeface="Open Sans"/>
              </a:rPr>
            </a:br>
            <a:endParaRPr sz="2400">
              <a:solidFill>
                <a:srgbClr val="222222"/>
              </a:solidFill>
              <a:latin typeface="Open Sans"/>
              <a:ea typeface="Open Sans"/>
              <a:cs typeface="Open Sans"/>
              <a:sym typeface="Open Sans"/>
            </a:endParaRPr>
          </a:p>
          <a:p>
            <a:pPr indent="-381000" lvl="0" marL="457200" rtl="0" algn="l">
              <a:lnSpc>
                <a:spcPct val="107000"/>
              </a:lnSpc>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2) What local or regional level </a:t>
            </a:r>
            <a:r>
              <a:rPr b="1" lang="en-US" sz="2400">
                <a:solidFill>
                  <a:srgbClr val="222222"/>
                </a:solidFill>
                <a:latin typeface="Open Sans"/>
                <a:ea typeface="Open Sans"/>
                <a:cs typeface="Open Sans"/>
                <a:sym typeface="Open Sans"/>
              </a:rPr>
              <a:t>policies or strategies</a:t>
            </a:r>
            <a:r>
              <a:rPr lang="en-US" sz="2400">
                <a:solidFill>
                  <a:srgbClr val="222222"/>
                </a:solidFill>
                <a:latin typeface="Open Sans"/>
                <a:ea typeface="Open Sans"/>
                <a:cs typeface="Open Sans"/>
                <a:sym typeface="Open Sans"/>
              </a:rPr>
              <a:t> would be most effective in addressing these issues and the needs of our diverse communities?</a:t>
            </a:r>
            <a:endParaRPr sz="2400">
              <a:solidFill>
                <a:srgbClr val="222222"/>
              </a:solidFill>
              <a:latin typeface="Open Sans"/>
              <a:ea typeface="Open Sans"/>
              <a:cs typeface="Open Sans"/>
              <a:sym typeface="Open Sans"/>
            </a:endParaRPr>
          </a:p>
          <a:p>
            <a:pPr indent="-368300" lvl="1" marL="914400" rtl="0" algn="l">
              <a:lnSpc>
                <a:spcPct val="107000"/>
              </a:lnSpc>
              <a:spcBef>
                <a:spcPts val="0"/>
              </a:spcBef>
              <a:spcAft>
                <a:spcPts val="0"/>
              </a:spcAft>
              <a:buClr>
                <a:srgbClr val="222222"/>
              </a:buClr>
              <a:buSzPts val="2200"/>
              <a:buFont typeface="Open Sans"/>
              <a:buChar char="○"/>
            </a:pPr>
            <a:r>
              <a:rPr i="1" lang="en-US" sz="2200">
                <a:solidFill>
                  <a:srgbClr val="222222"/>
                </a:solidFill>
                <a:latin typeface="Open Sans"/>
                <a:ea typeface="Open Sans"/>
                <a:cs typeface="Open Sans"/>
                <a:sym typeface="Open Sans"/>
              </a:rPr>
              <a:t>Please consider the role that community organizations, local government, and regional partnerships might play in the implementation of these solutions.</a:t>
            </a:r>
            <a:endParaRPr sz="2200">
              <a:solidFill>
                <a:schemeClr val="dk1"/>
              </a:solidFill>
              <a:latin typeface="Open Sans"/>
              <a:ea typeface="Open Sans"/>
              <a:cs typeface="Open Sans"/>
              <a:sym typeface="Open Sans"/>
            </a:endParaRPr>
          </a:p>
        </p:txBody>
      </p:sp>
      <p:pic>
        <p:nvPicPr>
          <p:cNvPr descr="Our Story | California Center for Rural Policy" id="332" name="Google Shape;332;g2bcef0c2dd4_1_79"/>
          <p:cNvPicPr preferRelativeResize="0"/>
          <p:nvPr/>
        </p:nvPicPr>
        <p:blipFill rotWithShape="1">
          <a:blip r:embed="rId5">
            <a:alphaModFix/>
          </a:blip>
          <a:srcRect b="0" l="0" r="0" t="0"/>
          <a:stretch/>
        </p:blipFill>
        <p:spPr>
          <a:xfrm>
            <a:off x="11125200" y="5821566"/>
            <a:ext cx="762000" cy="7798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6a219a1e2c_12_18"/>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9" name="Google Shape;339;g26a219a1e2c_12_18"/>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40" name="Google Shape;340;g26a219a1e2c_12_18"/>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341" name="Google Shape;341;g26a219a1e2c_12_18"/>
          <p:cNvSpPr txBox="1"/>
          <p:nvPr/>
        </p:nvSpPr>
        <p:spPr>
          <a:xfrm>
            <a:off x="419150" y="431725"/>
            <a:ext cx="11112300" cy="55659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Collaborative Discussion Part 1: Job Creation, Quality, and Access in Our Region </a:t>
            </a:r>
            <a:r>
              <a:rPr b="1" i="1" lang="en-US" sz="3200">
                <a:solidFill>
                  <a:srgbClr val="0F7556"/>
                </a:solidFill>
                <a:latin typeface="Open Sans"/>
                <a:ea typeface="Open Sans"/>
                <a:cs typeface="Open Sans"/>
                <a:sym typeface="Open Sans"/>
              </a:rPr>
              <a:t>(1)</a:t>
            </a:r>
            <a:endParaRPr b="1" i="1"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0" lvl="0" marL="0" rtl="0" algn="l">
              <a:spcBef>
                <a:spcPts val="0"/>
              </a:spcBef>
              <a:spcAft>
                <a:spcPts val="0"/>
              </a:spcAft>
              <a:buNone/>
            </a:pPr>
            <a:r>
              <a:rPr b="1" lang="en-US" sz="2400">
                <a:solidFill>
                  <a:schemeClr val="dk1"/>
                </a:solidFill>
                <a:latin typeface="Open Sans"/>
                <a:ea typeface="Open Sans"/>
                <a:cs typeface="Open Sans"/>
                <a:sym typeface="Open Sans"/>
              </a:rPr>
              <a:t>Creating project criteria for RRRISE Rubric</a:t>
            </a:r>
            <a:endParaRPr b="1" sz="2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rPr i="1" lang="en-US" sz="2400">
                <a:solidFill>
                  <a:schemeClr val="dk1"/>
                </a:solidFill>
                <a:latin typeface="Open Sans"/>
                <a:ea typeface="Open Sans"/>
                <a:cs typeface="Open Sans"/>
                <a:sym typeface="Open Sans"/>
              </a:rPr>
              <a:t>Invited to start the conversation:</a:t>
            </a:r>
            <a:endParaRPr i="1"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Workforce Development Boards: </a:t>
            </a:r>
            <a:r>
              <a:rPr lang="en-US" sz="2400">
                <a:solidFill>
                  <a:schemeClr val="dk1"/>
                </a:solidFill>
                <a:latin typeface="Open Sans"/>
                <a:ea typeface="Open Sans"/>
                <a:cs typeface="Open Sans"/>
                <a:sym typeface="Open Sans"/>
              </a:rPr>
              <a:t>Workforce Alliance of the North Bay, Humboldt County Workforce Development Board, NoRTEC</a:t>
            </a:r>
            <a:endParaRPr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Job Centers:</a:t>
            </a:r>
            <a:r>
              <a:rPr lang="en-US" sz="2400">
                <a:solidFill>
                  <a:schemeClr val="dk1"/>
                </a:solidFill>
                <a:latin typeface="Open Sans"/>
                <a:ea typeface="Open Sans"/>
                <a:cs typeface="Open Sans"/>
                <a:sym typeface="Open Sans"/>
              </a:rPr>
              <a:t> SMART Center, the Job Market, Career Point.</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rPr lang="en-US" sz="2400">
                <a:solidFill>
                  <a:schemeClr val="dk1"/>
                </a:solidFill>
                <a:latin typeface="Open Sans"/>
                <a:ea typeface="Open Sans"/>
                <a:cs typeface="Open Sans"/>
                <a:sym typeface="Open Sans"/>
              </a:rPr>
              <a:t>→ What are we doing to prepare our workforce for current and future industries?</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rPr lang="en-US" sz="2400">
                <a:solidFill>
                  <a:schemeClr val="dk1"/>
                </a:solidFill>
                <a:latin typeface="Open Sans"/>
                <a:ea typeface="Open Sans"/>
                <a:cs typeface="Open Sans"/>
                <a:sym typeface="Open Sans"/>
              </a:rPr>
              <a:t>→ How are we helping people overcome workforce barriers?</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rPr lang="en-US" sz="2400">
                <a:solidFill>
                  <a:schemeClr val="dk1"/>
                </a:solidFill>
                <a:latin typeface="Open Sans"/>
                <a:ea typeface="Open Sans"/>
                <a:cs typeface="Open Sans"/>
                <a:sym typeface="Open Sans"/>
              </a:rPr>
              <a:t>→ Innovative approaches to highlight?</a:t>
            </a:r>
            <a:endParaRPr sz="2400">
              <a:solidFill>
                <a:schemeClr val="dk1"/>
              </a:solidFill>
              <a:latin typeface="Open Sans"/>
              <a:ea typeface="Open Sans"/>
              <a:cs typeface="Open Sans"/>
              <a:sym typeface="Open Sans"/>
            </a:endParaRPr>
          </a:p>
        </p:txBody>
      </p:sp>
      <p:pic>
        <p:nvPicPr>
          <p:cNvPr id="342" name="Google Shape;342;g26a219a1e2c_12_18"/>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6a219a1e2c_12_27"/>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9" name="Google Shape;349;g26a219a1e2c_12_27"/>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50" name="Google Shape;350;g26a219a1e2c_12_27"/>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351" name="Google Shape;351;g26a219a1e2c_12_27"/>
          <p:cNvSpPr txBox="1"/>
          <p:nvPr/>
        </p:nvSpPr>
        <p:spPr>
          <a:xfrm>
            <a:off x="419150" y="431725"/>
            <a:ext cx="11112300" cy="44577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Collaborative Discussion Part 1: Job Creation, Quality, and Access in Our Region </a:t>
            </a:r>
            <a:r>
              <a:rPr b="1" i="1" lang="en-US" sz="3200">
                <a:solidFill>
                  <a:srgbClr val="0F7556"/>
                </a:solidFill>
                <a:latin typeface="Open Sans"/>
                <a:ea typeface="Open Sans"/>
                <a:cs typeface="Open Sans"/>
                <a:sym typeface="Open Sans"/>
              </a:rPr>
              <a:t>(2)</a:t>
            </a:r>
            <a:endParaRPr b="1" i="1"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What standard would you like to see upheld by funded projects? </a:t>
            </a:r>
            <a:endParaRPr b="1"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What things could make a difference for job seekers and working families?</a:t>
            </a:r>
            <a:br>
              <a:rPr b="1" lang="en-US" sz="2400">
                <a:solidFill>
                  <a:schemeClr val="dk1"/>
                </a:solidFill>
                <a:latin typeface="Open Sans"/>
                <a:ea typeface="Open Sans"/>
                <a:cs typeface="Open Sans"/>
                <a:sym typeface="Open Sans"/>
              </a:rPr>
            </a:br>
            <a:endParaRPr b="1" sz="2400">
              <a:solidFill>
                <a:schemeClr val="dk1"/>
              </a:solidFill>
              <a:latin typeface="Open Sans"/>
              <a:ea typeface="Open Sans"/>
              <a:cs typeface="Open Sans"/>
              <a:sym typeface="Open Sans"/>
            </a:endParaRPr>
          </a:p>
          <a:p>
            <a:pPr indent="0" lvl="0" marL="0" rtl="0" algn="l">
              <a:spcBef>
                <a:spcPts val="0"/>
              </a:spcBef>
              <a:spcAft>
                <a:spcPts val="0"/>
              </a:spcAft>
              <a:buNone/>
            </a:pPr>
            <a:r>
              <a:rPr lang="en-US" sz="2400">
                <a:solidFill>
                  <a:schemeClr val="dk1"/>
                </a:solidFill>
                <a:latin typeface="Open Sans"/>
                <a:ea typeface="Open Sans"/>
                <a:cs typeface="Open Sans"/>
                <a:sym typeface="Open Sans"/>
              </a:rPr>
              <a:t>→ 	With respect to job quality</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rPr lang="en-US" sz="2400">
                <a:solidFill>
                  <a:schemeClr val="dk1"/>
                </a:solidFill>
                <a:latin typeface="Open Sans"/>
                <a:ea typeface="Open Sans"/>
                <a:cs typeface="Open Sans"/>
                <a:sym typeface="Open Sans"/>
              </a:rPr>
              <a:t>→ 	With respect to job access</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rPr lang="en-US" sz="2400">
                <a:solidFill>
                  <a:schemeClr val="dk1"/>
                </a:solidFill>
                <a:latin typeface="Open Sans"/>
                <a:ea typeface="Open Sans"/>
                <a:cs typeface="Open Sans"/>
                <a:sym typeface="Open Sans"/>
              </a:rPr>
              <a:t>→ 	With respect to job creation</a:t>
            </a:r>
            <a:endParaRPr sz="2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i="1" sz="2400">
              <a:solidFill>
                <a:schemeClr val="dk1"/>
              </a:solidFill>
              <a:latin typeface="Open Sans"/>
              <a:ea typeface="Open Sans"/>
              <a:cs typeface="Open Sans"/>
              <a:sym typeface="Open Sans"/>
            </a:endParaRPr>
          </a:p>
        </p:txBody>
      </p:sp>
      <p:pic>
        <p:nvPicPr>
          <p:cNvPr id="352" name="Google Shape;352;g26a219a1e2c_12_27"/>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26a219a1e2c_12_36"/>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9" name="Google Shape;359;g26a219a1e2c_12_36"/>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60" name="Google Shape;360;g26a219a1e2c_12_36"/>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361" name="Google Shape;361;g26a219a1e2c_12_36"/>
          <p:cNvSpPr txBox="1"/>
          <p:nvPr/>
        </p:nvSpPr>
        <p:spPr>
          <a:xfrm>
            <a:off x="419150" y="431725"/>
            <a:ext cx="11112300" cy="61815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Collaborative Discussion Part 1: Job Creation, Quality, and Access in Our Region </a:t>
            </a:r>
            <a:r>
              <a:rPr b="1" i="1" lang="en-US" sz="3200">
                <a:solidFill>
                  <a:srgbClr val="0F7556"/>
                </a:solidFill>
                <a:latin typeface="Open Sans"/>
                <a:ea typeface="Open Sans"/>
                <a:cs typeface="Open Sans"/>
                <a:sym typeface="Open Sans"/>
              </a:rPr>
              <a:t>(3)</a:t>
            </a:r>
            <a:endParaRPr b="1" i="1"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2400">
                <a:solidFill>
                  <a:schemeClr val="dk1"/>
                </a:solidFill>
                <a:latin typeface="Open Sans"/>
                <a:ea typeface="Open Sans"/>
                <a:cs typeface="Open Sans"/>
                <a:sym typeface="Open Sans"/>
              </a:rPr>
              <a:t>Major Employers and Labor Groups Respond:</a:t>
            </a:r>
            <a:endParaRPr b="1" sz="2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3200">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Open Sans"/>
              <a:buAutoNum type="arabicPeriod"/>
            </a:pPr>
            <a:r>
              <a:rPr lang="en-US" sz="2400">
                <a:solidFill>
                  <a:schemeClr val="dk1"/>
                </a:solidFill>
                <a:latin typeface="Open Sans"/>
                <a:ea typeface="Open Sans"/>
                <a:cs typeface="Open Sans"/>
                <a:sym typeface="Open Sans"/>
              </a:rPr>
              <a:t>What are the biggest challenges in hiring and retaining employees?</a:t>
            </a:r>
            <a:endParaRPr sz="2400">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2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400">
                <a:solidFill>
                  <a:schemeClr val="dk1"/>
                </a:solidFill>
                <a:latin typeface="Open Sans"/>
                <a:ea typeface="Open Sans"/>
                <a:cs typeface="Open Sans"/>
                <a:sym typeface="Open Sans"/>
              </a:rPr>
              <a:t>2. What values does your firm(s) hold with respect to job quality? How is that communicated and invested in? </a:t>
            </a:r>
            <a:endParaRPr sz="2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400">
                <a:solidFill>
                  <a:schemeClr val="dk1"/>
                </a:solidFill>
                <a:latin typeface="Open Sans"/>
                <a:ea typeface="Open Sans"/>
                <a:cs typeface="Open Sans"/>
                <a:sym typeface="Open Sans"/>
              </a:rPr>
              <a:t>3. CA Jobs First is about bringing public and private investment into key industries (like yours) in our Region to create opportunities for people. What criteria would you like to see used to prioritize projects and initiatives? </a:t>
            </a:r>
            <a:endParaRPr sz="24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3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i="1" sz="2400">
              <a:solidFill>
                <a:schemeClr val="dk1"/>
              </a:solidFill>
              <a:latin typeface="Open Sans"/>
              <a:ea typeface="Open Sans"/>
              <a:cs typeface="Open Sans"/>
              <a:sym typeface="Open Sans"/>
            </a:endParaRPr>
          </a:p>
        </p:txBody>
      </p:sp>
      <p:pic>
        <p:nvPicPr>
          <p:cNvPr id="362" name="Google Shape;362;g26a219a1e2c_12_36"/>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6a219a1e2c_12_45"/>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9" name="Google Shape;369;g26a219a1e2c_12_45"/>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70" name="Google Shape;370;g26a219a1e2c_12_45"/>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371" name="Google Shape;371;g26a219a1e2c_12_45"/>
          <p:cNvSpPr txBox="1"/>
          <p:nvPr/>
        </p:nvSpPr>
        <p:spPr>
          <a:xfrm>
            <a:off x="419150" y="431725"/>
            <a:ext cx="11112300" cy="58122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Voting Members Vote on Jobs Criteria </a:t>
            </a:r>
            <a:r>
              <a:rPr b="1" i="1" lang="en-US" sz="3200">
                <a:solidFill>
                  <a:srgbClr val="0F7556"/>
                </a:solidFill>
                <a:latin typeface="Open Sans"/>
                <a:ea typeface="Open Sans"/>
                <a:cs typeface="Open Sans"/>
                <a:sym typeface="Open Sans"/>
              </a:rPr>
              <a:t>(1)</a:t>
            </a:r>
            <a:endParaRPr b="1" i="1"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0" lvl="0" marL="0" rtl="0" algn="l">
              <a:spcBef>
                <a:spcPts val="0"/>
              </a:spcBef>
              <a:spcAft>
                <a:spcPts val="0"/>
              </a:spcAft>
              <a:buNone/>
            </a:pPr>
            <a:r>
              <a:rPr b="1" lang="en-US" sz="2400">
                <a:latin typeface="Open Sans"/>
                <a:ea typeface="Open Sans"/>
                <a:cs typeface="Open Sans"/>
                <a:sym typeface="Open Sans"/>
              </a:rPr>
              <a:t>State Criteria for Job Quality and Access</a:t>
            </a:r>
            <a:br>
              <a:rPr b="1" lang="en-US" sz="2400">
                <a:latin typeface="Open Sans"/>
                <a:ea typeface="Open Sans"/>
                <a:cs typeface="Open Sans"/>
                <a:sym typeface="Open Sans"/>
              </a:rPr>
            </a:br>
            <a:br>
              <a:rPr b="1" lang="en-US" sz="2400">
                <a:latin typeface="Open Sans"/>
                <a:ea typeface="Open Sans"/>
                <a:cs typeface="Open Sans"/>
                <a:sym typeface="Open Sans"/>
              </a:rPr>
            </a:br>
            <a:r>
              <a:rPr b="1" i="1" lang="en-US" sz="2400">
                <a:latin typeface="Open Sans"/>
                <a:ea typeface="Open Sans"/>
                <a:cs typeface="Open Sans"/>
                <a:sym typeface="Open Sans"/>
              </a:rPr>
              <a:t>ESSENTIALS</a:t>
            </a:r>
            <a:br>
              <a:rPr b="1" i="1" lang="en-US" sz="2400">
                <a:latin typeface="Open Sans"/>
                <a:ea typeface="Open Sans"/>
                <a:cs typeface="Open Sans"/>
                <a:sym typeface="Open Sans"/>
              </a:rPr>
            </a:br>
            <a:endParaRPr b="1" i="1"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US" sz="2400">
                <a:latin typeface="Open Sans"/>
                <a:ea typeface="Open Sans"/>
                <a:cs typeface="Open Sans"/>
                <a:sym typeface="Open Sans"/>
              </a:rPr>
              <a:t>Promote the creation of family-sustaining jobs:</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Healthcare and retirement benefits</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Upward mobility</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Access to training</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Consistent scheduling</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Safe working conditions</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Opportunities for collective worker input;</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US" sz="2400">
                <a:latin typeface="Open Sans"/>
                <a:ea typeface="Open Sans"/>
                <a:cs typeface="Open Sans"/>
                <a:sym typeface="Open Sans"/>
              </a:rPr>
              <a:t>Equitable access to quality jobs for communities throughout the region.</a:t>
            </a:r>
            <a:endParaRPr sz="2400">
              <a:latin typeface="Open Sans"/>
              <a:ea typeface="Open Sans"/>
              <a:cs typeface="Open Sans"/>
              <a:sym typeface="Open Sans"/>
            </a:endParaRPr>
          </a:p>
          <a:p>
            <a:pPr indent="0" lvl="0" marL="457200" rtl="0" algn="l">
              <a:spcBef>
                <a:spcPts val="0"/>
              </a:spcBef>
              <a:spcAft>
                <a:spcPts val="0"/>
              </a:spcAft>
              <a:buNone/>
            </a:pPr>
            <a:r>
              <a:t/>
            </a:r>
            <a:endParaRPr i="1" sz="2400">
              <a:solidFill>
                <a:schemeClr val="dk1"/>
              </a:solidFill>
              <a:latin typeface="Open Sans"/>
              <a:ea typeface="Open Sans"/>
              <a:cs typeface="Open Sans"/>
              <a:sym typeface="Open Sans"/>
            </a:endParaRPr>
          </a:p>
        </p:txBody>
      </p:sp>
      <p:pic>
        <p:nvPicPr>
          <p:cNvPr id="372" name="Google Shape;372;g26a219a1e2c_12_45"/>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bcef0c2dd4_0_0"/>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79" name="Google Shape;379;g2bcef0c2dd4_0_0"/>
          <p:cNvSpPr txBox="1"/>
          <p:nvPr>
            <p:ph idx="1" type="body"/>
          </p:nvPr>
        </p:nvSpPr>
        <p:spPr>
          <a:xfrm>
            <a:off x="437325" y="1409225"/>
            <a:ext cx="10899900" cy="4500300"/>
          </a:xfrm>
          <a:prstGeom prst="rect">
            <a:avLst/>
          </a:prstGeom>
          <a:solidFill>
            <a:srgbClr val="FFFFFF">
              <a:alpha val="67450"/>
            </a:srgbClr>
          </a:solidFill>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b="1" lang="en-US" sz="2400">
                <a:latin typeface="Open Sans"/>
                <a:ea typeface="Open Sans"/>
                <a:cs typeface="Open Sans"/>
                <a:sym typeface="Open Sans"/>
              </a:rPr>
              <a:t>State Criteria for Job Quality and Access</a:t>
            </a:r>
            <a:endParaRPr b="1" sz="24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t/>
            </a:r>
            <a:endParaRPr b="1" sz="2400">
              <a:latin typeface="Open Sans"/>
              <a:ea typeface="Open Sans"/>
              <a:cs typeface="Open Sans"/>
              <a:sym typeface="Open Sans"/>
            </a:endParaRPr>
          </a:p>
          <a:p>
            <a:pPr indent="0" lvl="0" marL="0" rtl="0" algn="l">
              <a:lnSpc>
                <a:spcPct val="100000"/>
              </a:lnSpc>
              <a:spcBef>
                <a:spcPts val="0"/>
              </a:spcBef>
              <a:spcAft>
                <a:spcPts val="0"/>
              </a:spcAft>
              <a:buNone/>
            </a:pPr>
            <a:r>
              <a:rPr b="1" i="1" lang="en-US" sz="2400">
                <a:latin typeface="Open Sans"/>
                <a:ea typeface="Open Sans"/>
                <a:cs typeface="Open Sans"/>
                <a:sym typeface="Open Sans"/>
              </a:rPr>
              <a:t>BONUS POINTS:</a:t>
            </a:r>
            <a:br>
              <a:rPr b="1" i="1" lang="en-US" sz="2400">
                <a:latin typeface="Open Sans"/>
                <a:ea typeface="Open Sans"/>
                <a:cs typeface="Open Sans"/>
                <a:sym typeface="Open Sans"/>
              </a:rPr>
            </a:br>
            <a:endParaRPr b="1" i="1" sz="2400">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lang="en-US" sz="2400">
                <a:latin typeface="Open Sans"/>
                <a:ea typeface="Open Sans"/>
                <a:cs typeface="Open Sans"/>
                <a:sym typeface="Open Sans"/>
              </a:rPr>
              <a:t>Local or targeted hire provisions;</a:t>
            </a:r>
            <a:endParaRPr sz="2400">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lang="en-US" sz="2400">
                <a:latin typeface="Open Sans"/>
                <a:ea typeface="Open Sans"/>
                <a:cs typeface="Open Sans"/>
                <a:sym typeface="Open Sans"/>
              </a:rPr>
              <a:t>Project Labor Agreement or Community Workforce Agreement, or a Community Benefits Agreement;</a:t>
            </a:r>
            <a:endParaRPr sz="2400">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lang="en-US" sz="2400">
                <a:latin typeface="Open Sans"/>
                <a:ea typeface="Open Sans"/>
                <a:cs typeface="Open Sans"/>
                <a:sym typeface="Open Sans"/>
              </a:rPr>
              <a:t>Target training and support services to workers with employment barriers as defined in Chapter 2 of the California Unemployment Insurance Code</a:t>
            </a:r>
            <a:endParaRPr sz="2400">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lang="en-US" sz="2400">
                <a:latin typeface="Open Sans"/>
                <a:ea typeface="Open Sans"/>
                <a:cs typeface="Open Sans"/>
                <a:sym typeface="Open Sans"/>
              </a:rPr>
              <a:t>Funding of worker owned cooperatives</a:t>
            </a:r>
            <a:endParaRPr/>
          </a:p>
        </p:txBody>
      </p:sp>
      <p:sp>
        <p:nvSpPr>
          <p:cNvPr id="380" name="Google Shape;380;g2bcef0c2dd4_0_0"/>
          <p:cNvSpPr txBox="1"/>
          <p:nvPr>
            <p:ph type="title"/>
          </p:nvPr>
        </p:nvSpPr>
        <p:spPr>
          <a:xfrm>
            <a:off x="417257" y="83525"/>
            <a:ext cx="9846600" cy="13257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Arial"/>
              <a:buNone/>
            </a:pPr>
            <a:r>
              <a:rPr b="1" lang="en-US" sz="3200">
                <a:solidFill>
                  <a:srgbClr val="0F7556"/>
                </a:solidFill>
                <a:latin typeface="Open Sans"/>
                <a:ea typeface="Open Sans"/>
                <a:cs typeface="Open Sans"/>
                <a:sym typeface="Open Sans"/>
              </a:rPr>
              <a:t>Voting Members Vote on Jobs Criteria </a:t>
            </a:r>
            <a:r>
              <a:rPr b="1" i="1" lang="en-US" sz="3200">
                <a:solidFill>
                  <a:srgbClr val="0F7556"/>
                </a:solidFill>
                <a:latin typeface="Open Sans"/>
                <a:ea typeface="Open Sans"/>
                <a:cs typeface="Open Sans"/>
                <a:sym typeface="Open Sans"/>
              </a:rPr>
              <a:t>(2)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26a219a1e2c_12_57"/>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7" name="Google Shape;387;g26a219a1e2c_12_57"/>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388" name="Google Shape;388;g26a219a1e2c_12_57"/>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389" name="Google Shape;389;g26a219a1e2c_12_57"/>
          <p:cNvSpPr txBox="1"/>
          <p:nvPr/>
        </p:nvSpPr>
        <p:spPr>
          <a:xfrm>
            <a:off x="419150" y="431725"/>
            <a:ext cx="11112300" cy="43344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Voting Members Vote on Jobs Criteria </a:t>
            </a:r>
            <a:r>
              <a:rPr b="1" i="1" lang="en-US" sz="3200">
                <a:solidFill>
                  <a:srgbClr val="0F7556"/>
                </a:solidFill>
                <a:latin typeface="Open Sans"/>
                <a:ea typeface="Open Sans"/>
                <a:cs typeface="Open Sans"/>
                <a:sym typeface="Open Sans"/>
              </a:rPr>
              <a:t>(3)</a:t>
            </a:r>
            <a:endParaRPr b="1" i="1"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b="1" lang="en-US" sz="2400">
                <a:latin typeface="Open Sans"/>
                <a:ea typeface="Open Sans"/>
                <a:cs typeface="Open Sans"/>
                <a:sym typeface="Open Sans"/>
              </a:rPr>
              <a:t>Mentimeter Link for Voting Member Block</a:t>
            </a:r>
            <a:br>
              <a:rPr b="1" lang="en-US" sz="2400">
                <a:latin typeface="Open Sans"/>
                <a:ea typeface="Open Sans"/>
                <a:cs typeface="Open Sans"/>
                <a:sym typeface="Open Sans"/>
              </a:rPr>
            </a:br>
            <a:endParaRPr b="1"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Ranking the State’s Criteria </a:t>
            </a:r>
            <a:r>
              <a:rPr i="1" lang="en-US" sz="2400">
                <a:latin typeface="Open Sans"/>
                <a:ea typeface="Open Sans"/>
                <a:cs typeface="Open Sans"/>
                <a:sym typeface="Open Sans"/>
              </a:rPr>
              <a:t>(see previous slides)</a:t>
            </a:r>
            <a:endParaRPr i="1"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Feedback to the State?</a:t>
            </a:r>
            <a:endParaRPr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latin typeface="Open Sans"/>
                <a:ea typeface="Open Sans"/>
                <a:cs typeface="Open Sans"/>
                <a:sym typeface="Open Sans"/>
              </a:rPr>
              <a:t>What criteria are we missing?</a:t>
            </a:r>
            <a:br>
              <a:rPr lang="en-US" sz="2400">
                <a:latin typeface="Open Sans"/>
                <a:ea typeface="Open Sans"/>
                <a:cs typeface="Open Sans"/>
                <a:sym typeface="Open Sans"/>
              </a:rPr>
            </a:b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b="1" lang="en-US" sz="2400">
                <a:latin typeface="Open Sans"/>
                <a:ea typeface="Open Sans"/>
                <a:cs typeface="Open Sans"/>
                <a:sym typeface="Open Sans"/>
              </a:rPr>
              <a:t>Next Steps:</a:t>
            </a:r>
            <a:br>
              <a:rPr b="1" lang="en-US" sz="2400">
                <a:latin typeface="Open Sans"/>
                <a:ea typeface="Open Sans"/>
                <a:cs typeface="Open Sans"/>
                <a:sym typeface="Open Sans"/>
              </a:rPr>
            </a:br>
            <a:endParaRPr b="1" sz="2400">
              <a:latin typeface="Open Sans"/>
              <a:ea typeface="Open Sans"/>
              <a:cs typeface="Open Sans"/>
              <a:sym typeface="Open Sans"/>
            </a:endParaRPr>
          </a:p>
          <a:p>
            <a:pPr indent="-381000" lvl="1" marL="914400" rtl="0" algn="l">
              <a:spcBef>
                <a:spcPts val="0"/>
              </a:spcBef>
              <a:spcAft>
                <a:spcPts val="0"/>
              </a:spcAft>
              <a:buSzPts val="2400"/>
              <a:buFont typeface="Open Sans"/>
              <a:buChar char="○"/>
            </a:pPr>
            <a:r>
              <a:rPr lang="en-US" sz="2400">
                <a:solidFill>
                  <a:schemeClr val="dk1"/>
                </a:solidFill>
                <a:latin typeface="Open Sans"/>
                <a:ea typeface="Open Sans"/>
                <a:cs typeface="Open Sans"/>
                <a:sym typeface="Open Sans"/>
              </a:rPr>
              <a:t>How do we want to measure these criteria?</a:t>
            </a:r>
            <a:endParaRPr sz="2400">
              <a:latin typeface="Open Sans"/>
              <a:ea typeface="Open Sans"/>
              <a:cs typeface="Open Sans"/>
              <a:sym typeface="Open Sans"/>
            </a:endParaRPr>
          </a:p>
        </p:txBody>
      </p:sp>
      <p:pic>
        <p:nvPicPr>
          <p:cNvPr id="390" name="Google Shape;390;g26a219a1e2c_12_57"/>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66bddc07eb_0_110"/>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pic>
        <p:nvPicPr>
          <p:cNvPr id="397" name="Google Shape;397;g266bddc07eb_0_110"/>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
        <p:nvSpPr>
          <p:cNvPr id="398" name="Google Shape;398;g266bddc07eb_0_110"/>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9" name="Google Shape;399;g266bddc07eb_0_110"/>
          <p:cNvSpPr txBox="1"/>
          <p:nvPr/>
        </p:nvSpPr>
        <p:spPr>
          <a:xfrm>
            <a:off x="419150" y="431725"/>
            <a:ext cx="11289000" cy="585000"/>
          </a:xfrm>
          <a:prstGeom prst="rect">
            <a:avLst/>
          </a:prstGeom>
          <a:solidFill>
            <a:srgbClr val="FFFFFF">
              <a:alpha val="6902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lang="en-US" sz="3200">
                <a:solidFill>
                  <a:srgbClr val="0F7556"/>
                </a:solidFill>
                <a:latin typeface="Open Sans"/>
                <a:ea typeface="Open Sans"/>
                <a:cs typeface="Open Sans"/>
                <a:sym typeface="Open Sans"/>
              </a:rPr>
              <a:t>Next Steps</a:t>
            </a:r>
            <a:endParaRPr b="1" i="0" sz="2400" u="none" cap="none" strike="noStrike">
              <a:solidFill>
                <a:schemeClr val="dk1"/>
              </a:solidFill>
              <a:latin typeface="Open Sans"/>
              <a:ea typeface="Open Sans"/>
              <a:cs typeface="Open Sans"/>
              <a:sym typeface="Open Sans"/>
            </a:endParaRPr>
          </a:p>
        </p:txBody>
      </p:sp>
      <p:sp>
        <p:nvSpPr>
          <p:cNvPr id="400" name="Google Shape;400;g266bddc07eb_0_110"/>
          <p:cNvSpPr txBox="1"/>
          <p:nvPr/>
        </p:nvSpPr>
        <p:spPr>
          <a:xfrm>
            <a:off x="419150" y="1016725"/>
            <a:ext cx="11412600" cy="4606500"/>
          </a:xfrm>
          <a:prstGeom prst="rect">
            <a:avLst/>
          </a:prstGeom>
          <a:solidFill>
            <a:srgbClr val="FFFFFF">
              <a:alpha val="67840"/>
            </a:srgbClr>
          </a:solidFill>
          <a:ln>
            <a:noFill/>
          </a:ln>
        </p:spPr>
        <p:txBody>
          <a:bodyPr anchorCtr="0" anchor="t" bIns="45700" lIns="91425" spcFirstLastPara="1" rIns="91425" wrap="square" tIns="45700">
            <a:spAutoFit/>
          </a:bodyPr>
          <a:lstStyle/>
          <a:p>
            <a:pPr indent="0" lvl="0" marL="0" rtl="0" algn="l">
              <a:lnSpc>
                <a:spcPct val="90000"/>
              </a:lnSpc>
              <a:spcBef>
                <a:spcPts val="1000"/>
              </a:spcBef>
              <a:spcAft>
                <a:spcPts val="0"/>
              </a:spcAft>
              <a:buClr>
                <a:schemeClr val="dk1"/>
              </a:buClr>
              <a:buSzPts val="1100"/>
              <a:buFont typeface="Arial"/>
              <a:buNone/>
            </a:pPr>
            <a:r>
              <a:t/>
            </a:r>
            <a:endParaRPr sz="3200">
              <a:solidFill>
                <a:srgbClr val="0F7556"/>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1100"/>
              <a:buFont typeface="Arial"/>
              <a:buNone/>
            </a:pPr>
            <a:r>
              <a:rPr lang="en-US" sz="3200">
                <a:solidFill>
                  <a:srgbClr val="0F7556"/>
                </a:solidFill>
                <a:latin typeface="Open Sans"/>
                <a:ea typeface="Open Sans"/>
                <a:cs typeface="Open Sans"/>
                <a:sym typeface="Open Sans"/>
              </a:rPr>
              <a:t>March:</a:t>
            </a:r>
            <a:endParaRPr sz="3200">
              <a:solidFill>
                <a:srgbClr val="0F7556"/>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Collaborative meeting on Zoom </a:t>
            </a:r>
            <a:br>
              <a:rPr lang="en-US" sz="2400">
                <a:solidFill>
                  <a:schemeClr val="dk1"/>
                </a:solidFill>
                <a:latin typeface="Open Sans"/>
                <a:ea typeface="Open Sans"/>
                <a:cs typeface="Open Sans"/>
                <a:sym typeface="Open Sans"/>
              </a:rPr>
            </a:br>
            <a:r>
              <a:rPr lang="en-US" sz="2400">
                <a:solidFill>
                  <a:schemeClr val="dk1"/>
                </a:solidFill>
                <a:latin typeface="Open Sans"/>
                <a:ea typeface="Open Sans"/>
                <a:cs typeface="Open Sans"/>
                <a:sym typeface="Open Sans"/>
              </a:rPr>
              <a:t>(in-person meeting in April!)</a:t>
            </a:r>
            <a:endParaRPr sz="2400">
              <a:solidFill>
                <a:schemeClr val="dk1"/>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US" sz="3200">
                <a:solidFill>
                  <a:srgbClr val="0F7556"/>
                </a:solidFill>
                <a:latin typeface="Open Sans"/>
                <a:ea typeface="Open Sans"/>
                <a:cs typeface="Open Sans"/>
                <a:sym typeface="Open Sans"/>
              </a:rPr>
              <a:t>Up Next:</a:t>
            </a:r>
            <a:endParaRPr sz="2800">
              <a:solidFill>
                <a:schemeClr val="dk1"/>
              </a:solidFill>
              <a:latin typeface="Calibri"/>
              <a:ea typeface="Calibri"/>
              <a:cs typeface="Calibri"/>
              <a:sym typeface="Calibri"/>
            </a:endParaRPr>
          </a:p>
          <a:p>
            <a:pPr indent="-381000" lvl="0" marL="457200" rtl="0" algn="l">
              <a:lnSpc>
                <a:spcPct val="90000"/>
              </a:lnSpc>
              <a:spcBef>
                <a:spcPts val="1000"/>
              </a:spcBef>
              <a:spcAft>
                <a:spcPts val="0"/>
              </a:spcAft>
              <a:buClr>
                <a:srgbClr val="262626"/>
              </a:buClr>
              <a:buSzPts val="2400"/>
              <a:buFont typeface="Open Sans"/>
              <a:buChar char="●"/>
            </a:pPr>
            <a:r>
              <a:rPr lang="en-US" sz="2400">
                <a:solidFill>
                  <a:schemeClr val="dk1"/>
                </a:solidFill>
                <a:latin typeface="Open Sans"/>
                <a:ea typeface="Open Sans"/>
                <a:cs typeface="Open Sans"/>
                <a:sym typeface="Open Sans"/>
              </a:rPr>
              <a:t>Rubric design</a:t>
            </a:r>
            <a:endParaRPr sz="2400">
              <a:solidFill>
                <a:schemeClr val="dk1"/>
              </a:solidFill>
              <a:latin typeface="Open Sans"/>
              <a:ea typeface="Open Sans"/>
              <a:cs typeface="Open Sans"/>
              <a:sym typeface="Open Sans"/>
            </a:endParaRPr>
          </a:p>
          <a:p>
            <a:pPr indent="-381000" lvl="0" marL="457200" rtl="0" algn="l">
              <a:lnSpc>
                <a:spcPct val="90000"/>
              </a:lnSpc>
              <a:spcBef>
                <a:spcPts val="0"/>
              </a:spcBef>
              <a:spcAft>
                <a:spcPts val="0"/>
              </a:spcAft>
              <a:buClr>
                <a:srgbClr val="262626"/>
              </a:buClr>
              <a:buSzPts val="2400"/>
              <a:buFont typeface="Open Sans"/>
              <a:buChar char="●"/>
            </a:pPr>
            <a:r>
              <a:rPr lang="en-US" sz="2400">
                <a:solidFill>
                  <a:schemeClr val="dk1"/>
                </a:solidFill>
                <a:latin typeface="Open Sans"/>
                <a:ea typeface="Open Sans"/>
                <a:cs typeface="Open Sans"/>
                <a:sym typeface="Open Sans"/>
              </a:rPr>
              <a:t>Project inventory </a:t>
            </a:r>
            <a:endParaRPr sz="2400">
              <a:solidFill>
                <a:schemeClr val="dk1"/>
              </a:solidFill>
              <a:latin typeface="Open Sans"/>
              <a:ea typeface="Open Sans"/>
              <a:cs typeface="Open Sans"/>
              <a:sym typeface="Open Sans"/>
            </a:endParaRPr>
          </a:p>
          <a:p>
            <a:pPr indent="-381000" lvl="0" marL="457200" rtl="0" algn="l">
              <a:lnSpc>
                <a:spcPct val="90000"/>
              </a:lnSpc>
              <a:spcBef>
                <a:spcPts val="0"/>
              </a:spcBef>
              <a:spcAft>
                <a:spcPts val="0"/>
              </a:spcAft>
              <a:buClr>
                <a:srgbClr val="262626"/>
              </a:buClr>
              <a:buSzPts val="2400"/>
              <a:buFont typeface="Open Sans"/>
              <a:buChar char="●"/>
            </a:pPr>
            <a:r>
              <a:rPr lang="en-US" sz="2400">
                <a:solidFill>
                  <a:schemeClr val="dk1"/>
                </a:solidFill>
                <a:latin typeface="Open Sans"/>
                <a:ea typeface="Open Sans"/>
                <a:cs typeface="Open Sans"/>
                <a:sym typeface="Open Sans"/>
              </a:rPr>
              <a:t>Data Walks</a:t>
            </a:r>
            <a:endParaRPr sz="2400">
              <a:solidFill>
                <a:schemeClr val="dk1"/>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2400"/>
              <a:buFont typeface="Arial"/>
              <a:buNone/>
            </a:pPr>
            <a:r>
              <a:t/>
            </a:r>
            <a:endParaRPr b="1" sz="2200">
              <a:solidFill>
                <a:schemeClr val="dk1"/>
              </a:solidFill>
              <a:latin typeface="Open Sans"/>
              <a:ea typeface="Open Sans"/>
              <a:cs typeface="Open Sans"/>
              <a:sym typeface="Open Sans"/>
            </a:endParaRPr>
          </a:p>
        </p:txBody>
      </p:sp>
      <p:pic>
        <p:nvPicPr>
          <p:cNvPr id="401" name="Google Shape;401;g266bddc07eb_0_110"/>
          <p:cNvPicPr preferRelativeResize="0"/>
          <p:nvPr/>
        </p:nvPicPr>
        <p:blipFill>
          <a:blip r:embed="rId4">
            <a:alphaModFix/>
          </a:blip>
          <a:stretch>
            <a:fillRect/>
          </a:stretch>
        </p:blipFill>
        <p:spPr>
          <a:xfrm>
            <a:off x="7021114" y="678488"/>
            <a:ext cx="4326886" cy="4606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3157387dfd_1_389"/>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8" name="Google Shape;408;g23157387dfd_1_389"/>
          <p:cNvSpPr txBox="1"/>
          <p:nvPr>
            <p:ph idx="1" type="body"/>
          </p:nvPr>
        </p:nvSpPr>
        <p:spPr>
          <a:xfrm>
            <a:off x="838200" y="398275"/>
            <a:ext cx="10515600" cy="48141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1000"/>
              </a:spcBef>
              <a:spcAft>
                <a:spcPts val="0"/>
              </a:spcAft>
              <a:buSzPct val="35999"/>
              <a:buNone/>
            </a:pPr>
            <a:r>
              <a:rPr b="1" lang="en-US" sz="5000">
                <a:solidFill>
                  <a:srgbClr val="0F7556"/>
                </a:solidFill>
                <a:latin typeface="Open Sans"/>
                <a:ea typeface="Open Sans"/>
                <a:cs typeface="Open Sans"/>
                <a:sym typeface="Open Sans"/>
              </a:rPr>
              <a:t>Save the date for our </a:t>
            </a:r>
            <a:endParaRPr b="1" sz="5000">
              <a:solidFill>
                <a:srgbClr val="0F7556"/>
              </a:solidFill>
              <a:latin typeface="Open Sans"/>
              <a:ea typeface="Open Sans"/>
              <a:cs typeface="Open Sans"/>
              <a:sym typeface="Open Sans"/>
            </a:endParaRPr>
          </a:p>
          <a:p>
            <a:pPr indent="0" lvl="0" marL="0" rtl="0" algn="ctr">
              <a:lnSpc>
                <a:spcPct val="90000"/>
              </a:lnSpc>
              <a:spcBef>
                <a:spcPts val="1000"/>
              </a:spcBef>
              <a:spcAft>
                <a:spcPts val="0"/>
              </a:spcAft>
              <a:buSzPct val="36000"/>
              <a:buNone/>
            </a:pPr>
            <a:r>
              <a:rPr b="1" lang="en-US" sz="5000">
                <a:solidFill>
                  <a:srgbClr val="0F7556"/>
                </a:solidFill>
                <a:latin typeface="Open Sans"/>
                <a:ea typeface="Open Sans"/>
                <a:cs typeface="Open Sans"/>
                <a:sym typeface="Open Sans"/>
              </a:rPr>
              <a:t>next meeting:</a:t>
            </a:r>
            <a:endParaRPr b="1" sz="5000">
              <a:solidFill>
                <a:srgbClr val="0F7556"/>
              </a:solidFill>
              <a:latin typeface="Open Sans"/>
              <a:ea typeface="Open Sans"/>
              <a:cs typeface="Open Sans"/>
              <a:sym typeface="Open Sans"/>
            </a:endParaRPr>
          </a:p>
          <a:p>
            <a:pPr indent="0" lvl="0" marL="0" rtl="0" algn="ctr">
              <a:lnSpc>
                <a:spcPct val="90000"/>
              </a:lnSpc>
              <a:spcBef>
                <a:spcPts val="1000"/>
              </a:spcBef>
              <a:spcAft>
                <a:spcPts val="0"/>
              </a:spcAft>
              <a:buSzPct val="40909"/>
              <a:buNone/>
            </a:pPr>
            <a:r>
              <a:t/>
            </a:r>
            <a:endParaRPr b="1" sz="4400" u="sng">
              <a:latin typeface="Open Sans"/>
              <a:ea typeface="Open Sans"/>
              <a:cs typeface="Open Sans"/>
              <a:sym typeface="Open Sans"/>
            </a:endParaRPr>
          </a:p>
          <a:p>
            <a:pPr indent="0" lvl="0" marL="0" rtl="0" algn="ctr">
              <a:lnSpc>
                <a:spcPct val="90000"/>
              </a:lnSpc>
              <a:spcBef>
                <a:spcPts val="1000"/>
              </a:spcBef>
              <a:spcAft>
                <a:spcPts val="0"/>
              </a:spcAft>
              <a:buSzPct val="40909"/>
              <a:buNone/>
            </a:pPr>
            <a:r>
              <a:t/>
            </a:r>
            <a:endParaRPr b="1" i="1" sz="4400">
              <a:latin typeface="Open Sans"/>
              <a:ea typeface="Open Sans"/>
              <a:cs typeface="Open Sans"/>
              <a:sym typeface="Open Sans"/>
            </a:endParaRPr>
          </a:p>
          <a:p>
            <a:pPr indent="0" lvl="0" marL="0" rtl="0" algn="ctr">
              <a:lnSpc>
                <a:spcPct val="90000"/>
              </a:lnSpc>
              <a:spcBef>
                <a:spcPts val="1000"/>
              </a:spcBef>
              <a:spcAft>
                <a:spcPts val="0"/>
              </a:spcAft>
              <a:buSzPct val="40909"/>
              <a:buNone/>
            </a:pPr>
            <a:r>
              <a:t/>
            </a:r>
            <a:endParaRPr b="1" i="1" sz="4400">
              <a:latin typeface="Open Sans"/>
              <a:ea typeface="Open Sans"/>
              <a:cs typeface="Open Sans"/>
              <a:sym typeface="Open Sans"/>
            </a:endParaRPr>
          </a:p>
          <a:p>
            <a:pPr indent="0" lvl="0" marL="0" rtl="0" algn="ctr">
              <a:lnSpc>
                <a:spcPct val="90000"/>
              </a:lnSpc>
              <a:spcBef>
                <a:spcPts val="1000"/>
              </a:spcBef>
              <a:spcAft>
                <a:spcPts val="0"/>
              </a:spcAft>
              <a:buClr>
                <a:schemeClr val="dk1"/>
              </a:buClr>
              <a:buSzPct val="40909"/>
              <a:buFont typeface="Arial"/>
              <a:buNone/>
            </a:pPr>
            <a:br>
              <a:rPr b="1" i="1" lang="en-US" sz="4400">
                <a:latin typeface="Open Sans"/>
                <a:ea typeface="Open Sans"/>
                <a:cs typeface="Open Sans"/>
                <a:sym typeface="Open Sans"/>
              </a:rPr>
            </a:br>
            <a:endParaRPr b="1" i="1" sz="4400">
              <a:latin typeface="Open Sans"/>
              <a:ea typeface="Open Sans"/>
              <a:cs typeface="Open Sans"/>
              <a:sym typeface="Open Sans"/>
            </a:endParaRPr>
          </a:p>
          <a:p>
            <a:pPr indent="0" lvl="0" marL="0" rtl="0" algn="ctr">
              <a:lnSpc>
                <a:spcPct val="90000"/>
              </a:lnSpc>
              <a:spcBef>
                <a:spcPts val="1000"/>
              </a:spcBef>
              <a:spcAft>
                <a:spcPts val="0"/>
              </a:spcAft>
              <a:buClr>
                <a:schemeClr val="dk1"/>
              </a:buClr>
              <a:buSzPct val="59016"/>
              <a:buFont typeface="Arial"/>
              <a:buNone/>
            </a:pPr>
            <a:r>
              <a:rPr b="1" lang="en-US" sz="3050" u="sng">
                <a:solidFill>
                  <a:schemeClr val="hlink"/>
                </a:solidFill>
                <a:latin typeface="Open Sans"/>
                <a:ea typeface="Open Sans"/>
                <a:cs typeface="Open Sans"/>
                <a:sym typeface="Open Sans"/>
                <a:hlinkClick r:id="rId3"/>
              </a:rPr>
              <a:t>Calendar Link</a:t>
            </a:r>
            <a:r>
              <a:rPr lang="en-US" sz="3050">
                <a:latin typeface="Open Sans"/>
                <a:ea typeface="Open Sans"/>
                <a:cs typeface="Open Sans"/>
                <a:sym typeface="Open Sans"/>
              </a:rPr>
              <a:t> | </a:t>
            </a:r>
            <a:r>
              <a:rPr b="1" lang="en-US" sz="3050" u="sng">
                <a:solidFill>
                  <a:schemeClr val="hlink"/>
                </a:solidFill>
                <a:latin typeface="Open Sans"/>
                <a:ea typeface="Open Sans"/>
                <a:cs typeface="Open Sans"/>
                <a:sym typeface="Open Sans"/>
                <a:hlinkClick r:id="rId4"/>
              </a:rPr>
              <a:t>Zoom Link</a:t>
            </a:r>
            <a:endParaRPr b="1" sz="3050">
              <a:solidFill>
                <a:srgbClr val="FF0000"/>
              </a:solidFill>
              <a:latin typeface="Open Sans"/>
              <a:ea typeface="Open Sans"/>
              <a:cs typeface="Open Sans"/>
              <a:sym typeface="Open Sans"/>
            </a:endParaRPr>
          </a:p>
          <a:p>
            <a:pPr indent="0" lvl="0" marL="0" rtl="0" algn="ctr">
              <a:lnSpc>
                <a:spcPct val="90000"/>
              </a:lnSpc>
              <a:spcBef>
                <a:spcPts val="1000"/>
              </a:spcBef>
              <a:spcAft>
                <a:spcPts val="0"/>
              </a:spcAft>
              <a:buClr>
                <a:schemeClr val="dk1"/>
              </a:buClr>
              <a:buSzPct val="59016"/>
              <a:buFont typeface="Arial"/>
              <a:buNone/>
            </a:pPr>
            <a:r>
              <a:rPr b="1" lang="en-US" sz="3050" u="sng">
                <a:solidFill>
                  <a:schemeClr val="hlink"/>
                </a:solidFill>
                <a:latin typeface="Open Sans"/>
                <a:ea typeface="Open Sans"/>
                <a:cs typeface="Open Sans"/>
                <a:sym typeface="Open Sans"/>
                <a:hlinkClick r:id="rId5"/>
              </a:rPr>
              <a:t>Redwood Region RISE Calender</a:t>
            </a:r>
            <a:endParaRPr b="1" sz="3050">
              <a:solidFill>
                <a:srgbClr val="FF0000"/>
              </a:solidFill>
              <a:latin typeface="Open Sans"/>
              <a:ea typeface="Open Sans"/>
              <a:cs typeface="Open Sans"/>
              <a:sym typeface="Open Sans"/>
            </a:endParaRPr>
          </a:p>
          <a:p>
            <a:pPr indent="0" lvl="0" marL="0" rtl="0" algn="ctr">
              <a:lnSpc>
                <a:spcPct val="115000"/>
              </a:lnSpc>
              <a:spcBef>
                <a:spcPts val="1000"/>
              </a:spcBef>
              <a:spcAft>
                <a:spcPts val="0"/>
              </a:spcAft>
              <a:buSzPct val="59015"/>
              <a:buNone/>
            </a:pPr>
            <a:br>
              <a:rPr lang="en-US" sz="3050">
                <a:latin typeface="Open Sans"/>
                <a:ea typeface="Open Sans"/>
                <a:cs typeface="Open Sans"/>
                <a:sym typeface="Open Sans"/>
              </a:rPr>
            </a:br>
            <a:r>
              <a:rPr lang="en-US" sz="3050">
                <a:latin typeface="Open Sans"/>
                <a:ea typeface="Open Sans"/>
                <a:cs typeface="Open Sans"/>
                <a:sym typeface="Open Sans"/>
              </a:rPr>
              <a:t>Please contact us with any questions or concerns: </a:t>
            </a:r>
            <a:r>
              <a:rPr b="1" lang="en-US" sz="3050" u="sng">
                <a:solidFill>
                  <a:schemeClr val="hlink"/>
                </a:solidFill>
                <a:latin typeface="Open Sans"/>
                <a:ea typeface="Open Sans"/>
                <a:cs typeface="Open Sans"/>
                <a:sym typeface="Open Sans"/>
                <a:hlinkClick r:id="rId6"/>
              </a:rPr>
              <a:t>ccrp@humboldt.edu</a:t>
            </a:r>
            <a:endParaRPr b="1" sz="3050">
              <a:latin typeface="Open Sans"/>
              <a:ea typeface="Open Sans"/>
              <a:cs typeface="Open Sans"/>
              <a:sym typeface="Open Sans"/>
            </a:endParaRPr>
          </a:p>
        </p:txBody>
      </p:sp>
      <p:sp>
        <p:nvSpPr>
          <p:cNvPr id="409" name="Google Shape;409;g23157387dfd_1_389"/>
          <p:cNvSpPr txBox="1"/>
          <p:nvPr/>
        </p:nvSpPr>
        <p:spPr>
          <a:xfrm>
            <a:off x="1506150" y="1738800"/>
            <a:ext cx="9214200" cy="15321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chemeClr val="dk1"/>
              </a:buClr>
              <a:buSzPts val="1800"/>
              <a:buFont typeface="Arial"/>
              <a:buNone/>
            </a:pPr>
            <a:r>
              <a:rPr b="1" i="1" lang="en-US" sz="4400">
                <a:solidFill>
                  <a:schemeClr val="lt1"/>
                </a:solidFill>
                <a:latin typeface="Open Sans"/>
                <a:ea typeface="Open Sans"/>
                <a:cs typeface="Open Sans"/>
                <a:sym typeface="Open Sans"/>
              </a:rPr>
              <a:t>March 28</a:t>
            </a:r>
            <a:endParaRPr b="1" i="1" sz="4400">
              <a:solidFill>
                <a:schemeClr val="lt1"/>
              </a:solidFill>
              <a:latin typeface="Open Sans"/>
              <a:ea typeface="Open Sans"/>
              <a:cs typeface="Open Sans"/>
              <a:sym typeface="Open Sans"/>
            </a:endParaRPr>
          </a:p>
          <a:p>
            <a:pPr indent="0" lvl="0" marL="0" marR="0" rtl="0" algn="ctr">
              <a:lnSpc>
                <a:spcPct val="90000"/>
              </a:lnSpc>
              <a:spcBef>
                <a:spcPts val="1000"/>
              </a:spcBef>
              <a:spcAft>
                <a:spcPts val="0"/>
              </a:spcAft>
              <a:buClr>
                <a:schemeClr val="dk1"/>
              </a:buClr>
              <a:buSzPts val="1800"/>
              <a:buFont typeface="Arial"/>
              <a:buNone/>
            </a:pPr>
            <a:r>
              <a:rPr b="1" i="1" lang="en-US" sz="4400">
                <a:solidFill>
                  <a:schemeClr val="lt1"/>
                </a:solidFill>
                <a:latin typeface="Open Sans"/>
                <a:ea typeface="Open Sans"/>
                <a:cs typeface="Open Sans"/>
                <a:sym typeface="Open Sans"/>
              </a:rPr>
              <a:t>11:00 a.m.-12:30 p.m. (on Zoom)</a:t>
            </a:r>
            <a:endParaRPr b="0" i="1" sz="1400" u="none" cap="none" strike="noStrike">
              <a:solidFill>
                <a:srgbClr val="FF0000"/>
              </a:solidFill>
              <a:latin typeface="Calibri"/>
              <a:ea typeface="Calibri"/>
              <a:cs typeface="Calibri"/>
              <a:sym typeface="Calibri"/>
            </a:endParaRPr>
          </a:p>
        </p:txBody>
      </p:sp>
      <p:pic>
        <p:nvPicPr>
          <p:cNvPr id="410" name="Google Shape;410;g23157387dfd_1_389"/>
          <p:cNvPicPr preferRelativeResize="0"/>
          <p:nvPr/>
        </p:nvPicPr>
        <p:blipFill rotWithShape="1">
          <a:blip r:embed="rId7">
            <a:alphaModFix/>
          </a:blip>
          <a:srcRect b="0" l="0" r="0" t="0"/>
          <a:stretch/>
        </p:blipFill>
        <p:spPr>
          <a:xfrm>
            <a:off x="5025537" y="5212422"/>
            <a:ext cx="2175427" cy="143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92e97af49c_4_2"/>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3" name="Google Shape;133;g292e97af49c_4_2"/>
          <p:cNvSpPr txBox="1"/>
          <p:nvPr/>
        </p:nvSpPr>
        <p:spPr>
          <a:xfrm>
            <a:off x="419150" y="431725"/>
            <a:ext cx="11112300" cy="585000"/>
          </a:xfrm>
          <a:prstGeom prst="rect">
            <a:avLst/>
          </a:prstGeom>
          <a:solidFill>
            <a:srgbClr val="FFFFFF">
              <a:alpha val="67843"/>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F7556"/>
                </a:solidFill>
                <a:latin typeface="Open Sans"/>
                <a:ea typeface="Open Sans"/>
                <a:cs typeface="Open Sans"/>
                <a:sym typeface="Open Sans"/>
              </a:rPr>
              <a:t>Land Acknowledgement</a:t>
            </a:r>
            <a:endParaRPr b="0" i="0" sz="2400" u="none" cap="none" strike="noStrike">
              <a:solidFill>
                <a:schemeClr val="dk1"/>
              </a:solidFill>
              <a:latin typeface="Open Sans"/>
              <a:ea typeface="Open Sans"/>
              <a:cs typeface="Open Sans"/>
              <a:sym typeface="Open Sans"/>
            </a:endParaRPr>
          </a:p>
        </p:txBody>
      </p:sp>
      <p:sp>
        <p:nvSpPr>
          <p:cNvPr id="134" name="Google Shape;134;g292e97af49c_4_2"/>
          <p:cNvSpPr txBox="1"/>
          <p:nvPr/>
        </p:nvSpPr>
        <p:spPr>
          <a:xfrm>
            <a:off x="419150" y="431725"/>
            <a:ext cx="11412600" cy="6123600"/>
          </a:xfrm>
          <a:prstGeom prst="rect">
            <a:avLst/>
          </a:prstGeom>
          <a:solidFill>
            <a:srgbClr val="FFFFFF">
              <a:alpha val="67843"/>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F7556"/>
                </a:solidFill>
                <a:latin typeface="Open Sans"/>
                <a:ea typeface="Open Sans"/>
                <a:cs typeface="Open Sans"/>
                <a:sym typeface="Open Sans"/>
              </a:rPr>
              <a:t>Land Acknowledgement</a:t>
            </a:r>
            <a:endParaRPr b="1" i="0" sz="3200" u="none" cap="none" strike="noStrike">
              <a:solidFill>
                <a:srgbClr val="0F7556"/>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0" lvl="0" marL="0" marR="0" rtl="0" algn="l">
              <a:lnSpc>
                <a:spcPct val="115000"/>
              </a:lnSpc>
              <a:spcBef>
                <a:spcPts val="1000"/>
              </a:spcBef>
              <a:spcAft>
                <a:spcPts val="0"/>
              </a:spcAft>
              <a:buClr>
                <a:schemeClr val="dk1"/>
              </a:buClr>
              <a:buSzPts val="1100"/>
              <a:buFont typeface="Arial"/>
              <a:buNone/>
            </a:pPr>
            <a:r>
              <a:rPr b="1" i="0" lang="en-US" sz="2200" u="none" cap="none" strike="noStrike">
                <a:solidFill>
                  <a:schemeClr val="dk1"/>
                </a:solidFill>
                <a:latin typeface="Open Sans"/>
                <a:ea typeface="Open Sans"/>
                <a:cs typeface="Open Sans"/>
                <a:sym typeface="Open Sans"/>
              </a:rPr>
              <a:t>Redwood Region RISE’s Collaborative is located on the present and ancestral Homeland and unceded territory of Indigenous People. Tribes and Nations in our region include:</a:t>
            </a:r>
            <a:endParaRPr b="1" i="0" sz="2200" u="none" cap="none" strike="noStrike">
              <a:solidFill>
                <a:schemeClr val="dk1"/>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100"/>
              <a:buFont typeface="Arial"/>
              <a:buNone/>
            </a:pPr>
            <a:r>
              <a:rPr b="0" i="0" lang="en-US" sz="1600" u="none" cap="none" strike="noStrike">
                <a:solidFill>
                  <a:schemeClr val="dk1"/>
                </a:solidFill>
                <a:latin typeface="Open Sans"/>
                <a:ea typeface="Open Sans"/>
                <a:cs typeface="Open Sans"/>
                <a:sym typeface="Open Sans"/>
              </a:rPr>
              <a:t>Bear River Band of the Rohnerville Rancheria; Big Lagoon Rancheria; Big Valley Band Rancheria; Blue Lake Rancheria; Cahto Tribe; Coyote Valley Band of Pomo Indians; Elem Indian Colony; Elk Valley Rancheria; Guidiville Indian Rancheria; Habematolel Rancheria of Pomo Indians; Hoopa Valley Tribe; Hopland Band of Pomo Indians; Karuk; Koi Nation; Manchester Band of Pomo Indians; Mattole; Middletown Rancheria of Pomo Indians; Pinoleville Pomo Nation; Potter Valley Tribe; Redwood Valley Little River Band of Pomo Indians; Resighini Rancheria; Robinson Rancheria; Round Valley Reservation; Scotts Valley Band of Pomo Indians; Sherwood Valley Rancheria; Tsnungwe; Tolowa; Tolowa Dee-ni' Nation; Trinidad Rancheria; Wailaki; Wiyot; Yurok Tribe.</a:t>
            </a:r>
            <a:endParaRPr b="0" i="0" sz="1600" u="none" cap="none" strike="noStrike">
              <a:solidFill>
                <a:schemeClr val="dk1"/>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We make this land acknowledgement in recognition that our words must be matched by action and approach.</a:t>
            </a:r>
            <a:br>
              <a:rPr b="0" i="0" lang="en-US" sz="2400" u="none" cap="none" strike="noStrike">
                <a:solidFill>
                  <a:schemeClr val="dk1"/>
                </a:solidFill>
                <a:latin typeface="Open Sans"/>
                <a:ea typeface="Open Sans"/>
                <a:cs typeface="Open Sans"/>
                <a:sym typeface="Open Sans"/>
              </a:rPr>
            </a:br>
            <a:r>
              <a:rPr b="0" i="0" lang="en-US" sz="2400" u="none" cap="none" strike="noStrike">
                <a:solidFill>
                  <a:schemeClr val="dk1"/>
                </a:solidFill>
                <a:latin typeface="Open Sans"/>
                <a:ea typeface="Open Sans"/>
                <a:cs typeface="Open Sans"/>
                <a:sym typeface="Open Sans"/>
              </a:rPr>
              <a:t> </a:t>
            </a:r>
            <a:br>
              <a:rPr b="0" i="0" lang="en-US" sz="2400" u="none" cap="none" strike="noStrike">
                <a:solidFill>
                  <a:schemeClr val="dk1"/>
                </a:solidFill>
                <a:latin typeface="Open Sans"/>
                <a:ea typeface="Open Sans"/>
                <a:cs typeface="Open Sans"/>
                <a:sym typeface="Open Sans"/>
              </a:rPr>
            </a:br>
            <a:r>
              <a:rPr b="0" i="0" lang="en-US" sz="2000" u="none" cap="none" strike="noStrike">
                <a:solidFill>
                  <a:schemeClr val="dk1"/>
                </a:solidFill>
                <a:latin typeface="Open Sans"/>
                <a:ea typeface="Open Sans"/>
                <a:cs typeface="Open Sans"/>
                <a:sym typeface="Open Sans"/>
              </a:rPr>
              <a:t>Learn more:</a:t>
            </a:r>
            <a:r>
              <a:rPr b="0" i="0" lang="en-US" sz="2000" u="none" cap="none" strike="noStrike">
                <a:solidFill>
                  <a:schemeClr val="dk1"/>
                </a:solidFill>
                <a:uFill>
                  <a:noFill/>
                </a:uFill>
                <a:latin typeface="Open Sans"/>
                <a:ea typeface="Open Sans"/>
                <a:cs typeface="Open Sans"/>
                <a:sym typeface="Open Sans"/>
                <a:hlinkClick r:id="rId3">
                  <a:extLst>
                    <a:ext uri="{A12FA001-AC4F-418D-AE19-62706E023703}">
                      <ahyp:hlinkClr val="tx"/>
                    </a:ext>
                  </a:extLst>
                </a:hlinkClick>
              </a:rPr>
              <a:t> </a:t>
            </a:r>
            <a:r>
              <a:rPr b="0" i="0" lang="en-US" sz="20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"What Good Is a Land Acknowledgment?"</a:t>
            </a:r>
            <a:endParaRPr b="0" i="0" sz="2000" u="none" cap="none" strike="noStrike">
              <a:solidFill>
                <a:schemeClr val="dk1"/>
              </a:solidFill>
              <a:latin typeface="Open Sans"/>
              <a:ea typeface="Open Sans"/>
              <a:cs typeface="Open Sans"/>
              <a:sym typeface="Open Sans"/>
            </a:endParaRPr>
          </a:p>
        </p:txBody>
      </p:sp>
      <p:pic>
        <p:nvPicPr>
          <p:cNvPr id="135" name="Google Shape;135;g292e97af49c_4_2"/>
          <p:cNvPicPr preferRelativeResize="0"/>
          <p:nvPr/>
        </p:nvPicPr>
        <p:blipFill rotWithShape="1">
          <a:blip r:embed="rId5">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3157387dfd_1_505"/>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1" name="Google Shape;141;g23157387dfd_1_505"/>
          <p:cNvSpPr txBox="1"/>
          <p:nvPr/>
        </p:nvSpPr>
        <p:spPr>
          <a:xfrm>
            <a:off x="419150" y="431725"/>
            <a:ext cx="11504400" cy="60060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F7556"/>
                </a:solidFill>
                <a:latin typeface="Open Sans"/>
                <a:ea typeface="Open Sans"/>
                <a:cs typeface="Open Sans"/>
                <a:sym typeface="Open Sans"/>
              </a:rPr>
              <a:t>Some Housekeeping Notes</a:t>
            </a:r>
            <a:endParaRPr b="1" i="0" sz="3200" u="none" cap="none" strike="noStrike">
              <a:solidFill>
                <a:srgbClr val="0F7556"/>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Happy 1-year anniversary!</a:t>
            </a:r>
            <a:endParaRPr b="1" sz="2400">
              <a:solidFill>
                <a:schemeClr val="dk1"/>
              </a:solidFill>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1" i="0" lang="en-US" sz="2400" u="none" cap="none" strike="noStrike">
                <a:solidFill>
                  <a:schemeClr val="dk1"/>
                </a:solidFill>
                <a:latin typeface="Open Sans"/>
                <a:ea typeface="Open Sans"/>
                <a:cs typeface="Open Sans"/>
                <a:sym typeface="Open Sans"/>
              </a:rPr>
              <a:t>Team</a:t>
            </a:r>
            <a:r>
              <a:rPr b="0" i="0" lang="en-US" sz="2400" u="none" cap="none" strike="noStrike">
                <a:solidFill>
                  <a:schemeClr val="dk1"/>
                </a:solidFill>
                <a:latin typeface="Open Sans"/>
                <a:ea typeface="Open Sans"/>
                <a:cs typeface="Open Sans"/>
                <a:sym typeface="Open Sans"/>
              </a:rPr>
              <a:t>👋🏽</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1" i="0" lang="en-US" sz="2400" u="none" cap="none" strike="noStrike">
                <a:solidFill>
                  <a:schemeClr val="dk1"/>
                </a:solidFill>
                <a:latin typeface="Open Sans"/>
                <a:ea typeface="Open Sans"/>
                <a:cs typeface="Open Sans"/>
                <a:sym typeface="Open Sans"/>
              </a:rPr>
              <a:t>Welcome</a:t>
            </a:r>
            <a:r>
              <a:rPr b="0" i="0" lang="en-US" sz="2400" u="none" cap="none" strike="noStrike">
                <a:solidFill>
                  <a:schemeClr val="dk1"/>
                </a:solidFill>
                <a:latin typeface="Open Sans"/>
                <a:ea typeface="Open Sans"/>
                <a:cs typeface="Open Sans"/>
                <a:sym typeface="Open Sans"/>
              </a:rPr>
              <a:t>!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1" i="0" lang="en-US" sz="2400" u="none" cap="none" strike="noStrike">
                <a:solidFill>
                  <a:schemeClr val="dk1"/>
                </a:solidFill>
                <a:latin typeface="Open Sans"/>
                <a:ea typeface="Open Sans"/>
                <a:cs typeface="Open Sans"/>
                <a:sym typeface="Open Sans"/>
              </a:rPr>
              <a:t>Spanish Interpretations are available</a:t>
            </a:r>
            <a:endParaRPr b="1" i="0" sz="2400" u="none" cap="none" strike="noStrike">
              <a:solidFill>
                <a:schemeClr val="dk1"/>
              </a:solidFill>
              <a:highlight>
                <a:srgbClr val="FFFF00"/>
              </a:highlight>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Speak at a </a:t>
            </a:r>
            <a:r>
              <a:rPr b="1" i="0" lang="en-US" sz="2400" u="none" cap="none" strike="noStrike">
                <a:solidFill>
                  <a:schemeClr val="dk1"/>
                </a:solidFill>
                <a:latin typeface="Open Sans"/>
                <a:ea typeface="Open Sans"/>
                <a:cs typeface="Open Sans"/>
                <a:sym typeface="Open Sans"/>
              </a:rPr>
              <a:t>manageable pace</a:t>
            </a:r>
            <a:r>
              <a:rPr b="0" i="0" lang="en-US" sz="2400" u="none" cap="none" strike="noStrike">
                <a:solidFill>
                  <a:schemeClr val="dk1"/>
                </a:solidFill>
                <a:latin typeface="Open Sans"/>
                <a:ea typeface="Open Sans"/>
                <a:cs typeface="Open Sans"/>
                <a:sym typeface="Open Sans"/>
              </a:rPr>
              <a:t> → </a:t>
            </a:r>
            <a:r>
              <a:rPr b="0" i="1" lang="en-US" sz="2400" u="none" cap="none" strike="noStrike">
                <a:solidFill>
                  <a:schemeClr val="dk1"/>
                </a:solidFill>
                <a:latin typeface="Open Sans"/>
                <a:ea typeface="Open Sans"/>
                <a:cs typeface="Open Sans"/>
                <a:sym typeface="Open Sans"/>
              </a:rPr>
              <a:t>and let us know if we aren’t!</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1" i="0" lang="en-US" sz="2400" u="none" cap="none" strike="noStrike">
                <a:solidFill>
                  <a:schemeClr val="dk1"/>
                </a:solidFill>
                <a:latin typeface="Open Sans"/>
                <a:ea typeface="Open Sans"/>
                <a:cs typeface="Open Sans"/>
                <a:sym typeface="Open Sans"/>
              </a:rPr>
              <a:t>Questions in chat</a:t>
            </a:r>
            <a:r>
              <a:rPr b="0" i="0" lang="en-US" sz="2400" u="none" cap="none" strike="noStrike">
                <a:solidFill>
                  <a:schemeClr val="dk1"/>
                </a:solidFill>
                <a:latin typeface="Open Sans"/>
                <a:ea typeface="Open Sans"/>
                <a:cs typeface="Open Sans"/>
                <a:sym typeface="Open Sans"/>
              </a:rPr>
              <a:t> → </a:t>
            </a:r>
            <a:r>
              <a:rPr b="0" i="1" lang="en-US" sz="2400" u="none" cap="none" strike="noStrike">
                <a:solidFill>
                  <a:schemeClr val="dk1"/>
                </a:solidFill>
                <a:latin typeface="Open Sans"/>
                <a:ea typeface="Open Sans"/>
                <a:cs typeface="Open Sans"/>
                <a:sym typeface="Open Sans"/>
              </a:rPr>
              <a:t>we gather &amp; answer your questions</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15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Please </a:t>
            </a:r>
            <a:r>
              <a:rPr b="1" i="0" lang="en-US" sz="2400" u="none" cap="none" strike="noStrike">
                <a:solidFill>
                  <a:schemeClr val="dk1"/>
                </a:solidFill>
                <a:latin typeface="Open Sans"/>
                <a:ea typeface="Open Sans"/>
                <a:cs typeface="Open Sans"/>
                <a:sym typeface="Open Sans"/>
              </a:rPr>
              <a:t>mute your microphone </a:t>
            </a:r>
            <a:r>
              <a:rPr b="0" i="0" lang="en-US" sz="2400" u="none" cap="none" strike="noStrike">
                <a:solidFill>
                  <a:schemeClr val="dk1"/>
                </a:solidFill>
                <a:latin typeface="Open Sans"/>
                <a:ea typeface="Open Sans"/>
                <a:cs typeface="Open Sans"/>
                <a:sym typeface="Open Sans"/>
              </a:rPr>
              <a:t>while in the public Zoom room</a:t>
            </a:r>
            <a:endParaRPr sz="2400">
              <a:solidFill>
                <a:schemeClr val="dk1"/>
              </a:solidFill>
              <a:latin typeface="Open Sans"/>
              <a:ea typeface="Open Sans"/>
              <a:cs typeface="Open Sans"/>
              <a:sym typeface="Open Sans"/>
            </a:endParaRPr>
          </a:p>
          <a:p>
            <a:pPr indent="-355600" lvl="1" marL="914400" marR="0" rtl="0" algn="l">
              <a:lnSpc>
                <a:spcPct val="115000"/>
              </a:lnSpc>
              <a:spcBef>
                <a:spcPts val="0"/>
              </a:spcBef>
              <a:spcAft>
                <a:spcPts val="0"/>
              </a:spcAft>
              <a:buClr>
                <a:schemeClr val="dk1"/>
              </a:buClr>
              <a:buSzPts val="2000"/>
              <a:buFont typeface="Open Sans"/>
              <a:buChar char="○"/>
            </a:pPr>
            <a:r>
              <a:rPr lang="en-US" sz="2000">
                <a:latin typeface="Open Sans"/>
                <a:ea typeface="Open Sans"/>
                <a:cs typeface="Open Sans"/>
                <a:sym typeface="Open Sans"/>
              </a:rPr>
              <a:t>Ask questions even if it feels awkward</a:t>
            </a:r>
            <a:endParaRPr sz="2000">
              <a:latin typeface="Open Sans"/>
              <a:ea typeface="Open Sans"/>
              <a:cs typeface="Open Sans"/>
              <a:sym typeface="Open Sans"/>
            </a:endParaRPr>
          </a:p>
          <a:p>
            <a:pPr indent="-355600" lvl="1" marL="9144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Assume good intent</a:t>
            </a:r>
            <a:endParaRPr sz="2000">
              <a:latin typeface="Open Sans"/>
              <a:ea typeface="Open Sans"/>
              <a:cs typeface="Open Sans"/>
              <a:sym typeface="Open Sans"/>
            </a:endParaRPr>
          </a:p>
          <a:p>
            <a:pPr indent="-355600" lvl="1" marL="9144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Step away from business as usual</a:t>
            </a:r>
            <a:endParaRPr sz="2000">
              <a:latin typeface="Open Sans"/>
              <a:ea typeface="Open Sans"/>
              <a:cs typeface="Open Sans"/>
              <a:sym typeface="Open Sans"/>
            </a:endParaRPr>
          </a:p>
          <a:p>
            <a:pPr indent="-355600" lvl="1" marL="9144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Embrace the messiness</a:t>
            </a:r>
            <a:endParaRPr sz="2000">
              <a:latin typeface="Open Sans"/>
              <a:ea typeface="Open Sans"/>
              <a:cs typeface="Open Sans"/>
              <a:sym typeface="Open Sans"/>
            </a:endParaRPr>
          </a:p>
          <a:p>
            <a:pPr indent="-355600" lvl="1" marL="9144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Be discouraged</a:t>
            </a:r>
            <a:endParaRPr sz="2000">
              <a:latin typeface="Open Sans"/>
              <a:ea typeface="Open Sans"/>
              <a:cs typeface="Open Sans"/>
              <a:sym typeface="Open Sans"/>
            </a:endParaRPr>
          </a:p>
          <a:p>
            <a:pPr indent="-355600" lvl="1" marL="9144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Dream big for our region</a:t>
            </a:r>
            <a:endParaRPr sz="2000">
              <a:solidFill>
                <a:schemeClr val="dk1"/>
              </a:solidFill>
              <a:latin typeface="Open Sans"/>
              <a:ea typeface="Open Sans"/>
              <a:cs typeface="Open Sans"/>
              <a:sym typeface="Open Sans"/>
            </a:endParaRPr>
          </a:p>
        </p:txBody>
      </p:sp>
      <p:pic>
        <p:nvPicPr>
          <p:cNvPr id="142" name="Google Shape;142;g23157387dfd_1_505"/>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b33d2044ec_3_2"/>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8" name="Google Shape;148;g2b33d2044ec_3_2"/>
          <p:cNvSpPr txBox="1"/>
          <p:nvPr/>
        </p:nvSpPr>
        <p:spPr>
          <a:xfrm>
            <a:off x="419150" y="431725"/>
            <a:ext cx="11504400" cy="9543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F7556"/>
                </a:solidFill>
                <a:latin typeface="Open Sans"/>
                <a:ea typeface="Open Sans"/>
                <a:cs typeface="Open Sans"/>
                <a:sym typeface="Open Sans"/>
              </a:rPr>
              <a:t>Agenda for today’s meeting: </a:t>
            </a:r>
            <a:r>
              <a:rPr b="1" lang="en-US" sz="3200">
                <a:solidFill>
                  <a:srgbClr val="0F7556"/>
                </a:solidFill>
                <a:latin typeface="Open Sans"/>
                <a:ea typeface="Open Sans"/>
                <a:cs typeface="Open Sans"/>
                <a:sym typeface="Open Sans"/>
              </a:rPr>
              <a:t>Jobs, jobs, jobs!</a:t>
            </a:r>
            <a:endParaRPr b="1" i="0"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p:txBody>
      </p:sp>
      <p:pic>
        <p:nvPicPr>
          <p:cNvPr id="149" name="Google Shape;149;g2b33d2044ec_3_2"/>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pic>
        <p:nvPicPr>
          <p:cNvPr id="150" name="Google Shape;150;g2b33d2044ec_3_2"/>
          <p:cNvPicPr preferRelativeResize="0"/>
          <p:nvPr/>
        </p:nvPicPr>
        <p:blipFill>
          <a:blip r:embed="rId4">
            <a:alphaModFix/>
          </a:blip>
          <a:stretch>
            <a:fillRect/>
          </a:stretch>
        </p:blipFill>
        <p:spPr>
          <a:xfrm>
            <a:off x="419150" y="1307225"/>
            <a:ext cx="5577450" cy="5020825"/>
          </a:xfrm>
          <a:prstGeom prst="rect">
            <a:avLst/>
          </a:prstGeom>
          <a:noFill/>
          <a:ln>
            <a:noFill/>
          </a:ln>
        </p:spPr>
      </p:pic>
      <p:pic>
        <p:nvPicPr>
          <p:cNvPr id="151" name="Google Shape;151;g2b33d2044ec_3_2"/>
          <p:cNvPicPr preferRelativeResize="0"/>
          <p:nvPr/>
        </p:nvPicPr>
        <p:blipFill>
          <a:blip r:embed="rId5">
            <a:alphaModFix/>
          </a:blip>
          <a:stretch>
            <a:fillRect/>
          </a:stretch>
        </p:blipFill>
        <p:spPr>
          <a:xfrm>
            <a:off x="6057950" y="2915475"/>
            <a:ext cx="5696176" cy="1652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3157387dfd_1_107"/>
          <p:cNvSpPr/>
          <p:nvPr/>
        </p:nvSpPr>
        <p:spPr>
          <a:xfrm>
            <a:off x="0" y="-30812"/>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58" name="Google Shape;158;g23157387dfd_1_107"/>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159" name="Google Shape;159;g23157387dfd_1_107"/>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160" name="Google Shape;160;g23157387dfd_1_107"/>
          <p:cNvSpPr txBox="1"/>
          <p:nvPr/>
        </p:nvSpPr>
        <p:spPr>
          <a:xfrm>
            <a:off x="419150" y="431725"/>
            <a:ext cx="11112300" cy="3595500"/>
          </a:xfrm>
          <a:prstGeom prst="rect">
            <a:avLst/>
          </a:prstGeom>
          <a:solidFill>
            <a:srgbClr val="FFFFFF">
              <a:alpha val="67450"/>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7556"/>
                </a:solidFill>
                <a:latin typeface="Open Sans"/>
                <a:ea typeface="Open Sans"/>
                <a:cs typeface="Open Sans"/>
                <a:sym typeface="Open Sans"/>
              </a:rPr>
              <a:t>Planning Phase</a:t>
            </a:r>
            <a:r>
              <a:rPr b="1" i="0" lang="en-US" sz="3200" u="none" cap="none" strike="noStrike">
                <a:solidFill>
                  <a:srgbClr val="0F7556"/>
                </a:solidFill>
                <a:latin typeface="Open Sans"/>
                <a:ea typeface="Open Sans"/>
                <a:cs typeface="Open Sans"/>
                <a:sym typeface="Open Sans"/>
              </a:rPr>
              <a:t> Updates RRRISE</a:t>
            </a:r>
            <a:endParaRPr b="1" i="0" sz="3200" u="none" cap="none" strike="noStrike">
              <a:solidFill>
                <a:srgbClr val="0F7556"/>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u="sng">
                <a:solidFill>
                  <a:schemeClr val="hlink"/>
                </a:solidFill>
                <a:latin typeface="Open Sans"/>
                <a:ea typeface="Open Sans"/>
                <a:cs typeface="Open Sans"/>
                <a:sym typeface="Open Sans"/>
                <a:hlinkClick r:id="rId3"/>
              </a:rPr>
              <a:t>Partner Directory February 2024</a:t>
            </a:r>
            <a:endParaRPr sz="2400">
              <a:solidFill>
                <a:schemeClr val="dk1"/>
              </a:solidFill>
              <a:latin typeface="Open Sans"/>
              <a:ea typeface="Open Sans"/>
              <a:cs typeface="Open Sans"/>
              <a:sym typeface="Open Sans"/>
            </a:endParaRPr>
          </a:p>
          <a:p>
            <a:pPr indent="-381000" lvl="1" marL="914400" rtl="0" algn="l">
              <a:spcBef>
                <a:spcPts val="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Fill out our </a:t>
            </a:r>
            <a:r>
              <a:rPr lang="en-US" sz="2400" u="sng">
                <a:solidFill>
                  <a:schemeClr val="hlink"/>
                </a:solidFill>
                <a:latin typeface="Open Sans"/>
                <a:ea typeface="Open Sans"/>
                <a:cs typeface="Open Sans"/>
                <a:sym typeface="Open Sans"/>
                <a:hlinkClick r:id="rId4"/>
              </a:rPr>
              <a:t>partner survey</a:t>
            </a:r>
            <a:r>
              <a:rPr lang="en-US" sz="2400">
                <a:solidFill>
                  <a:schemeClr val="dk1"/>
                </a:solidFill>
                <a:latin typeface="Open Sans"/>
                <a:ea typeface="Open Sans"/>
                <a:cs typeface="Open Sans"/>
                <a:sym typeface="Open Sans"/>
              </a:rPr>
              <a:t> to join this list!</a:t>
            </a:r>
            <a:endParaRPr sz="2400">
              <a:solidFill>
                <a:schemeClr val="dk1"/>
              </a:solidFill>
              <a:latin typeface="Open Sans"/>
              <a:ea typeface="Open Sans"/>
              <a:cs typeface="Open Sans"/>
              <a:sym typeface="Open Sans"/>
            </a:endParaRPr>
          </a:p>
          <a:p>
            <a:pPr indent="0" lvl="0" marL="914400" rtl="0" algn="l">
              <a:spcBef>
                <a:spcPts val="0"/>
              </a:spcBef>
              <a:spcAft>
                <a:spcPts val="0"/>
              </a:spcAft>
              <a:buNone/>
            </a:pPr>
            <a:r>
              <a:t/>
            </a:r>
            <a:endParaRPr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b="1" lang="en-US" sz="2400">
                <a:solidFill>
                  <a:schemeClr val="dk1"/>
                </a:solidFill>
                <a:latin typeface="Open Sans"/>
                <a:ea typeface="Open Sans"/>
                <a:cs typeface="Open Sans"/>
                <a:sym typeface="Open Sans"/>
              </a:rPr>
              <a:t>Visioning Exercise</a:t>
            </a:r>
            <a:r>
              <a:rPr lang="en-US" sz="2400">
                <a:solidFill>
                  <a:schemeClr val="dk1"/>
                </a:solidFill>
                <a:latin typeface="Open Sans"/>
                <a:ea typeface="Open Sans"/>
                <a:cs typeface="Open Sans"/>
                <a:sym typeface="Open Sans"/>
              </a:rPr>
              <a:t>: ThinkPlace created the beginning of a shared agenda. We are buttoning that up into a statement–will send ASAP!</a:t>
            </a:r>
            <a:endParaRPr sz="24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2400">
              <a:solidFill>
                <a:schemeClr val="dk1"/>
              </a:solidFill>
              <a:latin typeface="Open Sans"/>
              <a:ea typeface="Open Sans"/>
              <a:cs typeface="Open Sans"/>
              <a:sym typeface="Open Sans"/>
            </a:endParaRPr>
          </a:p>
          <a:p>
            <a:pPr indent="-381000" lvl="0" marL="457200" rtl="0" algn="l">
              <a:spcBef>
                <a:spcPts val="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Where are we </a:t>
            </a:r>
            <a:r>
              <a:rPr b="1" lang="en-US" sz="2400">
                <a:solidFill>
                  <a:schemeClr val="dk1"/>
                </a:solidFill>
                <a:latin typeface="Open Sans"/>
                <a:ea typeface="Open Sans"/>
                <a:cs typeface="Open Sans"/>
                <a:sym typeface="Open Sans"/>
              </a:rPr>
              <a:t>now </a:t>
            </a:r>
            <a:r>
              <a:rPr lang="en-US" sz="2400">
                <a:solidFill>
                  <a:schemeClr val="dk1"/>
                </a:solidFill>
                <a:latin typeface="Open Sans"/>
                <a:ea typeface="Open Sans"/>
                <a:cs typeface="Open Sans"/>
                <a:sym typeface="Open Sans"/>
              </a:rPr>
              <a:t>and where are we </a:t>
            </a:r>
            <a:r>
              <a:rPr b="1" lang="en-US" sz="2400">
                <a:solidFill>
                  <a:schemeClr val="dk1"/>
                </a:solidFill>
                <a:latin typeface="Open Sans"/>
                <a:ea typeface="Open Sans"/>
                <a:cs typeface="Open Sans"/>
                <a:sym typeface="Open Sans"/>
              </a:rPr>
              <a:t>going</a:t>
            </a:r>
            <a:r>
              <a:rPr lang="en-US" sz="2400">
                <a:solidFill>
                  <a:schemeClr val="dk1"/>
                </a:solidFill>
                <a:latin typeface="Open Sans"/>
                <a:ea typeface="Open Sans"/>
                <a:cs typeface="Open Sans"/>
                <a:sym typeface="Open Sans"/>
              </a:rPr>
              <a:t>?</a:t>
            </a:r>
            <a:endParaRPr b="1" sz="2400">
              <a:solidFill>
                <a:schemeClr val="dk1"/>
              </a:solidFill>
              <a:latin typeface="Open Sans"/>
              <a:ea typeface="Open Sans"/>
              <a:cs typeface="Open Sans"/>
              <a:sym typeface="Open Sans"/>
            </a:endParaRPr>
          </a:p>
        </p:txBody>
      </p:sp>
      <p:pic>
        <p:nvPicPr>
          <p:cNvPr id="161" name="Google Shape;161;g23157387dfd_1_107"/>
          <p:cNvPicPr preferRelativeResize="0"/>
          <p:nvPr/>
        </p:nvPicPr>
        <p:blipFill rotWithShape="1">
          <a:blip r:embed="rId5">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bcdf858c4f_0_207"/>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8" name="Google Shape;168;g2bcdf858c4f_0_207"/>
          <p:cNvSpPr txBox="1"/>
          <p:nvPr/>
        </p:nvSpPr>
        <p:spPr>
          <a:xfrm>
            <a:off x="2622450" y="417300"/>
            <a:ext cx="6947100" cy="6417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800"/>
              <a:buFont typeface="Arial"/>
              <a:buNone/>
            </a:pPr>
            <a:r>
              <a:rPr b="1" i="1" lang="en-US" sz="3300" u="none" cap="none" strike="noStrike">
                <a:solidFill>
                  <a:srgbClr val="FFFFFF"/>
                </a:solidFill>
                <a:latin typeface="Calibri"/>
                <a:ea typeface="Calibri"/>
                <a:cs typeface="Calibri"/>
                <a:sym typeface="Calibri"/>
              </a:rPr>
              <a:t>The Planning Phase</a:t>
            </a:r>
            <a:endParaRPr b="0" i="1" sz="1400" u="none" cap="none" strike="noStrike">
              <a:solidFill>
                <a:srgbClr val="FFFFFF"/>
              </a:solidFill>
              <a:latin typeface="Calibri"/>
              <a:ea typeface="Calibri"/>
              <a:cs typeface="Calibri"/>
              <a:sym typeface="Calibri"/>
            </a:endParaRPr>
          </a:p>
        </p:txBody>
      </p:sp>
      <p:sp>
        <p:nvSpPr>
          <p:cNvPr id="169" name="Google Shape;169;g2bcdf858c4f_0_207"/>
          <p:cNvSpPr txBox="1"/>
          <p:nvPr/>
        </p:nvSpPr>
        <p:spPr>
          <a:xfrm>
            <a:off x="638425" y="1297450"/>
            <a:ext cx="10606200" cy="51795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0" lang="en-US" sz="2400" u="none" cap="none" strike="noStrike">
                <a:solidFill>
                  <a:schemeClr val="dk1"/>
                </a:solidFill>
                <a:latin typeface="Open Sans"/>
                <a:ea typeface="Open Sans"/>
                <a:cs typeface="Open Sans"/>
                <a:sym typeface="Open Sans"/>
              </a:rPr>
              <a:t>RRRISE is currently over mid-way through </a:t>
            </a:r>
            <a:r>
              <a:rPr lang="en-US" sz="2400">
                <a:solidFill>
                  <a:schemeClr val="dk1"/>
                </a:solidFill>
                <a:latin typeface="Open Sans"/>
                <a:ea typeface="Open Sans"/>
                <a:cs typeface="Open Sans"/>
                <a:sym typeface="Open Sans"/>
              </a:rPr>
              <a:t>our</a:t>
            </a:r>
            <a:r>
              <a:rPr i="0" lang="en-US" sz="2400" u="none" cap="none" strike="noStrike">
                <a:solidFill>
                  <a:schemeClr val="dk1"/>
                </a:solidFill>
                <a:latin typeface="Open Sans"/>
                <a:ea typeface="Open Sans"/>
                <a:cs typeface="Open Sans"/>
                <a:sym typeface="Open Sans"/>
              </a:rPr>
              <a:t> </a:t>
            </a:r>
            <a:r>
              <a:rPr b="1" lang="en-US" sz="2400">
                <a:solidFill>
                  <a:schemeClr val="dk1"/>
                </a:solidFill>
                <a:latin typeface="Open Sans"/>
                <a:ea typeface="Open Sans"/>
                <a:cs typeface="Open Sans"/>
                <a:sym typeface="Open Sans"/>
              </a:rPr>
              <a:t>P</a:t>
            </a:r>
            <a:r>
              <a:rPr b="1" i="0" lang="en-US" sz="2400" u="none" cap="none" strike="noStrike">
                <a:solidFill>
                  <a:schemeClr val="dk1"/>
                </a:solidFill>
                <a:latin typeface="Open Sans"/>
                <a:ea typeface="Open Sans"/>
                <a:cs typeface="Open Sans"/>
                <a:sym typeface="Open Sans"/>
              </a:rPr>
              <a:t>lanning Phase</a:t>
            </a:r>
            <a:r>
              <a:rPr i="0" lang="en-US" sz="2400" u="none" cap="none" strike="noStrike">
                <a:solidFill>
                  <a:schemeClr val="dk1"/>
                </a:solidFill>
                <a:latin typeface="Open Sans"/>
                <a:ea typeface="Open Sans"/>
                <a:cs typeface="Open Sans"/>
                <a:sym typeface="Open Sans"/>
              </a:rPr>
              <a:t>. </a:t>
            </a:r>
            <a:endParaRPr i="0" sz="2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i="0" lang="en-US" sz="2400" u="none" cap="none" strike="noStrike">
                <a:solidFill>
                  <a:schemeClr val="dk1"/>
                </a:solidFill>
                <a:latin typeface="Open Sans"/>
                <a:ea typeface="Open Sans"/>
                <a:cs typeface="Open Sans"/>
                <a:sym typeface="Open Sans"/>
              </a:rPr>
              <a:t>This phase has two goals:</a:t>
            </a:r>
            <a:endParaRPr i="0" sz="2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800"/>
              <a:buFont typeface="Arial"/>
              <a:buNone/>
            </a:pPr>
            <a:r>
              <a:t/>
            </a:r>
            <a:endParaRPr i="0" sz="2400" u="none" cap="none" strike="noStrike">
              <a:solidFill>
                <a:schemeClr val="dk1"/>
              </a:solidFill>
              <a:latin typeface="Open Sans"/>
              <a:ea typeface="Open Sans"/>
              <a:cs typeface="Open Sans"/>
              <a:sym typeface="Open Sans"/>
            </a:endParaRPr>
          </a:p>
          <a:p>
            <a:pPr indent="-381000" lvl="0" marL="457200" rtl="0" algn="l">
              <a:spcBef>
                <a:spcPts val="0"/>
              </a:spcBef>
              <a:spcAft>
                <a:spcPts val="0"/>
              </a:spcAft>
              <a:buClr>
                <a:srgbClr val="0F7556"/>
              </a:buClr>
              <a:buSzPts val="2400"/>
              <a:buFont typeface="Calibri"/>
              <a:buAutoNum type="arabicPeriod"/>
            </a:pPr>
            <a:r>
              <a:rPr lang="en-US" sz="2400">
                <a:solidFill>
                  <a:schemeClr val="dk1"/>
                </a:solidFill>
                <a:latin typeface="Open Sans"/>
                <a:ea typeface="Open Sans"/>
                <a:cs typeface="Open Sans"/>
                <a:sym typeface="Open Sans"/>
              </a:rPr>
              <a:t>Create a regional </a:t>
            </a:r>
            <a:r>
              <a:rPr b="1" lang="en-US" sz="2400">
                <a:solidFill>
                  <a:srgbClr val="0F7556"/>
                </a:solidFill>
                <a:latin typeface="Open Sans"/>
                <a:ea typeface="Open Sans"/>
                <a:cs typeface="Open Sans"/>
                <a:sym typeface="Open Sans"/>
              </a:rPr>
              <a:t>Collaborative </a:t>
            </a:r>
            <a:r>
              <a:rPr lang="en-US" sz="2400">
                <a:solidFill>
                  <a:srgbClr val="262626"/>
                </a:solidFill>
                <a:latin typeface="Open Sans"/>
                <a:ea typeface="Open Sans"/>
                <a:cs typeface="Open Sans"/>
                <a:sym typeface="Open Sans"/>
              </a:rPr>
              <a:t>to direct economic planning efforts moving forward- a broad coalition centering regional balance and the inclusion of new voices and priority groups.</a:t>
            </a:r>
            <a:br>
              <a:rPr lang="en-US" sz="2400">
                <a:solidFill>
                  <a:srgbClr val="262626"/>
                </a:solidFill>
                <a:latin typeface="Open Sans"/>
                <a:ea typeface="Open Sans"/>
                <a:cs typeface="Open Sans"/>
                <a:sym typeface="Open Sans"/>
              </a:rPr>
            </a:br>
            <a:endParaRPr sz="2400">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F7556"/>
              </a:buClr>
              <a:buSzPts val="2400"/>
              <a:buFont typeface="Calibri"/>
              <a:buAutoNum type="arabicPeriod"/>
            </a:pPr>
            <a:r>
              <a:rPr i="0" lang="en-US" sz="2400" u="none" cap="none" strike="noStrike">
                <a:solidFill>
                  <a:schemeClr val="dk1"/>
                </a:solidFill>
                <a:latin typeface="Open Sans"/>
                <a:ea typeface="Open Sans"/>
                <a:cs typeface="Open Sans"/>
                <a:sym typeface="Open Sans"/>
              </a:rPr>
              <a:t>Produce a comprehensive </a:t>
            </a:r>
            <a:r>
              <a:rPr b="1" i="0" lang="en-US" sz="2400" u="none" cap="none" strike="noStrike">
                <a:solidFill>
                  <a:srgbClr val="0F7556"/>
                </a:solidFill>
                <a:latin typeface="Open Sans"/>
                <a:ea typeface="Open Sans"/>
                <a:cs typeface="Open Sans"/>
                <a:sym typeface="Open Sans"/>
              </a:rPr>
              <a:t>Regional Roadmap</a:t>
            </a:r>
            <a:r>
              <a:rPr i="0" lang="en-US" sz="2400" u="none" cap="none" strike="noStrike">
                <a:solidFill>
                  <a:schemeClr val="dk1"/>
                </a:solidFill>
                <a:latin typeface="Open Sans"/>
                <a:ea typeface="Open Sans"/>
                <a:cs typeface="Open Sans"/>
                <a:sym typeface="Open Sans"/>
              </a:rPr>
              <a:t> for inclusive, sustainable Economic Development in our region.</a:t>
            </a:r>
            <a:endParaRPr i="0" sz="2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2400">
                <a:solidFill>
                  <a:srgbClr val="0F7556"/>
                </a:solidFill>
                <a:latin typeface="Open Sans"/>
                <a:ea typeface="Open Sans"/>
                <a:cs typeface="Open Sans"/>
                <a:sym typeface="Open Sans"/>
              </a:rPr>
              <a:t>→ In September 2024, we should have a 10-year vision to guide investment in our Region, and an inclusive Collaborative empowered to shepherd the process!</a:t>
            </a:r>
            <a:endParaRPr sz="2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2400">
              <a:solidFill>
                <a:srgbClr val="0F7556"/>
              </a:solidFill>
              <a:latin typeface="Open Sans"/>
              <a:ea typeface="Open Sans"/>
              <a:cs typeface="Open Sans"/>
              <a:sym typeface="Open Sans"/>
            </a:endParaRPr>
          </a:p>
        </p:txBody>
      </p:sp>
      <p:pic>
        <p:nvPicPr>
          <p:cNvPr id="170" name="Google Shape;170;g2bcdf858c4f_0_207"/>
          <p:cNvPicPr preferRelativeResize="0"/>
          <p:nvPr/>
        </p:nvPicPr>
        <p:blipFill rotWithShape="1">
          <a:blip r:embed="rId3">
            <a:alphaModFix/>
          </a:blip>
          <a:srcRect b="0" l="0" r="0" t="0"/>
          <a:stretch/>
        </p:blipFill>
        <p:spPr>
          <a:xfrm>
            <a:off x="10497502" y="5665488"/>
            <a:ext cx="1425998" cy="9402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bcdf858c4f_0_391"/>
          <p:cNvSpPr txBox="1"/>
          <p:nvPr/>
        </p:nvSpPr>
        <p:spPr>
          <a:xfrm>
            <a:off x="568036" y="138545"/>
            <a:ext cx="10396200" cy="877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14497F"/>
              </a:solidFill>
              <a:latin typeface="Lato"/>
              <a:ea typeface="Lato"/>
              <a:cs typeface="Lato"/>
              <a:sym typeface="Lato"/>
            </a:endParaRPr>
          </a:p>
          <a:p>
            <a:pPr indent="0" lvl="0" marL="0" marR="0" rtl="0" algn="l">
              <a:lnSpc>
                <a:spcPct val="90000"/>
              </a:lnSpc>
              <a:spcBef>
                <a:spcPts val="0"/>
              </a:spcBef>
              <a:spcAft>
                <a:spcPts val="0"/>
              </a:spcAft>
              <a:buClr>
                <a:srgbClr val="14497F"/>
              </a:buClr>
              <a:buSzPts val="2000"/>
              <a:buFont typeface="Calibri"/>
              <a:buNone/>
            </a:pPr>
            <a:r>
              <a:t/>
            </a:r>
            <a:endParaRPr b="1" i="0" sz="2000" u="none" cap="none" strike="noStrike">
              <a:solidFill>
                <a:srgbClr val="2E75B5"/>
              </a:solidFill>
              <a:latin typeface="Lato"/>
              <a:ea typeface="Lato"/>
              <a:cs typeface="Lato"/>
              <a:sym typeface="Lato"/>
            </a:endParaRPr>
          </a:p>
        </p:txBody>
      </p:sp>
      <p:sp>
        <p:nvSpPr>
          <p:cNvPr id="177" name="Google Shape;177;g2bcdf858c4f_0_391"/>
          <p:cNvSpPr txBox="1"/>
          <p:nvPr/>
        </p:nvSpPr>
        <p:spPr>
          <a:xfrm>
            <a:off x="294312" y="4837774"/>
            <a:ext cx="111123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203200" lvl="0" marL="34290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a:p>
            <a:pPr indent="-190500" lvl="0" marL="34290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Lato"/>
              <a:ea typeface="Lato"/>
              <a:cs typeface="Lato"/>
              <a:sym typeface="Lato"/>
            </a:endParaRPr>
          </a:p>
        </p:txBody>
      </p:sp>
      <p:sp>
        <p:nvSpPr>
          <p:cNvPr id="178" name="Google Shape;178;g2bcdf858c4f_0_391"/>
          <p:cNvSpPr txBox="1"/>
          <p:nvPr/>
        </p:nvSpPr>
        <p:spPr>
          <a:xfrm>
            <a:off x="401350" y="1948613"/>
            <a:ext cx="11112300" cy="1956300"/>
          </a:xfrm>
          <a:prstGeom prst="rect">
            <a:avLst/>
          </a:prstGeom>
          <a:solidFill>
            <a:srgbClr val="FFFFFF">
              <a:alpha val="68240"/>
            </a:srgbClr>
          </a:solid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2800"/>
              <a:buFont typeface="Arial"/>
              <a:buNone/>
            </a:pPr>
            <a:r>
              <a:rPr b="1" i="1" lang="en-US" sz="3300" u="none" cap="none" strike="noStrike">
                <a:solidFill>
                  <a:srgbClr val="FFFFFF"/>
                </a:solidFill>
                <a:latin typeface="Calibri"/>
                <a:ea typeface="Calibri"/>
                <a:cs typeface="Calibri"/>
                <a:sym typeface="Calibri"/>
              </a:rPr>
              <a:t>Agenda</a:t>
            </a:r>
            <a:endParaRPr b="0" i="1" sz="1400" u="none" cap="none" strike="noStrike">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800"/>
              <a:buFont typeface="Arial"/>
              <a:buNone/>
            </a:pPr>
            <a:r>
              <a:rPr b="1" i="1" lang="en-US" sz="3300" u="none" cap="none" strike="noStrike">
                <a:solidFill>
                  <a:srgbClr val="FFFFFF"/>
                </a:solidFill>
                <a:latin typeface="Calibri"/>
                <a:ea typeface="Calibri"/>
                <a:cs typeface="Calibri"/>
                <a:sym typeface="Calibri"/>
              </a:rPr>
              <a:t>Agenda</a:t>
            </a:r>
            <a:endParaRPr b="0" i="1" sz="1400" u="none" cap="none" strike="noStrike">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800"/>
              <a:buFont typeface="Arial"/>
              <a:buNone/>
            </a:pPr>
            <a:r>
              <a:rPr b="1" i="1" lang="en-US" sz="3300" u="none" cap="none" strike="noStrike">
                <a:solidFill>
                  <a:srgbClr val="FFFFFF"/>
                </a:solidFill>
                <a:latin typeface="Calibri"/>
                <a:ea typeface="Calibri"/>
                <a:cs typeface="Calibri"/>
                <a:sym typeface="Calibri"/>
              </a:rPr>
              <a:t>Agenda</a:t>
            </a:r>
            <a:endParaRPr b="0" i="1" sz="1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F7556"/>
              </a:solidFill>
              <a:latin typeface="Open Sans"/>
              <a:ea typeface="Open Sans"/>
              <a:cs typeface="Open Sans"/>
              <a:sym typeface="Open Sans"/>
            </a:endParaRPr>
          </a:p>
        </p:txBody>
      </p:sp>
      <p:sp>
        <p:nvSpPr>
          <p:cNvPr id="179" name="Google Shape;179;g2bcdf858c4f_0_391"/>
          <p:cNvSpPr txBox="1"/>
          <p:nvPr/>
        </p:nvSpPr>
        <p:spPr>
          <a:xfrm>
            <a:off x="2483950" y="197350"/>
            <a:ext cx="6947100" cy="6417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800"/>
              <a:buFont typeface="Arial"/>
              <a:buNone/>
            </a:pPr>
            <a:r>
              <a:rPr b="1" i="1" lang="en-US" sz="3300" u="none" cap="none" strike="noStrike">
                <a:solidFill>
                  <a:srgbClr val="FFFFFF"/>
                </a:solidFill>
                <a:latin typeface="Calibri"/>
                <a:ea typeface="Calibri"/>
                <a:cs typeface="Calibri"/>
                <a:sym typeface="Calibri"/>
              </a:rPr>
              <a:t>Redwood Region RISE</a:t>
            </a:r>
            <a:endParaRPr b="0" i="1" sz="1400" u="none" cap="none" strike="noStrike">
              <a:solidFill>
                <a:srgbClr val="FFFFFF"/>
              </a:solidFill>
              <a:latin typeface="Calibri"/>
              <a:ea typeface="Calibri"/>
              <a:cs typeface="Calibri"/>
              <a:sym typeface="Calibri"/>
            </a:endParaRPr>
          </a:p>
        </p:txBody>
      </p:sp>
      <p:sp>
        <p:nvSpPr>
          <p:cNvPr id="180" name="Google Shape;180;g2bcdf858c4f_0_391"/>
          <p:cNvSpPr/>
          <p:nvPr/>
        </p:nvSpPr>
        <p:spPr>
          <a:xfrm>
            <a:off x="0" y="-132525"/>
            <a:ext cx="12274800" cy="7125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81" name="Google Shape;181;g2bcdf858c4f_0_391"/>
          <p:cNvPicPr preferRelativeResize="0"/>
          <p:nvPr/>
        </p:nvPicPr>
        <p:blipFill>
          <a:blip r:embed="rId3">
            <a:alphaModFix/>
          </a:blip>
          <a:stretch>
            <a:fillRect/>
          </a:stretch>
        </p:blipFill>
        <p:spPr>
          <a:xfrm>
            <a:off x="581250" y="146325"/>
            <a:ext cx="11112300" cy="6565354"/>
          </a:xfrm>
          <a:prstGeom prst="rect">
            <a:avLst/>
          </a:prstGeom>
          <a:noFill/>
          <a:ln>
            <a:noFill/>
          </a:ln>
        </p:spPr>
      </p:pic>
      <p:sp>
        <p:nvSpPr>
          <p:cNvPr id="182" name="Google Shape;182;g2bcdf858c4f_0_391"/>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6a219a1e2c_12_77"/>
          <p:cNvSpPr/>
          <p:nvPr/>
        </p:nvSpPr>
        <p:spPr>
          <a:xfrm>
            <a:off x="0" y="-30800"/>
            <a:ext cx="12192000" cy="6919625"/>
          </a:xfrm>
          <a:prstGeom prst="flowChartProcess">
            <a:avLst/>
          </a:prstGeom>
          <a:noFill/>
          <a:ln cap="flat" cmpd="sng" w="228600">
            <a:solidFill>
              <a:srgbClr val="004C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9" name="Google Shape;189;g26a219a1e2c_12_77"/>
          <p:cNvSpPr txBox="1"/>
          <p:nvPr/>
        </p:nvSpPr>
        <p:spPr>
          <a:xfrm>
            <a:off x="2622450" y="417300"/>
            <a:ext cx="6947100" cy="641700"/>
          </a:xfrm>
          <a:prstGeom prst="rect">
            <a:avLst/>
          </a:prstGeom>
          <a:solidFill>
            <a:srgbClr val="0F7556"/>
          </a:solidFill>
          <a:ln cap="flat" cmpd="sng" w="114300">
            <a:solidFill>
              <a:srgbClr val="EAE5C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800"/>
              <a:buFont typeface="Arial"/>
              <a:buNone/>
            </a:pPr>
            <a:r>
              <a:rPr b="1" i="1" lang="en-US" sz="3300">
                <a:solidFill>
                  <a:srgbClr val="FFFFFF"/>
                </a:solidFill>
                <a:latin typeface="Calibri"/>
                <a:ea typeface="Calibri"/>
                <a:cs typeface="Calibri"/>
                <a:sym typeface="Calibri"/>
              </a:rPr>
              <a:t>Collaborative Building</a:t>
            </a:r>
            <a:endParaRPr b="0" i="1" sz="1400" u="none" cap="none" strike="noStrike">
              <a:solidFill>
                <a:srgbClr val="FFFFFF"/>
              </a:solidFill>
              <a:latin typeface="Calibri"/>
              <a:ea typeface="Calibri"/>
              <a:cs typeface="Calibri"/>
              <a:sym typeface="Calibri"/>
            </a:endParaRPr>
          </a:p>
        </p:txBody>
      </p:sp>
      <p:sp>
        <p:nvSpPr>
          <p:cNvPr id="190" name="Google Shape;190;g26a219a1e2c_12_77"/>
          <p:cNvSpPr txBox="1"/>
          <p:nvPr/>
        </p:nvSpPr>
        <p:spPr>
          <a:xfrm>
            <a:off x="638425" y="1297450"/>
            <a:ext cx="10606200" cy="5179500"/>
          </a:xfrm>
          <a:prstGeom prst="rect">
            <a:avLst/>
          </a:prstGeom>
          <a:solidFill>
            <a:srgbClr val="FFFFFF">
              <a:alpha val="67450"/>
            </a:srgbClr>
          </a:solid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Accomplishments:</a:t>
            </a:r>
            <a:endParaRPr b="1"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All our ‘seated’ Tables + Equity Council up &amp; running!</a:t>
            </a:r>
            <a:endParaRPr sz="2800">
              <a:solidFill>
                <a:schemeClr val="dk1"/>
              </a:solidFill>
              <a:latin typeface="Calibri"/>
              <a:ea typeface="Calibri"/>
              <a:cs typeface="Calibri"/>
              <a:sym typeface="Calibri"/>
            </a:endParaRPr>
          </a:p>
          <a:p>
            <a:pPr indent="-406400" lvl="0" marL="45720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Vision and Purpose session in January 2024</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US" sz="2800">
                <a:solidFill>
                  <a:schemeClr val="dk1"/>
                </a:solidFill>
                <a:latin typeface="Calibri"/>
                <a:ea typeface="Calibri"/>
                <a:cs typeface="Calibri"/>
                <a:sym typeface="Calibri"/>
              </a:rPr>
              <a:t>Next Steps: </a:t>
            </a:r>
            <a:endParaRPr b="1"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rgbClr val="262626"/>
              </a:buClr>
              <a:buSzPts val="2800"/>
              <a:buChar char="●"/>
            </a:pPr>
            <a:r>
              <a:rPr lang="en-US" sz="2800">
                <a:solidFill>
                  <a:schemeClr val="dk1"/>
                </a:solidFill>
                <a:latin typeface="Calibri"/>
                <a:ea typeface="Calibri"/>
                <a:cs typeface="Calibri"/>
                <a:sym typeface="Calibri"/>
              </a:rPr>
              <a:t>Vision Statement coming soon</a:t>
            </a:r>
            <a:endParaRPr sz="2800">
              <a:solidFill>
                <a:schemeClr val="dk1"/>
              </a:solidFill>
              <a:latin typeface="Calibri"/>
              <a:ea typeface="Calibri"/>
              <a:cs typeface="Calibri"/>
              <a:sym typeface="Calibri"/>
            </a:endParaRPr>
          </a:p>
          <a:p>
            <a:pPr indent="-406400" lvl="0" marL="457200" rtl="0" algn="l">
              <a:lnSpc>
                <a:spcPct val="90000"/>
              </a:lnSpc>
              <a:spcBef>
                <a:spcPts val="0"/>
              </a:spcBef>
              <a:spcAft>
                <a:spcPts val="0"/>
              </a:spcAft>
              <a:buClr>
                <a:srgbClr val="262626"/>
              </a:buClr>
              <a:buSzPts val="2800"/>
              <a:buChar char="●"/>
            </a:pPr>
            <a:r>
              <a:rPr lang="en-US" sz="2800">
                <a:solidFill>
                  <a:schemeClr val="dk1"/>
                </a:solidFill>
                <a:latin typeface="Calibri"/>
                <a:ea typeface="Calibri"/>
                <a:cs typeface="Calibri"/>
                <a:sym typeface="Calibri"/>
              </a:rPr>
              <a:t>In-Person Meeting (postponed)</a:t>
            </a:r>
            <a:endParaRPr sz="2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2400">
              <a:solidFill>
                <a:srgbClr val="0F7556"/>
              </a:solidFill>
              <a:latin typeface="Open Sans"/>
              <a:ea typeface="Open Sans"/>
              <a:cs typeface="Open Sans"/>
              <a:sym typeface="Open Sans"/>
            </a:endParaRPr>
          </a:p>
        </p:txBody>
      </p:sp>
      <p:pic>
        <p:nvPicPr>
          <p:cNvPr id="191" name="Google Shape;191;g26a219a1e2c_12_77"/>
          <p:cNvPicPr preferRelativeResize="0"/>
          <p:nvPr/>
        </p:nvPicPr>
        <p:blipFill>
          <a:blip r:embed="rId3">
            <a:alphaModFix/>
          </a:blip>
          <a:stretch>
            <a:fillRect/>
          </a:stretch>
        </p:blipFill>
        <p:spPr>
          <a:xfrm>
            <a:off x="6029725" y="2981725"/>
            <a:ext cx="6162277" cy="3530046"/>
          </a:xfrm>
          <a:prstGeom prst="rect">
            <a:avLst/>
          </a:prstGeom>
          <a:noFill/>
          <a:ln>
            <a:noFill/>
          </a:ln>
        </p:spPr>
      </p:pic>
      <p:pic>
        <p:nvPicPr>
          <p:cNvPr id="192" name="Google Shape;192;g26a219a1e2c_12_77"/>
          <p:cNvPicPr preferRelativeResize="0"/>
          <p:nvPr/>
        </p:nvPicPr>
        <p:blipFill rotWithShape="1">
          <a:blip r:embed="rId4">
            <a:alphaModFix/>
          </a:blip>
          <a:srcRect b="0" l="0" r="0" t="0"/>
          <a:stretch/>
        </p:blipFill>
        <p:spPr>
          <a:xfrm>
            <a:off x="10497502" y="5665488"/>
            <a:ext cx="1425998" cy="940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2023-02-14T17:32:29Z</dcterms:created>
  <dc:creator>Amanda P Hickey</dc:creator>
</cp:coreProperties>
</file>