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Lato" panose="020F0502020204030203" pitchFamily="34" charset="0"/>
      <p:regular r:id="rId29"/>
      <p:bold r:id="rId30"/>
      <p:italic r:id="rId31"/>
      <p:boldItalic r:id="rId32"/>
    </p:embeddedFont>
    <p:embeddedFont>
      <p:font typeface="Open Sans" panose="020B0606030504020204" pitchFamily="34" charset="0"/>
      <p:regular r:id="rId33"/>
      <p:bold r:id="rId34"/>
      <p:italic r:id="rId35"/>
      <p:boldItalic r:id="rId36"/>
    </p:embeddedFont>
    <p:embeddedFont>
      <p:font typeface="Quattrocento Sans" panose="020B0502050000020003"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1" roundtripDataSignature="AMtx7mjnXMf3YUO7k1Qpn0RwGvdfJLHs/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0" Type="http://schemas.openxmlformats.org/officeDocument/2006/relationships/slide" Target="slides/slide19.xml"/><Relationship Id="rId41"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 name="Google Shape;11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b33d2044ec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g2b33d2044ec_0_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Read out at a high level</a:t>
            </a:r>
            <a:endParaRPr/>
          </a:p>
        </p:txBody>
      </p:sp>
      <p:sp>
        <p:nvSpPr>
          <p:cNvPr id="194" name="Google Shape;194;g2b33d2044ec_0_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b157224325_1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g2b157224325_1_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000"/>
              </a:spcAft>
              <a:buClr>
                <a:schemeClr val="dk1"/>
              </a:buClr>
              <a:buSzPts val="1100"/>
              <a:buFont typeface="Arial"/>
              <a:buNone/>
            </a:pPr>
            <a:r>
              <a:rPr lang="en-US" sz="2100">
                <a:latin typeface="Open Sans"/>
                <a:ea typeface="Open Sans"/>
                <a:cs typeface="Open Sans"/>
                <a:sym typeface="Open Sans"/>
              </a:rPr>
              <a:t>We are going to take you through a series of questions to get us started, surfacing what is important and relevant across the region as well as our differences, and that is ok. </a:t>
            </a:r>
            <a:endParaRPr/>
          </a:p>
        </p:txBody>
      </p:sp>
      <p:sp>
        <p:nvSpPr>
          <p:cNvPr id="200" name="Google Shape;200;g2b157224325_1_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b157224325_1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g2b157224325_1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209" name="Google Shape;209;g2b157224325_1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b33d2044ec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g2b33d2044ec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218" name="Google Shape;218;g2b33d2044ec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b33d2044ec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g2b33d2044ec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227" name="Google Shape;227;g2b33d2044ec_0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b157224325_1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b157224325_1_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246" name="Google Shape;246;g2b157224325_1_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b157224325_1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g2b157224325_1_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259" name="Google Shape;259;g2b157224325_1_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b157224325_1_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g2b157224325_1_1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280" name="Google Shape;280;g2b157224325_1_1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b157224325_1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g2b157224325_1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305" name="Google Shape;305;g2b157224325_1_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b157224325_1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g2b157224325_1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319" name="Google Shape;319;g2b157224325_1_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3157387dfd_1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moving to housekeeping, lets do the Cal Poly Land Acknowledgement</a:t>
            </a:r>
            <a:endParaRPr/>
          </a:p>
        </p:txBody>
      </p:sp>
      <p:sp>
        <p:nvSpPr>
          <p:cNvPr id="122" name="Google Shape;122;g23157387dfd_1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b157224325_1_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g2b157224325_1_1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334" name="Google Shape;334;g2b157224325_1_1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50070442ab_0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g250070442ab_0_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a:t>We are going to continue this process, thanks for leaning in.  There will be lots of outreach and events taking place in your local communities as well as some of our regional groups continuing to advance this shared agenda for shared prosperity.  </a:t>
            </a:r>
            <a:endParaRPr/>
          </a:p>
        </p:txBody>
      </p:sp>
      <p:sp>
        <p:nvSpPr>
          <p:cNvPr id="349" name="Google Shape;349;g250070442ab_0_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3157387dfd_1_3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g23157387dfd_1_3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9" name="Google Shape;359;g23157387dfd_1_3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92e97af49c_4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moving to housekeeping, lets do the Cal Poly Land Acknowledgement</a:t>
            </a:r>
            <a:endParaRPr/>
          </a:p>
        </p:txBody>
      </p:sp>
      <p:sp>
        <p:nvSpPr>
          <p:cNvPr id="129" name="Google Shape;129;g292e97af49c_4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3157387dfd_1_5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 name="Google Shape;136;g23157387dfd_1_5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b33d2044ec_3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2" name="Google Shape;142;g2b33d2044ec_3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3157387dfd_1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g23157387dfd_1_1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150" name="Google Shape;150;g23157387dfd_1_1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b15722432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g2b15722432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Note to self: make sure document is dropped in chat.</a:t>
            </a:r>
            <a:endParaRPr>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100">
                <a:latin typeface="Arial"/>
                <a:ea typeface="Arial"/>
                <a:cs typeface="Arial"/>
                <a:sym typeface="Arial"/>
              </a:rPr>
              <a:t>What shared agenda should this collaborative set internally and with the state through this regional plan that creates deep impact and advantages this region in the space of jobs that are good for people and the planet?</a:t>
            </a:r>
            <a:endParaRPr sz="2100">
              <a:latin typeface="Open Sans"/>
              <a:ea typeface="Open Sans"/>
              <a:cs typeface="Open Sans"/>
              <a:sym typeface="Open Sans"/>
            </a:endParaRPr>
          </a:p>
          <a:p>
            <a:pPr marL="0" lvl="0" indent="0" algn="l" rtl="0">
              <a:lnSpc>
                <a:spcPct val="100000"/>
              </a:lnSpc>
              <a:spcBef>
                <a:spcPts val="0"/>
              </a:spcBef>
              <a:spcAft>
                <a:spcPts val="0"/>
              </a:spcAft>
              <a:buClr>
                <a:schemeClr val="dk1"/>
              </a:buClr>
              <a:buSzPts val="1100"/>
              <a:buFont typeface="Arial"/>
              <a:buNone/>
            </a:pPr>
            <a:endParaRPr sz="100"/>
          </a:p>
        </p:txBody>
      </p:sp>
      <p:sp>
        <p:nvSpPr>
          <p:cNvPr id="160" name="Google Shape;160;g2b15722432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50070442ab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g250070442ab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a:t>This is an opportunity created by this initiative, and we have an opportunity to take this up in a way that is uniquely ours.  </a:t>
            </a:r>
            <a:r>
              <a:rPr lang="en-US" sz="1000">
                <a:latin typeface="Open Sans"/>
                <a:ea typeface="Open Sans"/>
                <a:cs typeface="Open Sans"/>
                <a:sym typeface="Open Sans"/>
              </a:rPr>
              <a:t>What shared agenda can we create in this moment of crisis to create opportunity for economic &amp; social justice transformation?</a:t>
            </a:r>
            <a:endParaRPr/>
          </a:p>
        </p:txBody>
      </p:sp>
      <p:sp>
        <p:nvSpPr>
          <p:cNvPr id="170" name="Google Shape;170;g250070442ab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b157224325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g2b157224325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a:t>We are doing this work together, let’s start this work by becoming present to who is in the room today and how our region is represented.  and how do we even begin to think about shared prosperity we have some warm up exercises to put us in that frame of mind.</a:t>
            </a:r>
            <a:endParaRPr/>
          </a:p>
        </p:txBody>
      </p:sp>
      <p:sp>
        <p:nvSpPr>
          <p:cNvPr id="181" name="Google Shape;181;g2b157224325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7"/>
        <p:cNvGrpSpPr/>
        <p:nvPr/>
      </p:nvGrpSpPr>
      <p:grpSpPr>
        <a:xfrm>
          <a:off x="0" y="0"/>
          <a:ext cx="0" cy="0"/>
          <a:chOff x="0" y="0"/>
          <a:chExt cx="0" cy="0"/>
        </a:xfrm>
      </p:grpSpPr>
      <p:sp>
        <p:nvSpPr>
          <p:cNvPr id="68" name="Google Shape;68;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0" name="Google Shape;70;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4"/>
        <p:cNvGrpSpPr/>
        <p:nvPr/>
      </p:nvGrpSpPr>
      <p:grpSpPr>
        <a:xfrm>
          <a:off x="0" y="0"/>
          <a:ext cx="0" cy="0"/>
          <a:chOff x="0" y="0"/>
          <a:chExt cx="0" cy="0"/>
        </a:xfrm>
      </p:grpSpPr>
      <p:sp>
        <p:nvSpPr>
          <p:cNvPr id="75" name="Google Shape;75;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0"/>
          <p:cNvSpPr>
            <a:spLocks noGrp="1"/>
          </p:cNvSpPr>
          <p:nvPr>
            <p:ph type="pic" idx="2"/>
          </p:nvPr>
        </p:nvSpPr>
        <p:spPr>
          <a:xfrm>
            <a:off x="5183188" y="987425"/>
            <a:ext cx="6172200" cy="4873625"/>
          </a:xfrm>
          <a:prstGeom prst="rect">
            <a:avLst/>
          </a:prstGeom>
          <a:noFill/>
          <a:ln>
            <a:noFill/>
          </a:ln>
        </p:spPr>
      </p:sp>
      <p:sp>
        <p:nvSpPr>
          <p:cNvPr id="77" name="Google Shape;77;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8" name="Google Shape;7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1"/>
        <p:cNvGrpSpPr/>
        <p:nvPr/>
      </p:nvGrpSpPr>
      <p:grpSpPr>
        <a:xfrm>
          <a:off x="0" y="0"/>
          <a:ext cx="0" cy="0"/>
          <a:chOff x="0" y="0"/>
          <a:chExt cx="0" cy="0"/>
        </a:xfrm>
      </p:grpSpPr>
      <p:sp>
        <p:nvSpPr>
          <p:cNvPr id="82" name="Google Shape;82;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7"/>
        <p:cNvGrpSpPr/>
        <p:nvPr/>
      </p:nvGrpSpPr>
      <p:grpSpPr>
        <a:xfrm>
          <a:off x="0" y="0"/>
          <a:ext cx="0" cy="0"/>
          <a:chOff x="0" y="0"/>
          <a:chExt cx="0" cy="0"/>
        </a:xfrm>
      </p:grpSpPr>
      <p:sp>
        <p:nvSpPr>
          <p:cNvPr id="88" name="Google Shape;88;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Content with Caption 1">
  <p:cSld name="Content with Caption">
    <p:spTree>
      <p:nvGrpSpPr>
        <p:cNvPr id="1" name="Shape 93"/>
        <p:cNvGrpSpPr/>
        <p:nvPr/>
      </p:nvGrpSpPr>
      <p:grpSpPr>
        <a:xfrm>
          <a:off x="0" y="0"/>
          <a:ext cx="0" cy="0"/>
          <a:chOff x="0" y="0"/>
          <a:chExt cx="0" cy="0"/>
        </a:xfrm>
      </p:grpSpPr>
      <p:sp>
        <p:nvSpPr>
          <p:cNvPr id="94" name="Google Shape;94;g27a3c72fceb_0_1425"/>
          <p:cNvSpPr/>
          <p:nvPr/>
        </p:nvSpPr>
        <p:spPr>
          <a:xfrm>
            <a:off x="0" y="5791198"/>
            <a:ext cx="12192000" cy="10668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 name="Google Shape;95;g27a3c72fceb_0_1425"/>
          <p:cNvSpPr/>
          <p:nvPr/>
        </p:nvSpPr>
        <p:spPr>
          <a:xfrm>
            <a:off x="0" y="5215470"/>
            <a:ext cx="12192000" cy="5757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 name="Google Shape;96;g27a3c72fceb_0_1425"/>
          <p:cNvSpPr txBox="1">
            <a:spLocks noGrp="1"/>
          </p:cNvSpPr>
          <p:nvPr>
            <p:ph type="title"/>
          </p:nvPr>
        </p:nvSpPr>
        <p:spPr>
          <a:xfrm>
            <a:off x="620889" y="5232402"/>
            <a:ext cx="10972800" cy="558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g27a3c72fceb_0_1425"/>
          <p:cNvSpPr txBox="1">
            <a:spLocks noGrp="1"/>
          </p:cNvSpPr>
          <p:nvPr>
            <p:ph type="body" idx="1"/>
          </p:nvPr>
        </p:nvSpPr>
        <p:spPr>
          <a:xfrm>
            <a:off x="620889" y="5943075"/>
            <a:ext cx="10972800" cy="576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accent4"/>
              </a:buClr>
              <a:buSzPts val="1400"/>
              <a:buNone/>
              <a:defRPr sz="1400"/>
            </a:lvl2pPr>
            <a:lvl3pPr marL="1371600" lvl="2" indent="-228600" algn="l">
              <a:lnSpc>
                <a:spcPct val="90000"/>
              </a:lnSpc>
              <a:spcBef>
                <a:spcPts val="500"/>
              </a:spcBef>
              <a:spcAft>
                <a:spcPts val="0"/>
              </a:spcAft>
              <a:buClr>
                <a:schemeClr val="accent4"/>
              </a:buClr>
              <a:buSzPts val="1200"/>
              <a:buNone/>
              <a:defRPr sz="1200"/>
            </a:lvl3pPr>
            <a:lvl4pPr marL="1828800" lvl="3" indent="-228600" algn="l">
              <a:lnSpc>
                <a:spcPct val="90000"/>
              </a:lnSpc>
              <a:spcBef>
                <a:spcPts val="500"/>
              </a:spcBef>
              <a:spcAft>
                <a:spcPts val="0"/>
              </a:spcAft>
              <a:buClr>
                <a:schemeClr val="accent4"/>
              </a:buClr>
              <a:buSzPts val="1000"/>
              <a:buNone/>
              <a:defRPr sz="1000"/>
            </a:lvl4pPr>
            <a:lvl5pPr marL="2286000" lvl="4" indent="-228600" algn="l">
              <a:lnSpc>
                <a:spcPct val="90000"/>
              </a:lnSpc>
              <a:spcBef>
                <a:spcPts val="500"/>
              </a:spcBef>
              <a:spcAft>
                <a:spcPts val="0"/>
              </a:spcAft>
              <a:buClr>
                <a:schemeClr val="accent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8" name="Google Shape;98;g27a3c72fceb_0_1425"/>
          <p:cNvSpPr txBox="1">
            <a:spLocks noGrp="1"/>
          </p:cNvSpPr>
          <p:nvPr>
            <p:ph type="ftr" idx="11"/>
          </p:nvPr>
        </p:nvSpPr>
        <p:spPr>
          <a:xfrm>
            <a:off x="620889" y="6519333"/>
            <a:ext cx="10363200"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g27a3c72fceb_0_1425"/>
          <p:cNvSpPr txBox="1">
            <a:spLocks noGrp="1"/>
          </p:cNvSpPr>
          <p:nvPr>
            <p:ph type="sldNum" idx="12"/>
          </p:nvPr>
        </p:nvSpPr>
        <p:spPr>
          <a:xfrm>
            <a:off x="11006668" y="6519333"/>
            <a:ext cx="587100" cy="228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
        <p:nvSpPr>
          <p:cNvPr id="100" name="Google Shape;100;g27a3c72fceb_0_1425"/>
          <p:cNvSpPr txBox="1">
            <a:spLocks noGrp="1"/>
          </p:cNvSpPr>
          <p:nvPr>
            <p:ph type="body" idx="2"/>
          </p:nvPr>
        </p:nvSpPr>
        <p:spPr>
          <a:xfrm>
            <a:off x="0" y="0"/>
            <a:ext cx="12192000" cy="5214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Content with Caption 2">
  <p:cSld name="Content with Caption_1">
    <p:spTree>
      <p:nvGrpSpPr>
        <p:cNvPr id="1" name="Shape 101"/>
        <p:cNvGrpSpPr/>
        <p:nvPr/>
      </p:nvGrpSpPr>
      <p:grpSpPr>
        <a:xfrm>
          <a:off x="0" y="0"/>
          <a:ext cx="0" cy="0"/>
          <a:chOff x="0" y="0"/>
          <a:chExt cx="0" cy="0"/>
        </a:xfrm>
      </p:grpSpPr>
      <p:sp>
        <p:nvSpPr>
          <p:cNvPr id="102" name="Google Shape;102;g27a3c72fceb_0_1433"/>
          <p:cNvSpPr/>
          <p:nvPr/>
        </p:nvSpPr>
        <p:spPr>
          <a:xfrm>
            <a:off x="0" y="5791198"/>
            <a:ext cx="12192000" cy="10668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g27a3c72fceb_0_1433"/>
          <p:cNvSpPr/>
          <p:nvPr/>
        </p:nvSpPr>
        <p:spPr>
          <a:xfrm>
            <a:off x="0" y="5215470"/>
            <a:ext cx="12192000" cy="5757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Google Shape;104;g27a3c72fceb_0_1433"/>
          <p:cNvSpPr txBox="1">
            <a:spLocks noGrp="1"/>
          </p:cNvSpPr>
          <p:nvPr>
            <p:ph type="title"/>
          </p:nvPr>
        </p:nvSpPr>
        <p:spPr>
          <a:xfrm>
            <a:off x="620889" y="5232402"/>
            <a:ext cx="10972800" cy="558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g27a3c72fceb_0_1433"/>
          <p:cNvSpPr txBox="1">
            <a:spLocks noGrp="1"/>
          </p:cNvSpPr>
          <p:nvPr>
            <p:ph type="body" idx="1"/>
          </p:nvPr>
        </p:nvSpPr>
        <p:spPr>
          <a:xfrm>
            <a:off x="620889" y="5943075"/>
            <a:ext cx="10972800" cy="576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accent4"/>
              </a:buClr>
              <a:buSzPts val="1400"/>
              <a:buNone/>
              <a:defRPr sz="1400"/>
            </a:lvl2pPr>
            <a:lvl3pPr marL="1371600" lvl="2" indent="-228600" algn="l">
              <a:lnSpc>
                <a:spcPct val="90000"/>
              </a:lnSpc>
              <a:spcBef>
                <a:spcPts val="500"/>
              </a:spcBef>
              <a:spcAft>
                <a:spcPts val="0"/>
              </a:spcAft>
              <a:buClr>
                <a:schemeClr val="accent4"/>
              </a:buClr>
              <a:buSzPts val="1200"/>
              <a:buNone/>
              <a:defRPr sz="1200"/>
            </a:lvl3pPr>
            <a:lvl4pPr marL="1828800" lvl="3" indent="-228600" algn="l">
              <a:lnSpc>
                <a:spcPct val="90000"/>
              </a:lnSpc>
              <a:spcBef>
                <a:spcPts val="500"/>
              </a:spcBef>
              <a:spcAft>
                <a:spcPts val="0"/>
              </a:spcAft>
              <a:buClr>
                <a:schemeClr val="accent4"/>
              </a:buClr>
              <a:buSzPts val="1000"/>
              <a:buNone/>
              <a:defRPr sz="1000"/>
            </a:lvl4pPr>
            <a:lvl5pPr marL="2286000" lvl="4" indent="-228600" algn="l">
              <a:lnSpc>
                <a:spcPct val="90000"/>
              </a:lnSpc>
              <a:spcBef>
                <a:spcPts val="500"/>
              </a:spcBef>
              <a:spcAft>
                <a:spcPts val="0"/>
              </a:spcAft>
              <a:buClr>
                <a:schemeClr val="accent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6" name="Google Shape;106;g27a3c72fceb_0_1433"/>
          <p:cNvSpPr txBox="1">
            <a:spLocks noGrp="1"/>
          </p:cNvSpPr>
          <p:nvPr>
            <p:ph type="ftr" idx="11"/>
          </p:nvPr>
        </p:nvSpPr>
        <p:spPr>
          <a:xfrm>
            <a:off x="620889" y="6519333"/>
            <a:ext cx="10363200"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g27a3c72fceb_0_1433"/>
          <p:cNvSpPr txBox="1">
            <a:spLocks noGrp="1"/>
          </p:cNvSpPr>
          <p:nvPr>
            <p:ph type="sldNum" idx="12"/>
          </p:nvPr>
        </p:nvSpPr>
        <p:spPr>
          <a:xfrm>
            <a:off x="11006668" y="6519333"/>
            <a:ext cx="587100" cy="228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
        <p:nvSpPr>
          <p:cNvPr id="108" name="Google Shape;108;g27a3c72fceb_0_1433"/>
          <p:cNvSpPr txBox="1">
            <a:spLocks noGrp="1"/>
          </p:cNvSpPr>
          <p:nvPr>
            <p:ph type="body" idx="2"/>
          </p:nvPr>
        </p:nvSpPr>
        <p:spPr>
          <a:xfrm>
            <a:off x="0" y="0"/>
            <a:ext cx="12192000" cy="5214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21"/>
        <p:cNvGrpSpPr/>
        <p:nvPr/>
      </p:nvGrpSpPr>
      <p:grpSpPr>
        <a:xfrm>
          <a:off x="0" y="0"/>
          <a:ext cx="0" cy="0"/>
          <a:chOff x="0" y="0"/>
          <a:chExt cx="0" cy="0"/>
        </a:xfrm>
      </p:grpSpPr>
      <p:sp>
        <p:nvSpPr>
          <p:cNvPr id="22" name="Google Shape;22;g20fb7ca7525_2_41"/>
          <p:cNvSpPr txBox="1">
            <a:spLocks noGrp="1"/>
          </p:cNvSpPr>
          <p:nvPr>
            <p:ph type="body" idx="1"/>
          </p:nvPr>
        </p:nvSpPr>
        <p:spPr>
          <a:xfrm>
            <a:off x="1172632" y="1809222"/>
            <a:ext cx="9846600" cy="41004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262626"/>
              </a:buClr>
              <a:buSzPts val="2800"/>
              <a:buChar char="•"/>
              <a:defRPr>
                <a:latin typeface="Calibri"/>
                <a:ea typeface="Calibri"/>
                <a:cs typeface="Calibri"/>
                <a:sym typeface="Calibri"/>
              </a:defRPr>
            </a:lvl1pPr>
            <a:lvl2pPr marL="914400" lvl="1" indent="-381000" algn="l">
              <a:lnSpc>
                <a:spcPct val="90000"/>
              </a:lnSpc>
              <a:spcBef>
                <a:spcPts val="500"/>
              </a:spcBef>
              <a:spcAft>
                <a:spcPts val="0"/>
              </a:spcAft>
              <a:buClr>
                <a:srgbClr val="262626"/>
              </a:buClr>
              <a:buSzPts val="2400"/>
              <a:buChar char="•"/>
              <a:defRPr>
                <a:latin typeface="Calibri"/>
                <a:ea typeface="Calibri"/>
                <a:cs typeface="Calibri"/>
                <a:sym typeface="Calibri"/>
              </a:defRPr>
            </a:lvl2pPr>
            <a:lvl3pPr marL="1371600" lvl="2" indent="-355600" algn="l">
              <a:lnSpc>
                <a:spcPct val="90000"/>
              </a:lnSpc>
              <a:spcBef>
                <a:spcPts val="500"/>
              </a:spcBef>
              <a:spcAft>
                <a:spcPts val="0"/>
              </a:spcAft>
              <a:buClr>
                <a:srgbClr val="262626"/>
              </a:buClr>
              <a:buSzPts val="2000"/>
              <a:buChar char="•"/>
              <a:defRPr>
                <a:latin typeface="Calibri"/>
                <a:ea typeface="Calibri"/>
                <a:cs typeface="Calibri"/>
                <a:sym typeface="Calibri"/>
              </a:defRPr>
            </a:lvl3pPr>
            <a:lvl4pPr marL="1828800" lvl="3" indent="-342900" algn="l">
              <a:lnSpc>
                <a:spcPct val="90000"/>
              </a:lnSpc>
              <a:spcBef>
                <a:spcPts val="500"/>
              </a:spcBef>
              <a:spcAft>
                <a:spcPts val="0"/>
              </a:spcAft>
              <a:buClr>
                <a:srgbClr val="262626"/>
              </a:buClr>
              <a:buSzPts val="1800"/>
              <a:buChar char="•"/>
              <a:defRPr>
                <a:latin typeface="Calibri"/>
                <a:ea typeface="Calibri"/>
                <a:cs typeface="Calibri"/>
                <a:sym typeface="Calibri"/>
              </a:defRPr>
            </a:lvl4pPr>
            <a:lvl5pPr marL="2286000" lvl="4" indent="-342900" algn="l">
              <a:lnSpc>
                <a:spcPct val="90000"/>
              </a:lnSpc>
              <a:spcBef>
                <a:spcPts val="500"/>
              </a:spcBef>
              <a:spcAft>
                <a:spcPts val="0"/>
              </a:spcAft>
              <a:buClr>
                <a:srgbClr val="262626"/>
              </a:buClr>
              <a:buSzPts val="1800"/>
              <a:buChar char="•"/>
              <a:defRPr>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g20fb7ca7525_2_41"/>
          <p:cNvSpPr txBox="1">
            <a:spLocks noGrp="1"/>
          </p:cNvSpPr>
          <p:nvPr>
            <p:ph type="title"/>
          </p:nvPr>
        </p:nvSpPr>
        <p:spPr>
          <a:xfrm>
            <a:off x="1172632" y="365125"/>
            <a:ext cx="9846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4497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g20fb7ca7525_2_41"/>
          <p:cNvSpPr txBox="1">
            <a:spLocks noGrp="1"/>
          </p:cNvSpPr>
          <p:nvPr>
            <p:ph type="sldNum" idx="12"/>
          </p:nvPr>
        </p:nvSpPr>
        <p:spPr>
          <a:xfrm>
            <a:off x="1172632" y="6280428"/>
            <a:ext cx="27432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1"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1"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1"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1"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1"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1"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1"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1"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1"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1">
  <p:cSld name="Two Content">
    <p:spTree>
      <p:nvGrpSpPr>
        <p:cNvPr id="1" name="Shape 25"/>
        <p:cNvGrpSpPr/>
        <p:nvPr/>
      </p:nvGrpSpPr>
      <p:grpSpPr>
        <a:xfrm>
          <a:off x="0" y="0"/>
          <a:ext cx="0" cy="0"/>
          <a:chOff x="0" y="0"/>
          <a:chExt cx="0" cy="0"/>
        </a:xfrm>
      </p:grpSpPr>
      <p:sp>
        <p:nvSpPr>
          <p:cNvPr id="26" name="Google Shape;26;g20fb7ca7525_2_112"/>
          <p:cNvSpPr txBox="1">
            <a:spLocks noGrp="1"/>
          </p:cNvSpPr>
          <p:nvPr>
            <p:ph type="title"/>
          </p:nvPr>
        </p:nvSpPr>
        <p:spPr>
          <a:xfrm>
            <a:off x="1172632" y="365125"/>
            <a:ext cx="9846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4497F"/>
              </a:buClr>
              <a:buSzPts val="4400"/>
              <a:buFont typeface="Calibri"/>
              <a:buNone/>
              <a:defRPr b="1">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g20fb7ca7525_2_112"/>
          <p:cNvSpPr txBox="1">
            <a:spLocks noGrp="1"/>
          </p:cNvSpPr>
          <p:nvPr>
            <p:ph type="body" idx="1"/>
          </p:nvPr>
        </p:nvSpPr>
        <p:spPr>
          <a:xfrm>
            <a:off x="1172631" y="1808691"/>
            <a:ext cx="4686300" cy="40926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262626"/>
              </a:buClr>
              <a:buSzPts val="2800"/>
              <a:buChar char="•"/>
              <a:defRPr>
                <a:latin typeface="Calibri"/>
                <a:ea typeface="Calibri"/>
                <a:cs typeface="Calibri"/>
                <a:sym typeface="Calibri"/>
              </a:defRPr>
            </a:lvl1pPr>
            <a:lvl2pPr marL="914400" lvl="1" indent="-381000" algn="l">
              <a:lnSpc>
                <a:spcPct val="90000"/>
              </a:lnSpc>
              <a:spcBef>
                <a:spcPts val="500"/>
              </a:spcBef>
              <a:spcAft>
                <a:spcPts val="0"/>
              </a:spcAft>
              <a:buClr>
                <a:srgbClr val="262626"/>
              </a:buClr>
              <a:buSzPts val="2400"/>
              <a:buChar char="•"/>
              <a:defRPr>
                <a:latin typeface="Calibri"/>
                <a:ea typeface="Calibri"/>
                <a:cs typeface="Calibri"/>
                <a:sym typeface="Calibri"/>
              </a:defRPr>
            </a:lvl2pPr>
            <a:lvl3pPr marL="1371600" lvl="2" indent="-355600" algn="l">
              <a:lnSpc>
                <a:spcPct val="90000"/>
              </a:lnSpc>
              <a:spcBef>
                <a:spcPts val="500"/>
              </a:spcBef>
              <a:spcAft>
                <a:spcPts val="0"/>
              </a:spcAft>
              <a:buClr>
                <a:srgbClr val="262626"/>
              </a:buClr>
              <a:buSzPts val="2000"/>
              <a:buChar char="•"/>
              <a:defRPr>
                <a:latin typeface="Calibri"/>
                <a:ea typeface="Calibri"/>
                <a:cs typeface="Calibri"/>
                <a:sym typeface="Calibri"/>
              </a:defRPr>
            </a:lvl3pPr>
            <a:lvl4pPr marL="1828800" lvl="3" indent="-342900" algn="l">
              <a:lnSpc>
                <a:spcPct val="90000"/>
              </a:lnSpc>
              <a:spcBef>
                <a:spcPts val="500"/>
              </a:spcBef>
              <a:spcAft>
                <a:spcPts val="0"/>
              </a:spcAft>
              <a:buClr>
                <a:srgbClr val="262626"/>
              </a:buClr>
              <a:buSzPts val="1800"/>
              <a:buChar char="•"/>
              <a:defRPr>
                <a:latin typeface="Calibri"/>
                <a:ea typeface="Calibri"/>
                <a:cs typeface="Calibri"/>
                <a:sym typeface="Calibri"/>
              </a:defRPr>
            </a:lvl4pPr>
            <a:lvl5pPr marL="2286000" lvl="4" indent="-342900" algn="l">
              <a:lnSpc>
                <a:spcPct val="90000"/>
              </a:lnSpc>
              <a:spcBef>
                <a:spcPts val="500"/>
              </a:spcBef>
              <a:spcAft>
                <a:spcPts val="0"/>
              </a:spcAft>
              <a:buClr>
                <a:srgbClr val="262626"/>
              </a:buClr>
              <a:buSzPts val="1800"/>
              <a:buChar char="•"/>
              <a:defRPr>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g20fb7ca7525_2_112"/>
          <p:cNvSpPr txBox="1">
            <a:spLocks noGrp="1"/>
          </p:cNvSpPr>
          <p:nvPr>
            <p:ph type="sldNum" idx="12"/>
          </p:nvPr>
        </p:nvSpPr>
        <p:spPr>
          <a:xfrm>
            <a:off x="1172632" y="6280428"/>
            <a:ext cx="27432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1"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1"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1"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1"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1"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1"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1"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1"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1"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9" name="Google Shape;29;g20fb7ca7525_2_112"/>
          <p:cNvSpPr txBox="1">
            <a:spLocks noGrp="1"/>
          </p:cNvSpPr>
          <p:nvPr>
            <p:ph type="body" idx="2"/>
          </p:nvPr>
        </p:nvSpPr>
        <p:spPr>
          <a:xfrm>
            <a:off x="6333065" y="1808690"/>
            <a:ext cx="4686300" cy="40926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262626"/>
              </a:buClr>
              <a:buSzPts val="2800"/>
              <a:buChar char="•"/>
              <a:defRPr>
                <a:latin typeface="Calibri"/>
                <a:ea typeface="Calibri"/>
                <a:cs typeface="Calibri"/>
                <a:sym typeface="Calibri"/>
              </a:defRPr>
            </a:lvl1pPr>
            <a:lvl2pPr marL="914400" lvl="1" indent="-381000" algn="l">
              <a:lnSpc>
                <a:spcPct val="90000"/>
              </a:lnSpc>
              <a:spcBef>
                <a:spcPts val="500"/>
              </a:spcBef>
              <a:spcAft>
                <a:spcPts val="0"/>
              </a:spcAft>
              <a:buClr>
                <a:srgbClr val="262626"/>
              </a:buClr>
              <a:buSzPts val="2400"/>
              <a:buChar char="•"/>
              <a:defRPr>
                <a:latin typeface="Calibri"/>
                <a:ea typeface="Calibri"/>
                <a:cs typeface="Calibri"/>
                <a:sym typeface="Calibri"/>
              </a:defRPr>
            </a:lvl2pPr>
            <a:lvl3pPr marL="1371600" lvl="2" indent="-355600" algn="l">
              <a:lnSpc>
                <a:spcPct val="90000"/>
              </a:lnSpc>
              <a:spcBef>
                <a:spcPts val="500"/>
              </a:spcBef>
              <a:spcAft>
                <a:spcPts val="0"/>
              </a:spcAft>
              <a:buClr>
                <a:srgbClr val="262626"/>
              </a:buClr>
              <a:buSzPts val="2000"/>
              <a:buChar char="•"/>
              <a:defRPr>
                <a:latin typeface="Calibri"/>
                <a:ea typeface="Calibri"/>
                <a:cs typeface="Calibri"/>
                <a:sym typeface="Calibri"/>
              </a:defRPr>
            </a:lvl3pPr>
            <a:lvl4pPr marL="1828800" lvl="3" indent="-342900" algn="l">
              <a:lnSpc>
                <a:spcPct val="90000"/>
              </a:lnSpc>
              <a:spcBef>
                <a:spcPts val="500"/>
              </a:spcBef>
              <a:spcAft>
                <a:spcPts val="0"/>
              </a:spcAft>
              <a:buClr>
                <a:srgbClr val="262626"/>
              </a:buClr>
              <a:buSzPts val="1800"/>
              <a:buChar char="•"/>
              <a:defRPr>
                <a:latin typeface="Calibri"/>
                <a:ea typeface="Calibri"/>
                <a:cs typeface="Calibri"/>
                <a:sym typeface="Calibri"/>
              </a:defRPr>
            </a:lvl4pPr>
            <a:lvl5pPr marL="2286000" lvl="4" indent="-342900" algn="l">
              <a:lnSpc>
                <a:spcPct val="90000"/>
              </a:lnSpc>
              <a:spcBef>
                <a:spcPts val="500"/>
              </a:spcBef>
              <a:spcAft>
                <a:spcPts val="0"/>
              </a:spcAft>
              <a:buClr>
                <a:srgbClr val="262626"/>
              </a:buClr>
              <a:buSzPts val="1800"/>
              <a:buChar char="•"/>
              <a:defRPr>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
        <p:cNvGrpSpPr/>
        <p:nvPr/>
      </p:nvGrpSpPr>
      <p:grpSpPr>
        <a:xfrm>
          <a:off x="0" y="0"/>
          <a:ext cx="0" cy="0"/>
          <a:chOff x="0" y="0"/>
          <a:chExt cx="0" cy="0"/>
        </a:xfrm>
      </p:grpSpPr>
      <p:sp>
        <p:nvSpPr>
          <p:cNvPr id="31" name="Google Shape;31;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3" name="Google Shape;33;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
        <p:cNvGrpSpPr/>
        <p:nvPr/>
      </p:nvGrpSpPr>
      <p:grpSpPr>
        <a:xfrm>
          <a:off x="0" y="0"/>
          <a:ext cx="0" cy="0"/>
          <a:chOff x="0" y="0"/>
          <a:chExt cx="0" cy="0"/>
        </a:xfrm>
      </p:grpSpPr>
      <p:sp>
        <p:nvSpPr>
          <p:cNvPr id="64" name="Google Shape;64;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7">
            <a:alphaModFix/>
          </a:blip>
          <a:stretch>
            <a:fillRect/>
          </a:stretch>
        </a:blip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www.mentimeter.com/app/presentation/alp9us27wfz98dm9poy4n6vrwsxdefba"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www.menti.com/alhzjxto3gxc" TargetMode="External"/><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hyperlink" Target="https://www.menti.com/al4uy1tq6sj7" TargetMode="External"/><Relationship Id="rId4" Type="http://schemas.openxmlformats.org/officeDocument/2006/relationships/image" Target="../media/image10.png"/><Relationship Id="rId9" Type="http://schemas.openxmlformats.org/officeDocument/2006/relationships/hyperlink" Target="https://www.menti.com/alp92tia7wah"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menti.com/alhzjxto3gxc"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www.menti.com/alp92tia7wah" TargetMode="Externa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www.menti.com/al4uy1tq6sj7" TargetMode="Externa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hyperlink" Target="https://www.mentimeter.com/app/presentation/al2bz42ez6f2z4vpur2stkvhbaobdrbc" TargetMode="External"/><Relationship Id="rId3" Type="http://schemas.openxmlformats.org/officeDocument/2006/relationships/image" Target="../media/image5.png"/><Relationship Id="rId7" Type="http://schemas.openxmlformats.org/officeDocument/2006/relationships/hyperlink" Target="https://www.mentimeter.com/app/presentation/alxcxjhomg29qqnxu4ut12jnf3c8sd8d"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hyperlink" Target="https://www.mentimeter.com/app/presentation/alywxbfpugi5yuo2ygqt8r1mcppbstav"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native-land.ca/"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mentimeter.com/app/presentation/alzfpvaf27rbsfoky3ye2ej5m78fdng9" TargetMode="External"/><Relationship Id="rId5" Type="http://schemas.openxmlformats.org/officeDocument/2006/relationships/hyperlink" Target="https://www.menti.com/als8uojc5w31" TargetMode="Externa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mentimeter.com/app/presentation/albjmsw2rypesp1a99dngky7prmdxd3i" TargetMode="External"/><Relationship Id="rId5" Type="http://schemas.openxmlformats.org/officeDocument/2006/relationships/hyperlink" Target="https://www.menti.com/al6p6qqxffck" TargetMode="External"/><Relationship Id="rId4" Type="http://schemas.openxmlformats.org/officeDocument/2006/relationships/image" Target="../media/image18.jpg"/></Relationships>
</file>

<file path=ppt/slides/_rels/slide22.xml.rels><?xml version="1.0" encoding="UTF-8" standalone="yes"?>
<Relationships xmlns="http://schemas.openxmlformats.org/package/2006/relationships"><Relationship Id="rId3" Type="http://schemas.openxmlformats.org/officeDocument/2006/relationships/hyperlink" Target="https://calendar.google.com/calendar/event?action=TEMPLATE&amp;tmeid=NW5pdHVvaDR0YmZvY2lycHYzZThnbjNqNnVfMjAyNDAyMjlUMTkwMDAwWiBsZWY0MkBodW1ib2xkdC5lZHU&amp;tmsrc=lef42%40humboldt.edu"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hyperlink" Target="mailto:ccrp@humboldt.edu" TargetMode="External"/><Relationship Id="rId4" Type="http://schemas.openxmlformats.org/officeDocument/2006/relationships/hyperlink" Target="https://humboldtstate.zoom.us/j/83477672282?pwd=ZXNhVHFRaTNjdk10dmt6K2hSL0hHdz09"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WgxfugOtAY&amp;ab_channel=hsunas"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hyperlink" Target="https://ccrp.humboldt.edu/regional-summary-part-1"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hyperlink" Target="https://ccrp.humboldt.edu/governance-structur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14" name="Google Shape;114;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15" name="Google Shape;115;p1"/>
          <p:cNvPicPr preferRelativeResize="0"/>
          <p:nvPr/>
        </p:nvPicPr>
        <p:blipFill rotWithShape="1">
          <a:blip r:embed="rId3">
            <a:alphaModFix/>
          </a:blip>
          <a:srcRect b="5121"/>
          <a:stretch/>
        </p:blipFill>
        <p:spPr>
          <a:xfrm>
            <a:off x="-55537" y="-922150"/>
            <a:ext cx="12303073" cy="7780149"/>
          </a:xfrm>
          <a:prstGeom prst="rect">
            <a:avLst/>
          </a:prstGeom>
          <a:noFill/>
          <a:ln>
            <a:noFill/>
          </a:ln>
        </p:spPr>
      </p:pic>
      <p:sp>
        <p:nvSpPr>
          <p:cNvPr id="116" name="Google Shape;116;p1"/>
          <p:cNvSpPr txBox="1"/>
          <p:nvPr/>
        </p:nvSpPr>
        <p:spPr>
          <a:xfrm>
            <a:off x="1256550" y="2418225"/>
            <a:ext cx="9678900" cy="1620000"/>
          </a:xfrm>
          <a:prstGeom prst="rect">
            <a:avLst/>
          </a:prstGeom>
          <a:solidFill>
            <a:schemeClr val="lt1"/>
          </a:solidFill>
          <a:ln w="114300" cap="flat" cmpd="sng">
            <a:solidFill>
              <a:srgbClr val="EAE5CF"/>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2500"/>
              <a:buFont typeface="Arial"/>
              <a:buNone/>
            </a:pPr>
            <a:r>
              <a:rPr lang="en-US" sz="3000" b="1" i="0" u="none" strike="noStrike" cap="none">
                <a:solidFill>
                  <a:schemeClr val="dk1"/>
                </a:solidFill>
                <a:latin typeface="Calibri"/>
                <a:ea typeface="Calibri"/>
                <a:cs typeface="Calibri"/>
                <a:sym typeface="Calibri"/>
              </a:rPr>
              <a:t>January 25, 2024</a:t>
            </a:r>
            <a:endParaRPr sz="3000" b="1" i="0" u="none" strike="noStrike" cap="none">
              <a:solidFill>
                <a:schemeClr val="dk1"/>
              </a:solidFill>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2500"/>
              <a:buFont typeface="Arial"/>
              <a:buNone/>
            </a:pPr>
            <a:r>
              <a:rPr lang="en-US" sz="2500" b="1" i="0" u="none" strike="noStrike" cap="none">
                <a:solidFill>
                  <a:schemeClr val="dk1"/>
                </a:solidFill>
                <a:latin typeface="Calibri"/>
                <a:ea typeface="Calibri"/>
                <a:cs typeface="Calibri"/>
                <a:sym typeface="Calibri"/>
              </a:rPr>
              <a:t>Redwood Region RISE </a:t>
            </a:r>
            <a:r>
              <a:rPr lang="en-US" sz="2500" b="0" i="0" u="none" strike="noStrike" cap="none">
                <a:solidFill>
                  <a:schemeClr val="dk1"/>
                </a:solidFill>
                <a:latin typeface="Calibri"/>
                <a:ea typeface="Calibri"/>
                <a:cs typeface="Calibri"/>
                <a:sym typeface="Calibri"/>
              </a:rPr>
              <a:t>(Resilient Inclusive Sustainable Economy)</a:t>
            </a:r>
            <a:r>
              <a:rPr lang="en-US" sz="2500" b="1" i="0" u="none" strike="noStrike" cap="none">
                <a:solidFill>
                  <a:schemeClr val="dk1"/>
                </a:solidFill>
                <a:latin typeface="Calibri"/>
                <a:ea typeface="Calibri"/>
                <a:cs typeface="Calibri"/>
                <a:sym typeface="Calibri"/>
              </a:rPr>
              <a:t> </a:t>
            </a:r>
            <a:br>
              <a:rPr lang="en-US" sz="2500" b="1" i="0" u="none" strike="noStrike" cap="none">
                <a:solidFill>
                  <a:schemeClr val="dk1"/>
                </a:solidFill>
                <a:latin typeface="Calibri"/>
                <a:ea typeface="Calibri"/>
                <a:cs typeface="Calibri"/>
                <a:sym typeface="Calibri"/>
              </a:rPr>
            </a:br>
            <a:r>
              <a:rPr lang="en-US" sz="2800" b="1" i="0" u="none" strike="noStrike" cap="none">
                <a:solidFill>
                  <a:schemeClr val="dk1"/>
                </a:solidFill>
                <a:latin typeface="Calibri"/>
                <a:ea typeface="Calibri"/>
                <a:cs typeface="Calibri"/>
                <a:sym typeface="Calibri"/>
              </a:rPr>
              <a:t>Creating a Shared Agenda for Shared Prosperity in our region</a:t>
            </a:r>
            <a:endParaRPr sz="2800" b="1" i="0" u="none" strike="noStrike" cap="none">
              <a:solidFill>
                <a:schemeClr val="dk1"/>
              </a:solidFill>
              <a:latin typeface="Calibri"/>
              <a:ea typeface="Calibri"/>
              <a:cs typeface="Calibri"/>
              <a:sym typeface="Calibri"/>
            </a:endParaRPr>
          </a:p>
        </p:txBody>
      </p:sp>
      <p:sp>
        <p:nvSpPr>
          <p:cNvPr id="117" name="Google Shape;117;p1"/>
          <p:cNvSpPr txBox="1"/>
          <p:nvPr/>
        </p:nvSpPr>
        <p:spPr>
          <a:xfrm>
            <a:off x="2816029" y="4472711"/>
            <a:ext cx="6470700" cy="641700"/>
          </a:xfrm>
          <a:prstGeom prst="rect">
            <a:avLst/>
          </a:prstGeom>
          <a:solidFill>
            <a:srgbClr val="0F7556"/>
          </a:solidFill>
          <a:ln w="114300" cap="flat" cmpd="sng">
            <a:solidFill>
              <a:srgbClr val="EAE5CF"/>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chemeClr val="dk1"/>
              </a:buClr>
              <a:buSzPts val="2800"/>
              <a:buFont typeface="Arial"/>
              <a:buNone/>
            </a:pPr>
            <a:r>
              <a:rPr lang="en-US" sz="3300" b="0" i="1" u="none" strike="noStrike" cap="none">
                <a:solidFill>
                  <a:srgbClr val="FFFFFF"/>
                </a:solidFill>
                <a:latin typeface="Calibri"/>
                <a:ea typeface="Calibri"/>
                <a:cs typeface="Calibri"/>
                <a:sym typeface="Calibri"/>
              </a:rPr>
              <a:t>Learn More: </a:t>
            </a:r>
            <a:r>
              <a:rPr lang="en-US" sz="3300" b="1" i="1" u="none" strike="noStrike" cap="none">
                <a:solidFill>
                  <a:srgbClr val="FFFFFF"/>
                </a:solidFill>
                <a:latin typeface="Calibri"/>
                <a:ea typeface="Calibri"/>
                <a:cs typeface="Calibri"/>
                <a:sym typeface="Calibri"/>
              </a:rPr>
              <a:t>bit.ly/Redwood-RISE</a:t>
            </a:r>
            <a:endParaRPr sz="1400" b="1" i="0" u="none" strike="noStrike" cap="none">
              <a:solidFill>
                <a:srgbClr val="FFFFFF"/>
              </a:solidFill>
              <a:latin typeface="Calibri"/>
              <a:ea typeface="Calibri"/>
              <a:cs typeface="Calibri"/>
              <a:sym typeface="Calibri"/>
            </a:endParaRPr>
          </a:p>
        </p:txBody>
      </p:sp>
      <p:pic>
        <p:nvPicPr>
          <p:cNvPr id="118" name="Google Shape;118;p1"/>
          <p:cNvPicPr preferRelativeResize="0"/>
          <p:nvPr/>
        </p:nvPicPr>
        <p:blipFill rotWithShape="1">
          <a:blip r:embed="rId4">
            <a:alphaModFix/>
          </a:blip>
          <a:srcRect/>
          <a:stretch/>
        </p:blipFill>
        <p:spPr>
          <a:xfrm>
            <a:off x="6882587" y="294087"/>
            <a:ext cx="4908114" cy="1620049"/>
          </a:xfrm>
          <a:prstGeom prst="rect">
            <a:avLst/>
          </a:prstGeom>
          <a:noFill/>
          <a:ln>
            <a:noFill/>
          </a:ln>
        </p:spPr>
      </p:pic>
      <p:pic>
        <p:nvPicPr>
          <p:cNvPr id="119" name="Google Shape;119;p1"/>
          <p:cNvPicPr preferRelativeResize="0"/>
          <p:nvPr/>
        </p:nvPicPr>
        <p:blipFill rotWithShape="1">
          <a:blip r:embed="rId5">
            <a:alphaModFix/>
          </a:blip>
          <a:srcRect/>
          <a:stretch/>
        </p:blipFill>
        <p:spPr>
          <a:xfrm>
            <a:off x="4547050" y="5773768"/>
            <a:ext cx="3097878" cy="843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2b33d2044ec_0_70"/>
          <p:cNvSpPr txBox="1">
            <a:spLocks noGrp="1"/>
          </p:cNvSpPr>
          <p:nvPr>
            <p:ph type="body" idx="1"/>
          </p:nvPr>
        </p:nvSpPr>
        <p:spPr>
          <a:xfrm>
            <a:off x="1172632" y="1809222"/>
            <a:ext cx="9846600" cy="4100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endParaRPr/>
          </a:p>
          <a:p>
            <a:pPr marL="0" lvl="0" indent="0" algn="l" rtl="0">
              <a:lnSpc>
                <a:spcPct val="90000"/>
              </a:lnSpc>
              <a:spcBef>
                <a:spcPts val="1000"/>
              </a:spcBef>
              <a:spcAft>
                <a:spcPts val="0"/>
              </a:spcAft>
              <a:buSzPts val="2800"/>
              <a:buNone/>
            </a:pPr>
            <a:r>
              <a:rPr lang="en-US" sz="3300" u="sng">
                <a:solidFill>
                  <a:schemeClr val="hlink"/>
                </a:solidFill>
                <a:hlinkClick r:id="rId3"/>
              </a:rPr>
              <a:t>Results</a:t>
            </a:r>
            <a:endParaRPr sz="33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2b157224325_1_65"/>
          <p:cNvSpPr txBox="1"/>
          <p:nvPr/>
        </p:nvSpPr>
        <p:spPr>
          <a:xfrm>
            <a:off x="568036" y="138545"/>
            <a:ext cx="10396200" cy="8772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4497F"/>
              </a:buClr>
              <a:buSzPts val="2000"/>
              <a:buFont typeface="Calibri"/>
              <a:buNone/>
            </a:pPr>
            <a:endParaRPr sz="2000" b="1" i="0" u="none" strike="noStrike" cap="none">
              <a:solidFill>
                <a:srgbClr val="14497F"/>
              </a:solidFill>
              <a:latin typeface="Lato"/>
              <a:ea typeface="Lato"/>
              <a:cs typeface="Lato"/>
              <a:sym typeface="Lato"/>
            </a:endParaRPr>
          </a:p>
          <a:p>
            <a:pPr marL="0" marR="0" lvl="0" indent="0" algn="l" rtl="0">
              <a:lnSpc>
                <a:spcPct val="90000"/>
              </a:lnSpc>
              <a:spcBef>
                <a:spcPts val="0"/>
              </a:spcBef>
              <a:spcAft>
                <a:spcPts val="0"/>
              </a:spcAft>
              <a:buClr>
                <a:srgbClr val="14497F"/>
              </a:buClr>
              <a:buSzPts val="2000"/>
              <a:buFont typeface="Calibri"/>
              <a:buNone/>
            </a:pPr>
            <a:endParaRPr sz="2000" b="1" i="0" u="none" strike="noStrike" cap="none">
              <a:solidFill>
                <a:srgbClr val="2E75B5"/>
              </a:solidFill>
              <a:latin typeface="Lato"/>
              <a:ea typeface="Lato"/>
              <a:cs typeface="Lato"/>
              <a:sym typeface="Lato"/>
            </a:endParaRPr>
          </a:p>
        </p:txBody>
      </p:sp>
      <p:sp>
        <p:nvSpPr>
          <p:cNvPr id="203" name="Google Shape;203;g2b157224325_1_65"/>
          <p:cNvSpPr txBox="1"/>
          <p:nvPr/>
        </p:nvSpPr>
        <p:spPr>
          <a:xfrm>
            <a:off x="294312" y="4837774"/>
            <a:ext cx="11112300" cy="215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Lato"/>
              <a:ea typeface="Lato"/>
              <a:cs typeface="Lato"/>
              <a:sym typeface="Lato"/>
            </a:endParaRPr>
          </a:p>
          <a:p>
            <a:pPr marL="342900" marR="0" lvl="0" indent="-203200" algn="l" rtl="0">
              <a:lnSpc>
                <a:spcPct val="100000"/>
              </a:lnSpc>
              <a:spcBef>
                <a:spcPts val="0"/>
              </a:spcBef>
              <a:spcAft>
                <a:spcPts val="0"/>
              </a:spcAft>
              <a:buClr>
                <a:schemeClr val="dk1"/>
              </a:buClr>
              <a:buSzPts val="2200"/>
              <a:buFont typeface="Calibri"/>
              <a:buNone/>
            </a:pPr>
            <a:endParaRPr sz="22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chemeClr val="dk1"/>
              </a:buClr>
              <a:buSzPts val="2200"/>
              <a:buFont typeface="Calibri"/>
              <a:buNone/>
            </a:pPr>
            <a:endParaRPr sz="2200" b="0" i="0" u="none" strike="noStrike" cap="none">
              <a:solidFill>
                <a:schemeClr val="dk1"/>
              </a:solidFill>
              <a:latin typeface="Lato"/>
              <a:ea typeface="Lato"/>
              <a:cs typeface="Lato"/>
              <a:sym typeface="Lato"/>
            </a:endParaRPr>
          </a:p>
          <a:p>
            <a:pPr marL="342900" marR="0" lvl="0" indent="-19050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Lato"/>
              <a:ea typeface="Lato"/>
              <a:cs typeface="Lato"/>
              <a:sym typeface="Lato"/>
            </a:endParaRPr>
          </a:p>
          <a:p>
            <a:pPr marL="342900" marR="0" lvl="0" indent="-19050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Lato"/>
              <a:ea typeface="Lato"/>
              <a:cs typeface="Lato"/>
              <a:sym typeface="Lato"/>
            </a:endParaRPr>
          </a:p>
        </p:txBody>
      </p:sp>
      <p:sp>
        <p:nvSpPr>
          <p:cNvPr id="204" name="Google Shape;204;g2b157224325_1_65"/>
          <p:cNvSpPr txBox="1"/>
          <p:nvPr/>
        </p:nvSpPr>
        <p:spPr>
          <a:xfrm>
            <a:off x="419150" y="431725"/>
            <a:ext cx="11112300" cy="908100"/>
          </a:xfrm>
          <a:prstGeom prst="rect">
            <a:avLst/>
          </a:prstGeom>
          <a:solidFill>
            <a:srgbClr val="FFFFFF">
              <a:alpha val="68235"/>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0F7556"/>
                </a:solidFill>
                <a:latin typeface="Open Sans"/>
                <a:ea typeface="Open Sans"/>
                <a:cs typeface="Open Sans"/>
                <a:sym typeface="Open Sans"/>
              </a:rPr>
              <a:t>Building a shared agenda-lets get started</a:t>
            </a:r>
            <a:endParaRPr sz="2100" b="0" i="0" u="none" strike="noStrike" cap="none">
              <a:solidFill>
                <a:schemeClr val="dk1"/>
              </a:solidFill>
              <a:latin typeface="Open Sans"/>
              <a:ea typeface="Open Sans"/>
              <a:cs typeface="Open Sans"/>
              <a:sym typeface="Open Sans"/>
            </a:endParaRPr>
          </a:p>
          <a:p>
            <a:pPr marL="0" marR="0" lvl="0" indent="0" algn="l" rtl="0">
              <a:lnSpc>
                <a:spcPct val="115000"/>
              </a:lnSpc>
              <a:spcBef>
                <a:spcPts val="0"/>
              </a:spcBef>
              <a:spcAft>
                <a:spcPts val="1000"/>
              </a:spcAft>
              <a:buClr>
                <a:srgbClr val="000000"/>
              </a:buClr>
              <a:buSzPts val="2100"/>
              <a:buFont typeface="Arial"/>
              <a:buNone/>
            </a:pPr>
            <a:endParaRPr sz="2100" b="0" i="0" u="none" strike="noStrike" cap="none">
              <a:solidFill>
                <a:schemeClr val="dk1"/>
              </a:solidFill>
              <a:latin typeface="Open Sans"/>
              <a:ea typeface="Open Sans"/>
              <a:cs typeface="Open Sans"/>
              <a:sym typeface="Open Sans"/>
            </a:endParaRPr>
          </a:p>
        </p:txBody>
      </p:sp>
      <p:pic>
        <p:nvPicPr>
          <p:cNvPr id="205" name="Google Shape;205;g2b157224325_1_65"/>
          <p:cNvPicPr preferRelativeResize="0"/>
          <p:nvPr/>
        </p:nvPicPr>
        <p:blipFill rotWithShape="1">
          <a:blip r:embed="rId3">
            <a:alphaModFix/>
          </a:blip>
          <a:srcRect/>
          <a:stretch/>
        </p:blipFill>
        <p:spPr>
          <a:xfrm>
            <a:off x="10497502" y="5665488"/>
            <a:ext cx="1425998" cy="9402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2b157224325_1_20"/>
          <p:cNvSpPr txBox="1"/>
          <p:nvPr/>
        </p:nvSpPr>
        <p:spPr>
          <a:xfrm>
            <a:off x="568036" y="138545"/>
            <a:ext cx="10396200" cy="8772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4497F"/>
              </a:buClr>
              <a:buSzPts val="2000"/>
              <a:buFont typeface="Calibri"/>
              <a:buNone/>
            </a:pPr>
            <a:endParaRPr sz="2000" b="1" i="0" u="none" strike="noStrike" cap="none">
              <a:solidFill>
                <a:srgbClr val="14497F"/>
              </a:solidFill>
              <a:latin typeface="Lato"/>
              <a:ea typeface="Lato"/>
              <a:cs typeface="Lato"/>
              <a:sym typeface="Lato"/>
            </a:endParaRPr>
          </a:p>
          <a:p>
            <a:pPr marL="0" marR="0" lvl="0" indent="0" algn="l" rtl="0">
              <a:lnSpc>
                <a:spcPct val="90000"/>
              </a:lnSpc>
              <a:spcBef>
                <a:spcPts val="0"/>
              </a:spcBef>
              <a:spcAft>
                <a:spcPts val="0"/>
              </a:spcAft>
              <a:buClr>
                <a:srgbClr val="14497F"/>
              </a:buClr>
              <a:buSzPts val="2000"/>
              <a:buFont typeface="Calibri"/>
              <a:buNone/>
            </a:pPr>
            <a:endParaRPr sz="2000" b="1" i="0" u="none" strike="noStrike" cap="none">
              <a:solidFill>
                <a:srgbClr val="2E75B5"/>
              </a:solidFill>
              <a:latin typeface="Lato"/>
              <a:ea typeface="Lato"/>
              <a:cs typeface="Lato"/>
              <a:sym typeface="Lato"/>
            </a:endParaRPr>
          </a:p>
        </p:txBody>
      </p:sp>
      <p:sp>
        <p:nvSpPr>
          <p:cNvPr id="212" name="Google Shape;212;g2b157224325_1_20"/>
          <p:cNvSpPr txBox="1"/>
          <p:nvPr/>
        </p:nvSpPr>
        <p:spPr>
          <a:xfrm>
            <a:off x="294312" y="4837774"/>
            <a:ext cx="11112300" cy="215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Lato"/>
              <a:ea typeface="Lato"/>
              <a:cs typeface="Lato"/>
              <a:sym typeface="Lato"/>
            </a:endParaRPr>
          </a:p>
          <a:p>
            <a:pPr marL="342900" marR="0" lvl="0" indent="-203200" algn="l" rtl="0">
              <a:lnSpc>
                <a:spcPct val="100000"/>
              </a:lnSpc>
              <a:spcBef>
                <a:spcPts val="0"/>
              </a:spcBef>
              <a:spcAft>
                <a:spcPts val="0"/>
              </a:spcAft>
              <a:buClr>
                <a:schemeClr val="dk1"/>
              </a:buClr>
              <a:buSzPts val="2200"/>
              <a:buFont typeface="Calibri"/>
              <a:buNone/>
            </a:pPr>
            <a:endParaRPr sz="22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chemeClr val="dk1"/>
              </a:buClr>
              <a:buSzPts val="2200"/>
              <a:buFont typeface="Calibri"/>
              <a:buNone/>
            </a:pPr>
            <a:endParaRPr sz="2200" b="0" i="0" u="none" strike="noStrike" cap="none">
              <a:solidFill>
                <a:schemeClr val="dk1"/>
              </a:solidFill>
              <a:latin typeface="Lato"/>
              <a:ea typeface="Lato"/>
              <a:cs typeface="Lato"/>
              <a:sym typeface="Lato"/>
            </a:endParaRPr>
          </a:p>
          <a:p>
            <a:pPr marL="342900" marR="0" lvl="0" indent="-19050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Lato"/>
              <a:ea typeface="Lato"/>
              <a:cs typeface="Lato"/>
              <a:sym typeface="Lato"/>
            </a:endParaRPr>
          </a:p>
          <a:p>
            <a:pPr marL="342900" marR="0" lvl="0" indent="-19050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Lato"/>
              <a:ea typeface="Lato"/>
              <a:cs typeface="Lato"/>
              <a:sym typeface="Lato"/>
            </a:endParaRPr>
          </a:p>
        </p:txBody>
      </p:sp>
      <p:sp>
        <p:nvSpPr>
          <p:cNvPr id="213" name="Google Shape;213;g2b157224325_1_20"/>
          <p:cNvSpPr txBox="1"/>
          <p:nvPr/>
        </p:nvSpPr>
        <p:spPr>
          <a:xfrm>
            <a:off x="419150" y="431725"/>
            <a:ext cx="11112300" cy="4933200"/>
          </a:xfrm>
          <a:prstGeom prst="rect">
            <a:avLst/>
          </a:prstGeom>
          <a:solidFill>
            <a:srgbClr val="FFFFFF">
              <a:alpha val="68235"/>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0F7556"/>
                </a:solidFill>
                <a:latin typeface="Open Sans"/>
                <a:ea typeface="Open Sans"/>
                <a:cs typeface="Open Sans"/>
                <a:sym typeface="Open Sans"/>
              </a:rPr>
              <a:t>What permissions do we give ourselves today so that we are successful in kicking this process off in a concrete way?</a:t>
            </a:r>
            <a:endParaRPr sz="3200" b="1" i="0" u="none" strike="noStrike" cap="none">
              <a:solidFill>
                <a:srgbClr val="0F7556"/>
              </a:solidFill>
              <a:latin typeface="Open Sans"/>
              <a:ea typeface="Open Sans"/>
              <a:cs typeface="Open Sans"/>
              <a:sym typeface="Open Sans"/>
            </a:endParaRPr>
          </a:p>
          <a:p>
            <a:pPr marL="0" marR="0" lvl="0" indent="0" algn="l" rtl="0">
              <a:lnSpc>
                <a:spcPct val="115000"/>
              </a:lnSpc>
              <a:spcBef>
                <a:spcPts val="0"/>
              </a:spcBef>
              <a:spcAft>
                <a:spcPts val="0"/>
              </a:spcAft>
              <a:buClr>
                <a:srgbClr val="000000"/>
              </a:buClr>
              <a:buSzPts val="2400"/>
              <a:buFont typeface="Arial"/>
              <a:buNone/>
            </a:pPr>
            <a:endParaRPr sz="2400" b="0" i="0" u="none" strike="noStrike" cap="none">
              <a:solidFill>
                <a:schemeClr val="dk1"/>
              </a:solidFill>
              <a:latin typeface="Open Sans"/>
              <a:ea typeface="Open Sans"/>
              <a:cs typeface="Open Sans"/>
              <a:sym typeface="Open Sans"/>
            </a:endParaRPr>
          </a:p>
          <a:p>
            <a:pPr marL="457200" marR="0" lvl="0" indent="-361950" algn="l" rtl="0">
              <a:lnSpc>
                <a:spcPct val="115000"/>
              </a:lnSpc>
              <a:spcBef>
                <a:spcPts val="0"/>
              </a:spcBef>
              <a:spcAft>
                <a:spcPts val="0"/>
              </a:spcAft>
              <a:buClr>
                <a:schemeClr val="dk1"/>
              </a:buClr>
              <a:buSzPts val="2100"/>
              <a:buFont typeface="Open Sans"/>
              <a:buChar char="●"/>
            </a:pPr>
            <a:r>
              <a:rPr lang="en-US" sz="2100" b="0" i="0" u="none" strike="noStrike" cap="none">
                <a:solidFill>
                  <a:schemeClr val="dk1"/>
                </a:solidFill>
                <a:latin typeface="Open Sans"/>
                <a:ea typeface="Open Sans"/>
                <a:cs typeface="Open Sans"/>
                <a:sym typeface="Open Sans"/>
              </a:rPr>
              <a:t>Give yourself permission to use your tacit knowledge and accumulated experience as you develop responses to the questions and conversations in small groups</a:t>
            </a:r>
            <a:endParaRPr sz="2100" b="0" i="0" u="none" strike="noStrike" cap="none">
              <a:solidFill>
                <a:schemeClr val="dk1"/>
              </a:solidFill>
              <a:latin typeface="Open Sans"/>
              <a:ea typeface="Open Sans"/>
              <a:cs typeface="Open Sans"/>
              <a:sym typeface="Open Sans"/>
            </a:endParaRPr>
          </a:p>
          <a:p>
            <a:pPr marL="457200" marR="0" lvl="0" indent="-361950" algn="l" rtl="0">
              <a:lnSpc>
                <a:spcPct val="115000"/>
              </a:lnSpc>
              <a:spcBef>
                <a:spcPts val="1000"/>
              </a:spcBef>
              <a:spcAft>
                <a:spcPts val="0"/>
              </a:spcAft>
              <a:buClr>
                <a:schemeClr val="dk1"/>
              </a:buClr>
              <a:buSzPts val="2100"/>
              <a:buFont typeface="Open Sans"/>
              <a:buChar char="●"/>
            </a:pPr>
            <a:r>
              <a:rPr lang="en-US" sz="2100" b="0" i="0" u="none" strike="noStrike" cap="none">
                <a:solidFill>
                  <a:schemeClr val="dk1"/>
                </a:solidFill>
                <a:latin typeface="Open Sans"/>
                <a:ea typeface="Open Sans"/>
                <a:cs typeface="Open Sans"/>
                <a:sym typeface="Open Sans"/>
              </a:rPr>
              <a:t>Give yourself permission to dream and explore, because this is iterative</a:t>
            </a:r>
            <a:endParaRPr sz="2100" b="0" i="0" u="none" strike="noStrike" cap="none">
              <a:solidFill>
                <a:schemeClr val="dk1"/>
              </a:solidFill>
              <a:latin typeface="Open Sans"/>
              <a:ea typeface="Open Sans"/>
              <a:cs typeface="Open Sans"/>
              <a:sym typeface="Open Sans"/>
            </a:endParaRPr>
          </a:p>
          <a:p>
            <a:pPr marL="457200" marR="0" lvl="0" indent="-361950" algn="l" rtl="0">
              <a:lnSpc>
                <a:spcPct val="115000"/>
              </a:lnSpc>
              <a:spcBef>
                <a:spcPts val="1000"/>
              </a:spcBef>
              <a:spcAft>
                <a:spcPts val="0"/>
              </a:spcAft>
              <a:buClr>
                <a:schemeClr val="dk1"/>
              </a:buClr>
              <a:buSzPts val="2100"/>
              <a:buFont typeface="Open Sans"/>
              <a:buChar char="●"/>
            </a:pPr>
            <a:r>
              <a:rPr lang="en-US" sz="2100" b="0" i="0" u="none" strike="noStrike" cap="none">
                <a:solidFill>
                  <a:schemeClr val="dk1"/>
                </a:solidFill>
                <a:latin typeface="Open Sans"/>
                <a:ea typeface="Open Sans"/>
                <a:cs typeface="Open Sans"/>
                <a:sym typeface="Open Sans"/>
              </a:rPr>
              <a:t>There will be space for others to weigh in, informed by research and community conversations, but for each of you here to today, we invite you to lean in and make this tangible so that it is real</a:t>
            </a:r>
            <a:endParaRPr sz="2100" b="0" i="0" u="none" strike="noStrike" cap="none">
              <a:solidFill>
                <a:schemeClr val="dk1"/>
              </a:solidFill>
              <a:latin typeface="Open Sans"/>
              <a:ea typeface="Open Sans"/>
              <a:cs typeface="Open Sans"/>
              <a:sym typeface="Open Sans"/>
            </a:endParaRPr>
          </a:p>
          <a:p>
            <a:pPr marL="457200" marR="0" lvl="0" indent="-361950" algn="l" rtl="0">
              <a:lnSpc>
                <a:spcPct val="115000"/>
              </a:lnSpc>
              <a:spcBef>
                <a:spcPts val="1000"/>
              </a:spcBef>
              <a:spcAft>
                <a:spcPts val="1000"/>
              </a:spcAft>
              <a:buClr>
                <a:schemeClr val="dk1"/>
              </a:buClr>
              <a:buSzPts val="2100"/>
              <a:buFont typeface="Open Sans"/>
              <a:buChar char="●"/>
            </a:pPr>
            <a:r>
              <a:rPr lang="en-US" sz="2100" b="0" i="0" u="none" strike="noStrike" cap="none">
                <a:solidFill>
                  <a:schemeClr val="dk1"/>
                </a:solidFill>
                <a:latin typeface="Open Sans"/>
                <a:ea typeface="Open Sans"/>
                <a:cs typeface="Open Sans"/>
                <a:sym typeface="Open Sans"/>
              </a:rPr>
              <a:t>Good enough, will give us momentum to keep thinking in this way</a:t>
            </a:r>
            <a:endParaRPr sz="2100" b="0" i="0" u="none" strike="noStrike" cap="none">
              <a:solidFill>
                <a:schemeClr val="dk1"/>
              </a:solidFill>
              <a:latin typeface="Open Sans"/>
              <a:ea typeface="Open Sans"/>
              <a:cs typeface="Open Sans"/>
              <a:sym typeface="Open Sans"/>
            </a:endParaRPr>
          </a:p>
        </p:txBody>
      </p:sp>
      <p:pic>
        <p:nvPicPr>
          <p:cNvPr id="214" name="Google Shape;214;g2b157224325_1_20"/>
          <p:cNvPicPr preferRelativeResize="0"/>
          <p:nvPr/>
        </p:nvPicPr>
        <p:blipFill rotWithShape="1">
          <a:blip r:embed="rId3">
            <a:alphaModFix/>
          </a:blip>
          <a:srcRect/>
          <a:stretch/>
        </p:blipFill>
        <p:spPr>
          <a:xfrm>
            <a:off x="10497502" y="5665488"/>
            <a:ext cx="1425998" cy="9402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2b33d2044ec_0_8"/>
          <p:cNvSpPr txBox="1"/>
          <p:nvPr/>
        </p:nvSpPr>
        <p:spPr>
          <a:xfrm>
            <a:off x="568036" y="138545"/>
            <a:ext cx="10396200" cy="8772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4497F"/>
              </a:buClr>
              <a:buSzPts val="2000"/>
              <a:buFont typeface="Calibri"/>
              <a:buNone/>
            </a:pPr>
            <a:endParaRPr sz="2000" b="1" i="0" u="none" strike="noStrike" cap="none">
              <a:solidFill>
                <a:srgbClr val="14497F"/>
              </a:solidFill>
              <a:latin typeface="Lato"/>
              <a:ea typeface="Lato"/>
              <a:cs typeface="Lato"/>
              <a:sym typeface="Lato"/>
            </a:endParaRPr>
          </a:p>
          <a:p>
            <a:pPr marL="0" marR="0" lvl="0" indent="0" algn="l" rtl="0">
              <a:lnSpc>
                <a:spcPct val="90000"/>
              </a:lnSpc>
              <a:spcBef>
                <a:spcPts val="0"/>
              </a:spcBef>
              <a:spcAft>
                <a:spcPts val="0"/>
              </a:spcAft>
              <a:buClr>
                <a:srgbClr val="14497F"/>
              </a:buClr>
              <a:buSzPts val="2000"/>
              <a:buFont typeface="Calibri"/>
              <a:buNone/>
            </a:pPr>
            <a:endParaRPr sz="2000" b="1" i="0" u="none" strike="noStrike" cap="none">
              <a:solidFill>
                <a:srgbClr val="2E75B5"/>
              </a:solidFill>
              <a:latin typeface="Lato"/>
              <a:ea typeface="Lato"/>
              <a:cs typeface="Lato"/>
              <a:sym typeface="Lato"/>
            </a:endParaRPr>
          </a:p>
        </p:txBody>
      </p:sp>
      <p:sp>
        <p:nvSpPr>
          <p:cNvPr id="221" name="Google Shape;221;g2b33d2044ec_0_8"/>
          <p:cNvSpPr txBox="1"/>
          <p:nvPr/>
        </p:nvSpPr>
        <p:spPr>
          <a:xfrm>
            <a:off x="294312" y="4837774"/>
            <a:ext cx="11112300" cy="215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Lato"/>
              <a:ea typeface="Lato"/>
              <a:cs typeface="Lato"/>
              <a:sym typeface="Lato"/>
            </a:endParaRPr>
          </a:p>
          <a:p>
            <a:pPr marL="342900" marR="0" lvl="0" indent="-203200" algn="l" rtl="0">
              <a:lnSpc>
                <a:spcPct val="100000"/>
              </a:lnSpc>
              <a:spcBef>
                <a:spcPts val="0"/>
              </a:spcBef>
              <a:spcAft>
                <a:spcPts val="0"/>
              </a:spcAft>
              <a:buClr>
                <a:schemeClr val="dk1"/>
              </a:buClr>
              <a:buSzPts val="2200"/>
              <a:buFont typeface="Calibri"/>
              <a:buNone/>
            </a:pPr>
            <a:endParaRPr sz="22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chemeClr val="dk1"/>
              </a:buClr>
              <a:buSzPts val="2200"/>
              <a:buFont typeface="Calibri"/>
              <a:buNone/>
            </a:pPr>
            <a:endParaRPr sz="2200" b="0" i="0" u="none" strike="noStrike" cap="none">
              <a:solidFill>
                <a:schemeClr val="dk1"/>
              </a:solidFill>
              <a:latin typeface="Lato"/>
              <a:ea typeface="Lato"/>
              <a:cs typeface="Lato"/>
              <a:sym typeface="Lato"/>
            </a:endParaRPr>
          </a:p>
          <a:p>
            <a:pPr marL="342900" marR="0" lvl="0" indent="-19050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Lato"/>
              <a:ea typeface="Lato"/>
              <a:cs typeface="Lato"/>
              <a:sym typeface="Lato"/>
            </a:endParaRPr>
          </a:p>
          <a:p>
            <a:pPr marL="342900" marR="0" lvl="0" indent="-19050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Lato"/>
              <a:ea typeface="Lato"/>
              <a:cs typeface="Lato"/>
              <a:sym typeface="Lato"/>
            </a:endParaRPr>
          </a:p>
        </p:txBody>
      </p:sp>
      <p:sp>
        <p:nvSpPr>
          <p:cNvPr id="222" name="Google Shape;222;g2b33d2044ec_0_8"/>
          <p:cNvSpPr txBox="1"/>
          <p:nvPr/>
        </p:nvSpPr>
        <p:spPr>
          <a:xfrm>
            <a:off x="419150" y="431725"/>
            <a:ext cx="11112300" cy="3216900"/>
          </a:xfrm>
          <a:prstGeom prst="rect">
            <a:avLst/>
          </a:prstGeom>
          <a:solidFill>
            <a:srgbClr val="FFFFFF">
              <a:alpha val="68235"/>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0F7556"/>
                </a:solidFill>
                <a:latin typeface="Open Sans"/>
                <a:ea typeface="Open Sans"/>
                <a:cs typeface="Open Sans"/>
                <a:sym typeface="Open Sans"/>
              </a:rPr>
              <a:t>Here is the plan</a:t>
            </a:r>
            <a:endParaRPr sz="3200" b="1" i="0" u="none" strike="noStrike" cap="none">
              <a:solidFill>
                <a:srgbClr val="0F7556"/>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a:ea typeface="Open Sans"/>
              <a:cs typeface="Open Sans"/>
              <a:sym typeface="Open Sans"/>
            </a:endParaRPr>
          </a:p>
          <a:p>
            <a:pPr marL="457200" marR="0" lvl="0" indent="-361950" algn="l" rtl="0">
              <a:lnSpc>
                <a:spcPct val="100000"/>
              </a:lnSpc>
              <a:spcBef>
                <a:spcPts val="0"/>
              </a:spcBef>
              <a:spcAft>
                <a:spcPts val="0"/>
              </a:spcAft>
              <a:buClr>
                <a:schemeClr val="dk1"/>
              </a:buClr>
              <a:buSzPts val="2100"/>
              <a:buFont typeface="Open Sans"/>
              <a:buChar char="●"/>
            </a:pPr>
            <a:r>
              <a:rPr lang="en-US" sz="2100" b="0" i="0" u="none" strike="noStrike" cap="none">
                <a:solidFill>
                  <a:schemeClr val="dk1"/>
                </a:solidFill>
                <a:latin typeface="Open Sans"/>
                <a:ea typeface="Open Sans"/>
                <a:cs typeface="Open Sans"/>
                <a:sym typeface="Open Sans"/>
              </a:rPr>
              <a:t>First, Break Outs for first three questions</a:t>
            </a:r>
            <a:endParaRPr sz="2100" b="0" i="0" u="none" strike="noStrike" cap="none">
              <a:solidFill>
                <a:schemeClr val="dk1"/>
              </a:solidFill>
              <a:latin typeface="Open Sans"/>
              <a:ea typeface="Open Sans"/>
              <a:cs typeface="Open Sans"/>
              <a:sym typeface="Open Sans"/>
            </a:endParaRPr>
          </a:p>
          <a:p>
            <a:pPr marL="457200" marR="0" lvl="0" indent="0" algn="l"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Open Sans"/>
              <a:ea typeface="Open Sans"/>
              <a:cs typeface="Open Sans"/>
              <a:sym typeface="Open Sans"/>
            </a:endParaRPr>
          </a:p>
          <a:p>
            <a:pPr marL="457200" marR="0" lvl="0" indent="-361950" algn="l" rtl="0">
              <a:lnSpc>
                <a:spcPct val="100000"/>
              </a:lnSpc>
              <a:spcBef>
                <a:spcPts val="0"/>
              </a:spcBef>
              <a:spcAft>
                <a:spcPts val="0"/>
              </a:spcAft>
              <a:buClr>
                <a:schemeClr val="dk1"/>
              </a:buClr>
              <a:buSzPts val="2100"/>
              <a:buFont typeface="Open Sans"/>
              <a:buChar char="●"/>
            </a:pPr>
            <a:r>
              <a:rPr lang="en-US" sz="2100" b="0" i="0" u="none" strike="noStrike" cap="none">
                <a:solidFill>
                  <a:schemeClr val="dk1"/>
                </a:solidFill>
                <a:latin typeface="Open Sans"/>
                <a:ea typeface="Open Sans"/>
                <a:cs typeface="Open Sans"/>
                <a:sym typeface="Open Sans"/>
              </a:rPr>
              <a:t>In between we will share out </a:t>
            </a:r>
            <a:endParaRPr sz="2100" b="0" i="0" u="none" strike="noStrike" cap="none">
              <a:solidFill>
                <a:schemeClr val="dk1"/>
              </a:solidFill>
              <a:latin typeface="Open Sans"/>
              <a:ea typeface="Open Sans"/>
              <a:cs typeface="Open Sans"/>
              <a:sym typeface="Open Sans"/>
            </a:endParaRPr>
          </a:p>
          <a:p>
            <a:pPr marL="457200" marR="0" lvl="0" indent="0" algn="l"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Open Sans"/>
              <a:ea typeface="Open Sans"/>
              <a:cs typeface="Open Sans"/>
              <a:sym typeface="Open Sans"/>
            </a:endParaRPr>
          </a:p>
          <a:p>
            <a:pPr marL="457200" marR="0" lvl="0" indent="-361950" algn="l" rtl="0">
              <a:lnSpc>
                <a:spcPct val="100000"/>
              </a:lnSpc>
              <a:spcBef>
                <a:spcPts val="0"/>
              </a:spcBef>
              <a:spcAft>
                <a:spcPts val="0"/>
              </a:spcAft>
              <a:buClr>
                <a:schemeClr val="dk1"/>
              </a:buClr>
              <a:buSzPts val="2100"/>
              <a:buFont typeface="Open Sans"/>
              <a:buChar char="●"/>
            </a:pPr>
            <a:r>
              <a:rPr lang="en-US" sz="2100" b="0" i="0" u="none" strike="noStrike" cap="none">
                <a:solidFill>
                  <a:schemeClr val="dk1"/>
                </a:solidFill>
                <a:latin typeface="Open Sans"/>
                <a:ea typeface="Open Sans"/>
                <a:cs typeface="Open Sans"/>
                <a:sym typeface="Open Sans"/>
              </a:rPr>
              <a:t>Then, Break Out and we all work on 4th question </a:t>
            </a:r>
            <a:br>
              <a:rPr lang="en-US" sz="2100" b="0" i="0" u="none" strike="noStrike" cap="none">
                <a:solidFill>
                  <a:schemeClr val="dk1"/>
                </a:solidFill>
                <a:latin typeface="Open Sans"/>
                <a:ea typeface="Open Sans"/>
                <a:cs typeface="Open Sans"/>
                <a:sym typeface="Open Sans"/>
              </a:rPr>
            </a:br>
            <a:endParaRPr sz="2100" b="0" i="0" u="none" strike="noStrike" cap="none">
              <a:solidFill>
                <a:schemeClr val="dk1"/>
              </a:solidFill>
              <a:latin typeface="Open Sans"/>
              <a:ea typeface="Open Sans"/>
              <a:cs typeface="Open Sans"/>
              <a:sym typeface="Open Sans"/>
            </a:endParaRPr>
          </a:p>
          <a:p>
            <a:pPr marL="457200" marR="0" lvl="0" indent="-361950" algn="l" rtl="0">
              <a:lnSpc>
                <a:spcPct val="100000"/>
              </a:lnSpc>
              <a:spcBef>
                <a:spcPts val="0"/>
              </a:spcBef>
              <a:spcAft>
                <a:spcPts val="0"/>
              </a:spcAft>
              <a:buClr>
                <a:schemeClr val="dk1"/>
              </a:buClr>
              <a:buSzPts val="2100"/>
              <a:buFont typeface="Open Sans"/>
              <a:buChar char="●"/>
            </a:pPr>
            <a:r>
              <a:rPr lang="en-US" sz="2100" b="0" i="0" u="none" strike="noStrike" cap="none">
                <a:solidFill>
                  <a:schemeClr val="dk1"/>
                </a:solidFill>
                <a:latin typeface="Open Sans"/>
                <a:ea typeface="Open Sans"/>
                <a:cs typeface="Open Sans"/>
                <a:sym typeface="Open Sans"/>
              </a:rPr>
              <a:t>Finally, Reflection</a:t>
            </a:r>
            <a:endParaRPr sz="2400" b="0" i="0" u="none" strike="noStrike" cap="none">
              <a:solidFill>
                <a:schemeClr val="dk1"/>
              </a:solidFill>
              <a:latin typeface="Open Sans"/>
              <a:ea typeface="Open Sans"/>
              <a:cs typeface="Open Sans"/>
              <a:sym typeface="Open Sans"/>
            </a:endParaRPr>
          </a:p>
        </p:txBody>
      </p:sp>
      <p:pic>
        <p:nvPicPr>
          <p:cNvPr id="223" name="Google Shape;223;g2b33d2044ec_0_8"/>
          <p:cNvPicPr preferRelativeResize="0"/>
          <p:nvPr/>
        </p:nvPicPr>
        <p:blipFill rotWithShape="1">
          <a:blip r:embed="rId3">
            <a:alphaModFix/>
          </a:blip>
          <a:srcRect/>
          <a:stretch/>
        </p:blipFill>
        <p:spPr>
          <a:xfrm>
            <a:off x="10497502" y="5665488"/>
            <a:ext cx="1425998" cy="9402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g2b33d2044ec_0_16"/>
          <p:cNvSpPr txBox="1"/>
          <p:nvPr/>
        </p:nvSpPr>
        <p:spPr>
          <a:xfrm>
            <a:off x="568036" y="138545"/>
            <a:ext cx="10396200" cy="8772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4497F"/>
              </a:buClr>
              <a:buSzPts val="2000"/>
              <a:buFont typeface="Calibri"/>
              <a:buNone/>
            </a:pPr>
            <a:endParaRPr sz="2000" b="1" i="0" u="none" strike="noStrike" cap="none">
              <a:solidFill>
                <a:srgbClr val="14497F"/>
              </a:solidFill>
              <a:latin typeface="Lato"/>
              <a:ea typeface="Lato"/>
              <a:cs typeface="Lato"/>
              <a:sym typeface="Lato"/>
            </a:endParaRPr>
          </a:p>
          <a:p>
            <a:pPr marL="0" marR="0" lvl="0" indent="0" algn="l" rtl="0">
              <a:lnSpc>
                <a:spcPct val="90000"/>
              </a:lnSpc>
              <a:spcBef>
                <a:spcPts val="0"/>
              </a:spcBef>
              <a:spcAft>
                <a:spcPts val="0"/>
              </a:spcAft>
              <a:buClr>
                <a:srgbClr val="14497F"/>
              </a:buClr>
              <a:buSzPts val="2000"/>
              <a:buFont typeface="Calibri"/>
              <a:buNone/>
            </a:pPr>
            <a:endParaRPr sz="2000" b="1" i="0" u="none" strike="noStrike" cap="none">
              <a:solidFill>
                <a:srgbClr val="2E75B5"/>
              </a:solidFill>
              <a:latin typeface="Lato"/>
              <a:ea typeface="Lato"/>
              <a:cs typeface="Lato"/>
              <a:sym typeface="Lato"/>
            </a:endParaRPr>
          </a:p>
        </p:txBody>
      </p:sp>
      <p:sp>
        <p:nvSpPr>
          <p:cNvPr id="230" name="Google Shape;230;g2b33d2044ec_0_16"/>
          <p:cNvSpPr txBox="1"/>
          <p:nvPr/>
        </p:nvSpPr>
        <p:spPr>
          <a:xfrm>
            <a:off x="969762" y="4600224"/>
            <a:ext cx="11112300" cy="215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Lato"/>
              <a:ea typeface="Lato"/>
              <a:cs typeface="Lato"/>
              <a:sym typeface="Lato"/>
            </a:endParaRPr>
          </a:p>
          <a:p>
            <a:pPr marL="342900" marR="0" lvl="0" indent="-203200" algn="l" rtl="0">
              <a:lnSpc>
                <a:spcPct val="100000"/>
              </a:lnSpc>
              <a:spcBef>
                <a:spcPts val="0"/>
              </a:spcBef>
              <a:spcAft>
                <a:spcPts val="0"/>
              </a:spcAft>
              <a:buClr>
                <a:schemeClr val="dk1"/>
              </a:buClr>
              <a:buSzPts val="2200"/>
              <a:buFont typeface="Calibri"/>
              <a:buNone/>
            </a:pPr>
            <a:endParaRPr sz="22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chemeClr val="dk1"/>
              </a:buClr>
              <a:buSzPts val="2200"/>
              <a:buFont typeface="Calibri"/>
              <a:buNone/>
            </a:pPr>
            <a:endParaRPr sz="2200" b="0" i="0" u="none" strike="noStrike" cap="none">
              <a:solidFill>
                <a:schemeClr val="dk1"/>
              </a:solidFill>
              <a:latin typeface="Lato"/>
              <a:ea typeface="Lato"/>
              <a:cs typeface="Lato"/>
              <a:sym typeface="Lato"/>
            </a:endParaRPr>
          </a:p>
          <a:p>
            <a:pPr marL="342900" marR="0" lvl="0" indent="-19050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Lato"/>
              <a:ea typeface="Lato"/>
              <a:cs typeface="Lato"/>
              <a:sym typeface="Lato"/>
            </a:endParaRPr>
          </a:p>
          <a:p>
            <a:pPr marL="342900" marR="0" lvl="0" indent="-19050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Lato"/>
              <a:ea typeface="Lato"/>
              <a:cs typeface="Lato"/>
              <a:sym typeface="Lato"/>
            </a:endParaRPr>
          </a:p>
        </p:txBody>
      </p:sp>
      <p:sp>
        <p:nvSpPr>
          <p:cNvPr id="231" name="Google Shape;231;g2b33d2044ec_0_16"/>
          <p:cNvSpPr txBox="1"/>
          <p:nvPr/>
        </p:nvSpPr>
        <p:spPr>
          <a:xfrm>
            <a:off x="419150" y="431725"/>
            <a:ext cx="11112300" cy="585000"/>
          </a:xfrm>
          <a:prstGeom prst="rect">
            <a:avLst/>
          </a:prstGeom>
          <a:solidFill>
            <a:srgbClr val="FFFFFF">
              <a:alpha val="68235"/>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0F7556"/>
                </a:solidFill>
                <a:latin typeface="Open Sans"/>
                <a:ea typeface="Open Sans"/>
                <a:cs typeface="Open Sans"/>
                <a:sym typeface="Open Sans"/>
              </a:rPr>
              <a:t>Break Out Groups - Focusing Questions</a:t>
            </a:r>
            <a:endParaRPr sz="2100" b="0" i="0" u="none" strike="noStrike" cap="none">
              <a:solidFill>
                <a:schemeClr val="dk1"/>
              </a:solidFill>
              <a:latin typeface="Open Sans"/>
              <a:ea typeface="Open Sans"/>
              <a:cs typeface="Open Sans"/>
              <a:sym typeface="Open Sans"/>
            </a:endParaRPr>
          </a:p>
        </p:txBody>
      </p:sp>
      <p:pic>
        <p:nvPicPr>
          <p:cNvPr id="232" name="Google Shape;232;g2b33d2044ec_0_16"/>
          <p:cNvPicPr preferRelativeResize="0"/>
          <p:nvPr/>
        </p:nvPicPr>
        <p:blipFill rotWithShape="1">
          <a:blip r:embed="rId3">
            <a:alphaModFix/>
          </a:blip>
          <a:srcRect/>
          <a:stretch/>
        </p:blipFill>
        <p:spPr>
          <a:xfrm>
            <a:off x="10497502" y="5665488"/>
            <a:ext cx="1425998" cy="940276"/>
          </a:xfrm>
          <a:prstGeom prst="rect">
            <a:avLst/>
          </a:prstGeom>
          <a:noFill/>
          <a:ln>
            <a:noFill/>
          </a:ln>
        </p:spPr>
      </p:pic>
      <p:sp>
        <p:nvSpPr>
          <p:cNvPr id="233" name="Google Shape;233;g2b33d2044ec_0_16"/>
          <p:cNvSpPr txBox="1"/>
          <p:nvPr/>
        </p:nvSpPr>
        <p:spPr>
          <a:xfrm>
            <a:off x="4918400" y="2977250"/>
            <a:ext cx="2057700" cy="1149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595959"/>
                </a:solidFill>
                <a:latin typeface="Arial"/>
                <a:ea typeface="Arial"/>
                <a:cs typeface="Arial"/>
                <a:sym typeface="Arial"/>
              </a:rPr>
              <a:t>Redwood Region RISE shared agenda for shared prosperity</a:t>
            </a:r>
            <a:endParaRPr sz="1400" b="1" i="0" u="none" strike="noStrike" cap="none">
              <a:solidFill>
                <a:srgbClr val="595959"/>
              </a:solidFill>
              <a:latin typeface="Arial"/>
              <a:ea typeface="Arial"/>
              <a:cs typeface="Arial"/>
              <a:sym typeface="Arial"/>
            </a:endParaRPr>
          </a:p>
        </p:txBody>
      </p:sp>
      <p:pic>
        <p:nvPicPr>
          <p:cNvPr id="234" name="Google Shape;234;g2b33d2044ec_0_16"/>
          <p:cNvPicPr preferRelativeResize="0"/>
          <p:nvPr/>
        </p:nvPicPr>
        <p:blipFill rotWithShape="1">
          <a:blip r:embed="rId4">
            <a:alphaModFix/>
          </a:blip>
          <a:srcRect r="51606" b="71640"/>
          <a:stretch/>
        </p:blipFill>
        <p:spPr>
          <a:xfrm>
            <a:off x="2779750" y="2745986"/>
            <a:ext cx="2057732" cy="1150989"/>
          </a:xfrm>
          <a:prstGeom prst="rect">
            <a:avLst/>
          </a:prstGeom>
          <a:noFill/>
          <a:ln>
            <a:noFill/>
          </a:ln>
        </p:spPr>
      </p:pic>
      <p:pic>
        <p:nvPicPr>
          <p:cNvPr id="235" name="Google Shape;235;g2b33d2044ec_0_16"/>
          <p:cNvPicPr preferRelativeResize="0"/>
          <p:nvPr/>
        </p:nvPicPr>
        <p:blipFill rotWithShape="1">
          <a:blip r:embed="rId5">
            <a:alphaModFix/>
          </a:blip>
          <a:srcRect l="24094" r="27848" b="73264"/>
          <a:stretch/>
        </p:blipFill>
        <p:spPr>
          <a:xfrm>
            <a:off x="7127668" y="2745975"/>
            <a:ext cx="2057732" cy="1092739"/>
          </a:xfrm>
          <a:prstGeom prst="rect">
            <a:avLst/>
          </a:prstGeom>
          <a:noFill/>
          <a:ln>
            <a:noFill/>
          </a:ln>
        </p:spPr>
      </p:pic>
      <p:pic>
        <p:nvPicPr>
          <p:cNvPr id="236" name="Google Shape;236;g2b33d2044ec_0_16"/>
          <p:cNvPicPr preferRelativeResize="0"/>
          <p:nvPr/>
        </p:nvPicPr>
        <p:blipFill rotWithShape="1">
          <a:blip r:embed="rId6">
            <a:alphaModFix/>
          </a:blip>
          <a:srcRect l="37523" r="34407" b="46780"/>
          <a:stretch/>
        </p:blipFill>
        <p:spPr>
          <a:xfrm>
            <a:off x="5241795" y="1016725"/>
            <a:ext cx="1216915" cy="2202461"/>
          </a:xfrm>
          <a:prstGeom prst="rect">
            <a:avLst/>
          </a:prstGeom>
          <a:noFill/>
          <a:ln>
            <a:noFill/>
          </a:ln>
        </p:spPr>
      </p:pic>
      <p:pic>
        <p:nvPicPr>
          <p:cNvPr id="237" name="Google Shape;237;g2b33d2044ec_0_16"/>
          <p:cNvPicPr preferRelativeResize="0"/>
          <p:nvPr/>
        </p:nvPicPr>
        <p:blipFill rotWithShape="1">
          <a:blip r:embed="rId7">
            <a:alphaModFix amt="33000"/>
          </a:blip>
          <a:srcRect l="14659" t="6219" r="50755" b="36985"/>
          <a:stretch/>
        </p:blipFill>
        <p:spPr>
          <a:xfrm>
            <a:off x="5131049" y="3570731"/>
            <a:ext cx="1554900" cy="2553494"/>
          </a:xfrm>
          <a:prstGeom prst="rect">
            <a:avLst/>
          </a:prstGeom>
          <a:noFill/>
          <a:ln>
            <a:noFill/>
          </a:ln>
        </p:spPr>
      </p:pic>
      <p:sp>
        <p:nvSpPr>
          <p:cNvPr id="238" name="Google Shape;238;g2b33d2044ec_0_16"/>
          <p:cNvSpPr/>
          <p:nvPr/>
        </p:nvSpPr>
        <p:spPr>
          <a:xfrm>
            <a:off x="1223725" y="1764850"/>
            <a:ext cx="1925400" cy="1149600"/>
          </a:xfrm>
          <a:prstGeom prst="wedgeEllipseCallout">
            <a:avLst>
              <a:gd name="adj1" fmla="val 38086"/>
              <a:gd name="adj2" fmla="val 57408"/>
            </a:avLst>
          </a:prstGeom>
          <a:solidFill>
            <a:srgbClr val="E0666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What question do you want to grapple with?</a:t>
            </a:r>
            <a:endParaRPr sz="1400" b="1" i="0" u="none" strike="noStrike" cap="none">
              <a:solidFill>
                <a:schemeClr val="lt1"/>
              </a:solidFill>
              <a:latin typeface="Arial"/>
              <a:ea typeface="Arial"/>
              <a:cs typeface="Arial"/>
              <a:sym typeface="Arial"/>
            </a:endParaRPr>
          </a:p>
        </p:txBody>
      </p:sp>
      <p:sp>
        <p:nvSpPr>
          <p:cNvPr id="239" name="Google Shape;239;g2b33d2044ec_0_16"/>
          <p:cNvSpPr txBox="1"/>
          <p:nvPr/>
        </p:nvSpPr>
        <p:spPr>
          <a:xfrm>
            <a:off x="502075" y="3144575"/>
            <a:ext cx="22776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sng" strike="noStrike" cap="none">
                <a:solidFill>
                  <a:schemeClr val="hlink"/>
                </a:solidFill>
                <a:latin typeface="Calibri"/>
                <a:ea typeface="Calibri"/>
                <a:cs typeface="Calibri"/>
                <a:sym typeface="Calibri"/>
                <a:hlinkClick r:id="rId8"/>
              </a:rPr>
              <a:t>Mentimeter Group 1</a:t>
            </a:r>
            <a:endParaRPr sz="1600" b="0" i="0" u="none" strike="noStrike" cap="none">
              <a:solidFill>
                <a:schemeClr val="dk1"/>
              </a:solidFill>
              <a:latin typeface="Calibri"/>
              <a:ea typeface="Calibri"/>
              <a:cs typeface="Calibri"/>
              <a:sym typeface="Calibri"/>
            </a:endParaRPr>
          </a:p>
        </p:txBody>
      </p:sp>
      <p:sp>
        <p:nvSpPr>
          <p:cNvPr id="240" name="Google Shape;240;g2b33d2044ec_0_16"/>
          <p:cNvSpPr txBox="1"/>
          <p:nvPr/>
        </p:nvSpPr>
        <p:spPr>
          <a:xfrm>
            <a:off x="9336975" y="3127963"/>
            <a:ext cx="22776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sng" strike="noStrike" cap="none">
                <a:solidFill>
                  <a:schemeClr val="hlink"/>
                </a:solidFill>
                <a:latin typeface="Calibri"/>
                <a:ea typeface="Calibri"/>
                <a:cs typeface="Calibri"/>
                <a:sym typeface="Calibri"/>
                <a:hlinkClick r:id="rId9"/>
              </a:rPr>
              <a:t>Mentimeter Group </a:t>
            </a:r>
            <a:r>
              <a:rPr lang="en-US" sz="1600" b="0" i="0" u="none" strike="noStrike" cap="none">
                <a:solidFill>
                  <a:schemeClr val="dk1"/>
                </a:solidFill>
                <a:latin typeface="Calibri"/>
                <a:ea typeface="Calibri"/>
                <a:cs typeface="Calibri"/>
                <a:sym typeface="Calibri"/>
              </a:rPr>
              <a:t>2</a:t>
            </a:r>
            <a:endParaRPr sz="1600" b="0" i="0" u="none" strike="noStrike" cap="none">
              <a:solidFill>
                <a:schemeClr val="dk1"/>
              </a:solidFill>
              <a:latin typeface="Calibri"/>
              <a:ea typeface="Calibri"/>
              <a:cs typeface="Calibri"/>
              <a:sym typeface="Calibri"/>
            </a:endParaRPr>
          </a:p>
        </p:txBody>
      </p:sp>
      <p:sp>
        <p:nvSpPr>
          <p:cNvPr id="241" name="Google Shape;241;g2b33d2044ec_0_16"/>
          <p:cNvSpPr txBox="1"/>
          <p:nvPr/>
        </p:nvSpPr>
        <p:spPr>
          <a:xfrm>
            <a:off x="6458700" y="1115513"/>
            <a:ext cx="22776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sng" strike="noStrike" cap="none">
                <a:solidFill>
                  <a:schemeClr val="hlink"/>
                </a:solidFill>
                <a:latin typeface="Calibri"/>
                <a:ea typeface="Calibri"/>
                <a:cs typeface="Calibri"/>
                <a:sym typeface="Calibri"/>
                <a:hlinkClick r:id="rId10"/>
              </a:rPr>
              <a:t>Mentimeter Group </a:t>
            </a:r>
            <a:r>
              <a:rPr lang="en-US" sz="1600" b="0" i="0" u="none" strike="noStrike" cap="none">
                <a:solidFill>
                  <a:schemeClr val="dk1"/>
                </a:solidFill>
                <a:latin typeface="Calibri"/>
                <a:ea typeface="Calibri"/>
                <a:cs typeface="Calibri"/>
                <a:sym typeface="Calibri"/>
              </a:rPr>
              <a:t>3</a:t>
            </a:r>
            <a:endParaRPr sz="1600" b="0" i="0" u="none" strike="noStrike" cap="none">
              <a:solidFill>
                <a:schemeClr val="dk1"/>
              </a:solidFill>
              <a:latin typeface="Calibri"/>
              <a:ea typeface="Calibri"/>
              <a:cs typeface="Calibri"/>
              <a:sym typeface="Calibri"/>
            </a:endParaRPr>
          </a:p>
        </p:txBody>
      </p:sp>
      <p:sp>
        <p:nvSpPr>
          <p:cNvPr id="242" name="Google Shape;242;g2b33d2044ec_0_16"/>
          <p:cNvSpPr txBox="1"/>
          <p:nvPr/>
        </p:nvSpPr>
        <p:spPr>
          <a:xfrm>
            <a:off x="502075" y="6087375"/>
            <a:ext cx="5483400" cy="58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1" u="none" strike="noStrike" cap="none">
                <a:solidFill>
                  <a:schemeClr val="dk1"/>
                </a:solidFill>
                <a:latin typeface="Calibri"/>
                <a:ea typeface="Calibri"/>
                <a:cs typeface="Calibri"/>
                <a:sym typeface="Calibri"/>
              </a:rPr>
              <a:t>Links to each poll are in the chat</a:t>
            </a:r>
            <a:endParaRPr sz="2800" b="0" i="1" u="none" strike="noStrike" cap="non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2b157224325_1_74"/>
          <p:cNvSpPr txBox="1"/>
          <p:nvPr/>
        </p:nvSpPr>
        <p:spPr>
          <a:xfrm>
            <a:off x="568036" y="138545"/>
            <a:ext cx="10396200" cy="8772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4497F"/>
              </a:buClr>
              <a:buSzPts val="2000"/>
              <a:buFont typeface="Calibri"/>
              <a:buNone/>
            </a:pPr>
            <a:endParaRPr sz="2000" b="1" i="0" u="none" strike="noStrike" cap="none">
              <a:solidFill>
                <a:srgbClr val="14497F"/>
              </a:solidFill>
              <a:latin typeface="Lato"/>
              <a:ea typeface="Lato"/>
              <a:cs typeface="Lato"/>
              <a:sym typeface="Lato"/>
            </a:endParaRPr>
          </a:p>
          <a:p>
            <a:pPr marL="0" marR="0" lvl="0" indent="0" algn="l" rtl="0">
              <a:lnSpc>
                <a:spcPct val="90000"/>
              </a:lnSpc>
              <a:spcBef>
                <a:spcPts val="0"/>
              </a:spcBef>
              <a:spcAft>
                <a:spcPts val="0"/>
              </a:spcAft>
              <a:buClr>
                <a:srgbClr val="14497F"/>
              </a:buClr>
              <a:buSzPts val="2000"/>
              <a:buFont typeface="Calibri"/>
              <a:buNone/>
            </a:pPr>
            <a:endParaRPr sz="2000" b="1" i="0" u="none" strike="noStrike" cap="none">
              <a:solidFill>
                <a:srgbClr val="2E75B5"/>
              </a:solidFill>
              <a:latin typeface="Lato"/>
              <a:ea typeface="Lato"/>
              <a:cs typeface="Lato"/>
              <a:sym typeface="Lato"/>
            </a:endParaRPr>
          </a:p>
        </p:txBody>
      </p:sp>
      <p:sp>
        <p:nvSpPr>
          <p:cNvPr id="249" name="Google Shape;249;g2b157224325_1_74"/>
          <p:cNvSpPr txBox="1"/>
          <p:nvPr/>
        </p:nvSpPr>
        <p:spPr>
          <a:xfrm>
            <a:off x="969762" y="4600224"/>
            <a:ext cx="11112300" cy="215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Lato"/>
              <a:ea typeface="Lato"/>
              <a:cs typeface="Lato"/>
              <a:sym typeface="Lato"/>
            </a:endParaRPr>
          </a:p>
          <a:p>
            <a:pPr marL="342900" marR="0" lvl="0" indent="-203200" algn="l" rtl="0">
              <a:lnSpc>
                <a:spcPct val="100000"/>
              </a:lnSpc>
              <a:spcBef>
                <a:spcPts val="0"/>
              </a:spcBef>
              <a:spcAft>
                <a:spcPts val="0"/>
              </a:spcAft>
              <a:buClr>
                <a:schemeClr val="dk1"/>
              </a:buClr>
              <a:buSzPts val="2200"/>
              <a:buFont typeface="Calibri"/>
              <a:buNone/>
            </a:pPr>
            <a:endParaRPr sz="22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chemeClr val="dk1"/>
              </a:buClr>
              <a:buSzPts val="2200"/>
              <a:buFont typeface="Calibri"/>
              <a:buNone/>
            </a:pPr>
            <a:endParaRPr sz="2200" b="0" i="0" u="none" strike="noStrike" cap="none">
              <a:solidFill>
                <a:schemeClr val="dk1"/>
              </a:solidFill>
              <a:latin typeface="Lato"/>
              <a:ea typeface="Lato"/>
              <a:cs typeface="Lato"/>
              <a:sym typeface="Lato"/>
            </a:endParaRPr>
          </a:p>
          <a:p>
            <a:pPr marL="342900" marR="0" lvl="0" indent="-19050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Lato"/>
              <a:ea typeface="Lato"/>
              <a:cs typeface="Lato"/>
              <a:sym typeface="Lato"/>
            </a:endParaRPr>
          </a:p>
          <a:p>
            <a:pPr marL="342900" marR="0" lvl="0" indent="-19050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Lato"/>
              <a:ea typeface="Lato"/>
              <a:cs typeface="Lato"/>
              <a:sym typeface="Lato"/>
            </a:endParaRPr>
          </a:p>
        </p:txBody>
      </p:sp>
      <p:sp>
        <p:nvSpPr>
          <p:cNvPr id="250" name="Google Shape;250;g2b157224325_1_74"/>
          <p:cNvSpPr txBox="1"/>
          <p:nvPr/>
        </p:nvSpPr>
        <p:spPr>
          <a:xfrm>
            <a:off x="419150" y="430750"/>
            <a:ext cx="11112300" cy="585000"/>
          </a:xfrm>
          <a:prstGeom prst="rect">
            <a:avLst/>
          </a:prstGeom>
          <a:solidFill>
            <a:srgbClr val="FFFFFF">
              <a:alpha val="68235"/>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0F7556"/>
                </a:solidFill>
                <a:latin typeface="Open Sans"/>
                <a:ea typeface="Open Sans"/>
                <a:cs typeface="Open Sans"/>
                <a:sym typeface="Open Sans"/>
              </a:rPr>
              <a:t>Group 1 </a:t>
            </a:r>
            <a:r>
              <a:rPr lang="en-US" sz="1600" b="0" i="0" u="sng" strike="noStrike" cap="none">
                <a:solidFill>
                  <a:schemeClr val="hlink"/>
                </a:solidFill>
                <a:latin typeface="Calibri"/>
                <a:ea typeface="Calibri"/>
                <a:cs typeface="Calibri"/>
                <a:sym typeface="Calibri"/>
                <a:hlinkClick r:id="rId3"/>
              </a:rPr>
              <a:t>Mentimeter Group 1</a:t>
            </a:r>
            <a:endParaRPr sz="3200" b="1" i="0" u="none" strike="noStrike" cap="none">
              <a:solidFill>
                <a:srgbClr val="0F7556"/>
              </a:solidFill>
              <a:latin typeface="Open Sans"/>
              <a:ea typeface="Open Sans"/>
              <a:cs typeface="Open Sans"/>
              <a:sym typeface="Open Sans"/>
            </a:endParaRPr>
          </a:p>
        </p:txBody>
      </p:sp>
      <p:pic>
        <p:nvPicPr>
          <p:cNvPr id="251" name="Google Shape;251;g2b157224325_1_74"/>
          <p:cNvPicPr preferRelativeResize="0"/>
          <p:nvPr/>
        </p:nvPicPr>
        <p:blipFill rotWithShape="1">
          <a:blip r:embed="rId4">
            <a:alphaModFix/>
          </a:blip>
          <a:srcRect/>
          <a:stretch/>
        </p:blipFill>
        <p:spPr>
          <a:xfrm>
            <a:off x="10497502" y="5665488"/>
            <a:ext cx="1425998" cy="940276"/>
          </a:xfrm>
          <a:prstGeom prst="rect">
            <a:avLst/>
          </a:prstGeom>
          <a:noFill/>
          <a:ln>
            <a:noFill/>
          </a:ln>
        </p:spPr>
      </p:pic>
      <p:pic>
        <p:nvPicPr>
          <p:cNvPr id="252" name="Google Shape;252;g2b157224325_1_74"/>
          <p:cNvPicPr preferRelativeResize="0"/>
          <p:nvPr/>
        </p:nvPicPr>
        <p:blipFill rotWithShape="1">
          <a:blip r:embed="rId5">
            <a:alphaModFix/>
          </a:blip>
          <a:srcRect r="29272"/>
          <a:stretch/>
        </p:blipFill>
        <p:spPr>
          <a:xfrm>
            <a:off x="3051725" y="2706175"/>
            <a:ext cx="2936537" cy="4151825"/>
          </a:xfrm>
          <a:prstGeom prst="rect">
            <a:avLst/>
          </a:prstGeom>
          <a:noFill/>
          <a:ln>
            <a:noFill/>
          </a:ln>
        </p:spPr>
      </p:pic>
      <p:sp>
        <p:nvSpPr>
          <p:cNvPr id="253" name="Google Shape;253;g2b157224325_1_74"/>
          <p:cNvSpPr txBox="1"/>
          <p:nvPr/>
        </p:nvSpPr>
        <p:spPr>
          <a:xfrm>
            <a:off x="7553300" y="347650"/>
            <a:ext cx="4291200" cy="1406400"/>
          </a:xfrm>
          <a:prstGeom prst="rect">
            <a:avLst/>
          </a:prstGeom>
          <a:noFill/>
          <a:ln>
            <a:noFill/>
          </a:ln>
        </p:spPr>
        <p:txBody>
          <a:bodyPr spcFirstLastPara="1" wrap="square" lIns="91425" tIns="91425" rIns="91425" bIns="91425" anchor="t" anchorCtr="0">
            <a:noAutofit/>
          </a:bodyPr>
          <a:lstStyle/>
          <a:p>
            <a:pPr marL="0" marR="0" lvl="0" indent="0" algn="l" rtl="0">
              <a:lnSpc>
                <a:spcPct val="120000"/>
              </a:lnSpc>
              <a:spcBef>
                <a:spcPts val="0"/>
              </a:spcBef>
              <a:spcAft>
                <a:spcPts val="0"/>
              </a:spcAft>
              <a:buClr>
                <a:schemeClr val="dk1"/>
              </a:buClr>
              <a:buSzPts val="1100"/>
              <a:buFont typeface="Arial"/>
              <a:buNone/>
            </a:pPr>
            <a:r>
              <a:rPr lang="en-US" sz="2300" b="0" i="0" u="none" strike="noStrike" cap="none">
                <a:solidFill>
                  <a:srgbClr val="101834"/>
                </a:solidFill>
                <a:highlight>
                  <a:srgbClr val="EBF1F8"/>
                </a:highlight>
                <a:latin typeface="Arial"/>
                <a:ea typeface="Arial"/>
                <a:cs typeface="Arial"/>
                <a:sym typeface="Arial"/>
              </a:rPr>
              <a:t>What keeps coming up over and over as barriers and problems? </a:t>
            </a:r>
            <a:endParaRPr sz="2300" b="0" i="0" u="none" strike="noStrike" cap="none">
              <a:solidFill>
                <a:srgbClr val="101834"/>
              </a:solidFill>
              <a:highlight>
                <a:srgbClr val="EBF1F8"/>
              </a:highlight>
              <a:latin typeface="Arial"/>
              <a:ea typeface="Arial"/>
              <a:cs typeface="Arial"/>
              <a:sym typeface="Arial"/>
            </a:endParaRPr>
          </a:p>
          <a:p>
            <a:pPr marL="0" marR="0" lvl="0" indent="0" algn="l" rtl="0">
              <a:lnSpc>
                <a:spcPct val="120000"/>
              </a:lnSpc>
              <a:spcBef>
                <a:spcPts val="0"/>
              </a:spcBef>
              <a:spcAft>
                <a:spcPts val="0"/>
              </a:spcAft>
              <a:buClr>
                <a:schemeClr val="dk1"/>
              </a:buClr>
              <a:buSzPts val="1100"/>
              <a:buFont typeface="Arial"/>
              <a:buNone/>
            </a:pPr>
            <a:endParaRPr sz="2300" b="0" i="0" u="none" strike="noStrike" cap="none">
              <a:solidFill>
                <a:srgbClr val="101834"/>
              </a:solidFill>
              <a:highlight>
                <a:srgbClr val="EBF1F8"/>
              </a:highlight>
              <a:latin typeface="Arial"/>
              <a:ea typeface="Arial"/>
              <a:cs typeface="Arial"/>
              <a:sym typeface="Arial"/>
            </a:endParaRPr>
          </a:p>
          <a:p>
            <a:pPr marL="0" marR="0" lvl="0" indent="0" algn="l" rtl="0">
              <a:lnSpc>
                <a:spcPct val="120000"/>
              </a:lnSpc>
              <a:spcBef>
                <a:spcPts val="0"/>
              </a:spcBef>
              <a:spcAft>
                <a:spcPts val="0"/>
              </a:spcAft>
              <a:buClr>
                <a:schemeClr val="dk1"/>
              </a:buClr>
              <a:buSzPts val="1100"/>
              <a:buFont typeface="Arial"/>
              <a:buNone/>
            </a:pPr>
            <a:r>
              <a:rPr lang="en-US" sz="2300" b="0" i="0" u="none" strike="noStrike" cap="none">
                <a:solidFill>
                  <a:srgbClr val="101834"/>
                </a:solidFill>
                <a:highlight>
                  <a:srgbClr val="EBF1F8"/>
                </a:highlight>
                <a:latin typeface="Arial"/>
                <a:ea typeface="Arial"/>
                <a:cs typeface="Arial"/>
                <a:sym typeface="Arial"/>
              </a:rPr>
              <a:t>What is clearly standing out for the group as the things the community is hungering for?</a:t>
            </a:r>
            <a:endParaRPr sz="2300" b="0" i="0" u="none" strike="noStrike" cap="none">
              <a:solidFill>
                <a:srgbClr val="101834"/>
              </a:solidFill>
              <a:highlight>
                <a:srgbClr val="EBF1F8"/>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254" name="Google Shape;254;g2b157224325_1_74"/>
          <p:cNvSpPr txBox="1"/>
          <p:nvPr/>
        </p:nvSpPr>
        <p:spPr>
          <a:xfrm>
            <a:off x="-3508000" y="15800"/>
            <a:ext cx="1327500" cy="1343100"/>
          </a:xfrm>
          <a:prstGeom prst="rect">
            <a:avLst/>
          </a:prstGeom>
          <a:noFill/>
          <a:ln w="9525" cap="flat" cmpd="sng">
            <a:solidFill>
              <a:srgbClr val="0F7556"/>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Calibri"/>
                <a:ea typeface="Calibri"/>
                <a:cs typeface="Calibri"/>
                <a:sym typeface="Calibri"/>
              </a:rPr>
              <a:t>Grab a sticky as a facilitator if you need to capture what the group is discussing</a:t>
            </a:r>
            <a:endParaRPr sz="1300" b="0" i="0" u="none" strike="noStrike" cap="none">
              <a:solidFill>
                <a:schemeClr val="dk1"/>
              </a:solidFill>
              <a:latin typeface="Calibri"/>
              <a:ea typeface="Calibri"/>
              <a:cs typeface="Calibri"/>
              <a:sym typeface="Calibri"/>
            </a:endParaRPr>
          </a:p>
        </p:txBody>
      </p:sp>
      <p:sp>
        <p:nvSpPr>
          <p:cNvPr id="255" name="Google Shape;255;g2b157224325_1_74"/>
          <p:cNvSpPr txBox="1"/>
          <p:nvPr/>
        </p:nvSpPr>
        <p:spPr>
          <a:xfrm>
            <a:off x="-3508000" y="1606800"/>
            <a:ext cx="3231300" cy="1474500"/>
          </a:xfrm>
          <a:prstGeom prst="rect">
            <a:avLst/>
          </a:prstGeom>
          <a:noFill/>
          <a:ln w="9525" cap="flat" cmpd="sng">
            <a:solidFill>
              <a:srgbClr val="0F7556"/>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highlight>
                  <a:srgbClr val="EBF1F8"/>
                </a:highlight>
                <a:latin typeface="Calibri"/>
                <a:ea typeface="Calibri"/>
                <a:cs typeface="Calibri"/>
                <a:sym typeface="Calibri"/>
              </a:rPr>
              <a:t>These are the poll questions in Mentimeter, in case your group is unable to use the poll</a:t>
            </a:r>
            <a:endParaRPr sz="2000" b="0" i="0" u="none" strike="noStrike" cap="none">
              <a:solidFill>
                <a:schemeClr val="dk1"/>
              </a:solidFill>
              <a:highlight>
                <a:srgbClr val="EBF1F8"/>
              </a:highlight>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2b157224325_1_94"/>
          <p:cNvSpPr txBox="1"/>
          <p:nvPr/>
        </p:nvSpPr>
        <p:spPr>
          <a:xfrm>
            <a:off x="568036" y="138545"/>
            <a:ext cx="10396200" cy="8772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4497F"/>
              </a:buClr>
              <a:buSzPts val="2000"/>
              <a:buFont typeface="Calibri"/>
              <a:buNone/>
            </a:pPr>
            <a:endParaRPr sz="2000" b="1" i="0" u="none" strike="noStrike" cap="none">
              <a:solidFill>
                <a:srgbClr val="14497F"/>
              </a:solidFill>
              <a:latin typeface="Lato"/>
              <a:ea typeface="Lato"/>
              <a:cs typeface="Lato"/>
              <a:sym typeface="Lato"/>
            </a:endParaRPr>
          </a:p>
          <a:p>
            <a:pPr marL="0" marR="0" lvl="0" indent="0" algn="l" rtl="0">
              <a:lnSpc>
                <a:spcPct val="90000"/>
              </a:lnSpc>
              <a:spcBef>
                <a:spcPts val="0"/>
              </a:spcBef>
              <a:spcAft>
                <a:spcPts val="0"/>
              </a:spcAft>
              <a:buClr>
                <a:srgbClr val="14497F"/>
              </a:buClr>
              <a:buSzPts val="2000"/>
              <a:buFont typeface="Calibri"/>
              <a:buNone/>
            </a:pPr>
            <a:endParaRPr sz="2000" b="1" i="0" u="none" strike="noStrike" cap="none">
              <a:solidFill>
                <a:srgbClr val="2E75B5"/>
              </a:solidFill>
              <a:latin typeface="Lato"/>
              <a:ea typeface="Lato"/>
              <a:cs typeface="Lato"/>
              <a:sym typeface="Lato"/>
            </a:endParaRPr>
          </a:p>
        </p:txBody>
      </p:sp>
      <p:sp>
        <p:nvSpPr>
          <p:cNvPr id="262" name="Google Shape;262;g2b157224325_1_94"/>
          <p:cNvSpPr txBox="1"/>
          <p:nvPr/>
        </p:nvSpPr>
        <p:spPr>
          <a:xfrm>
            <a:off x="969762" y="4600224"/>
            <a:ext cx="11112300" cy="215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Lato"/>
              <a:ea typeface="Lato"/>
              <a:cs typeface="Lato"/>
              <a:sym typeface="Lato"/>
            </a:endParaRPr>
          </a:p>
          <a:p>
            <a:pPr marL="342900" marR="0" lvl="0" indent="-203200" algn="l" rtl="0">
              <a:lnSpc>
                <a:spcPct val="100000"/>
              </a:lnSpc>
              <a:spcBef>
                <a:spcPts val="0"/>
              </a:spcBef>
              <a:spcAft>
                <a:spcPts val="0"/>
              </a:spcAft>
              <a:buClr>
                <a:schemeClr val="dk1"/>
              </a:buClr>
              <a:buSzPts val="2200"/>
              <a:buFont typeface="Calibri"/>
              <a:buNone/>
            </a:pPr>
            <a:endParaRPr sz="22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chemeClr val="dk1"/>
              </a:buClr>
              <a:buSzPts val="2200"/>
              <a:buFont typeface="Calibri"/>
              <a:buNone/>
            </a:pPr>
            <a:endParaRPr sz="2200" b="0" i="0" u="none" strike="noStrike" cap="none">
              <a:solidFill>
                <a:schemeClr val="dk1"/>
              </a:solidFill>
              <a:latin typeface="Lato"/>
              <a:ea typeface="Lato"/>
              <a:cs typeface="Lato"/>
              <a:sym typeface="Lato"/>
            </a:endParaRPr>
          </a:p>
          <a:p>
            <a:pPr marL="342900" marR="0" lvl="0" indent="-19050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Lato"/>
              <a:ea typeface="Lato"/>
              <a:cs typeface="Lato"/>
              <a:sym typeface="Lato"/>
            </a:endParaRPr>
          </a:p>
          <a:p>
            <a:pPr marL="342900" marR="0" lvl="0" indent="-19050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Lato"/>
              <a:ea typeface="Lato"/>
              <a:cs typeface="Lato"/>
              <a:sym typeface="Lato"/>
            </a:endParaRPr>
          </a:p>
        </p:txBody>
      </p:sp>
      <p:sp>
        <p:nvSpPr>
          <p:cNvPr id="263" name="Google Shape;263;g2b157224325_1_94"/>
          <p:cNvSpPr txBox="1"/>
          <p:nvPr/>
        </p:nvSpPr>
        <p:spPr>
          <a:xfrm>
            <a:off x="419150" y="431725"/>
            <a:ext cx="11112300" cy="585000"/>
          </a:xfrm>
          <a:prstGeom prst="rect">
            <a:avLst/>
          </a:prstGeom>
          <a:solidFill>
            <a:srgbClr val="FFFFFF">
              <a:alpha val="68235"/>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FEA501"/>
                </a:solidFill>
                <a:latin typeface="Open Sans"/>
                <a:ea typeface="Open Sans"/>
                <a:cs typeface="Open Sans"/>
                <a:sym typeface="Open Sans"/>
              </a:rPr>
              <a:t>Group 2</a:t>
            </a:r>
            <a:r>
              <a:rPr lang="en-US" sz="3200" b="1" i="0" u="none" strike="noStrike" cap="none">
                <a:solidFill>
                  <a:srgbClr val="0F7556"/>
                </a:solidFill>
                <a:latin typeface="Open Sans"/>
                <a:ea typeface="Open Sans"/>
                <a:cs typeface="Open Sans"/>
                <a:sym typeface="Open Sans"/>
              </a:rPr>
              <a:t> </a:t>
            </a:r>
            <a:endParaRPr sz="3200" b="1" i="0" u="none" strike="noStrike" cap="none">
              <a:solidFill>
                <a:srgbClr val="0F7556"/>
              </a:solidFill>
              <a:latin typeface="Open Sans"/>
              <a:ea typeface="Open Sans"/>
              <a:cs typeface="Open Sans"/>
              <a:sym typeface="Open Sans"/>
            </a:endParaRPr>
          </a:p>
        </p:txBody>
      </p:sp>
      <p:pic>
        <p:nvPicPr>
          <p:cNvPr id="264" name="Google Shape;264;g2b157224325_1_94"/>
          <p:cNvPicPr preferRelativeResize="0"/>
          <p:nvPr/>
        </p:nvPicPr>
        <p:blipFill rotWithShape="1">
          <a:blip r:embed="rId3">
            <a:alphaModFix/>
          </a:blip>
          <a:srcRect/>
          <a:stretch/>
        </p:blipFill>
        <p:spPr>
          <a:xfrm>
            <a:off x="10497502" y="5665488"/>
            <a:ext cx="1425998" cy="940276"/>
          </a:xfrm>
          <a:prstGeom prst="rect">
            <a:avLst/>
          </a:prstGeom>
          <a:noFill/>
          <a:ln>
            <a:noFill/>
          </a:ln>
        </p:spPr>
      </p:pic>
      <p:pic>
        <p:nvPicPr>
          <p:cNvPr id="265" name="Google Shape;265;g2b157224325_1_94"/>
          <p:cNvPicPr preferRelativeResize="0"/>
          <p:nvPr/>
        </p:nvPicPr>
        <p:blipFill rotWithShape="1">
          <a:blip r:embed="rId4">
            <a:alphaModFix/>
          </a:blip>
          <a:srcRect r="29278"/>
          <a:stretch/>
        </p:blipFill>
        <p:spPr>
          <a:xfrm>
            <a:off x="5343200" y="2757275"/>
            <a:ext cx="2897228" cy="4096799"/>
          </a:xfrm>
          <a:prstGeom prst="rect">
            <a:avLst/>
          </a:prstGeom>
          <a:noFill/>
          <a:ln>
            <a:noFill/>
          </a:ln>
        </p:spPr>
      </p:pic>
      <p:sp>
        <p:nvSpPr>
          <p:cNvPr id="266" name="Google Shape;266;g2b157224325_1_94"/>
          <p:cNvSpPr txBox="1"/>
          <p:nvPr/>
        </p:nvSpPr>
        <p:spPr>
          <a:xfrm>
            <a:off x="2305150" y="589438"/>
            <a:ext cx="22776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sng" strike="noStrike" cap="none">
                <a:solidFill>
                  <a:schemeClr val="hlink"/>
                </a:solidFill>
                <a:latin typeface="Calibri"/>
                <a:ea typeface="Calibri"/>
                <a:cs typeface="Calibri"/>
                <a:sym typeface="Calibri"/>
                <a:hlinkClick r:id="rId5"/>
              </a:rPr>
              <a:t>Mentimeter Group 2</a:t>
            </a:r>
            <a:endParaRPr sz="1600" b="0" i="0" u="none" strike="noStrike" cap="none">
              <a:solidFill>
                <a:schemeClr val="dk1"/>
              </a:solidFill>
              <a:latin typeface="Calibri"/>
              <a:ea typeface="Calibri"/>
              <a:cs typeface="Calibri"/>
              <a:sym typeface="Calibri"/>
            </a:endParaRPr>
          </a:p>
        </p:txBody>
      </p:sp>
      <p:sp>
        <p:nvSpPr>
          <p:cNvPr id="267" name="Google Shape;267;g2b157224325_1_94"/>
          <p:cNvSpPr txBox="1"/>
          <p:nvPr/>
        </p:nvSpPr>
        <p:spPr>
          <a:xfrm>
            <a:off x="568025" y="1214850"/>
            <a:ext cx="4291200" cy="1406400"/>
          </a:xfrm>
          <a:prstGeom prst="rect">
            <a:avLst/>
          </a:prstGeom>
          <a:noFill/>
          <a:ln>
            <a:noFill/>
          </a:ln>
        </p:spPr>
        <p:txBody>
          <a:bodyPr spcFirstLastPara="1" wrap="square" lIns="91425" tIns="91425" rIns="91425" bIns="91425" anchor="t" anchorCtr="0">
            <a:noAutofit/>
          </a:bodyPr>
          <a:lstStyle/>
          <a:p>
            <a:pPr marL="0" marR="0" lvl="0" indent="0" algn="l" rtl="0">
              <a:lnSpc>
                <a:spcPct val="120000"/>
              </a:lnSpc>
              <a:spcBef>
                <a:spcPts val="0"/>
              </a:spcBef>
              <a:spcAft>
                <a:spcPts val="0"/>
              </a:spcAft>
              <a:buClr>
                <a:schemeClr val="dk1"/>
              </a:buClr>
              <a:buSzPts val="1100"/>
              <a:buFont typeface="Arial"/>
              <a:buNone/>
            </a:pPr>
            <a:r>
              <a:rPr lang="en-US" sz="2300" b="0" i="0" u="none" strike="noStrike" cap="none">
                <a:solidFill>
                  <a:srgbClr val="101834"/>
                </a:solidFill>
                <a:highlight>
                  <a:srgbClr val="EBF1F8"/>
                </a:highlight>
                <a:latin typeface="Arial"/>
                <a:ea typeface="Arial"/>
                <a:cs typeface="Arial"/>
                <a:sym typeface="Arial"/>
              </a:rPr>
              <a:t>If you could wave a magic wand, what are the big social and economic issues you would fix today?</a:t>
            </a:r>
            <a:endParaRPr sz="2300" b="0" i="0" u="none" strike="noStrike" cap="none">
              <a:solidFill>
                <a:srgbClr val="101834"/>
              </a:solidFill>
              <a:highlight>
                <a:srgbClr val="EBF1F8"/>
              </a:highlight>
              <a:latin typeface="Arial"/>
              <a:ea typeface="Arial"/>
              <a:cs typeface="Arial"/>
              <a:sym typeface="Arial"/>
            </a:endParaRPr>
          </a:p>
          <a:p>
            <a:pPr marL="0" marR="0" lvl="0" indent="0" algn="l" rtl="0">
              <a:lnSpc>
                <a:spcPct val="120000"/>
              </a:lnSpc>
              <a:spcBef>
                <a:spcPts val="0"/>
              </a:spcBef>
              <a:spcAft>
                <a:spcPts val="0"/>
              </a:spcAft>
              <a:buClr>
                <a:schemeClr val="dk1"/>
              </a:buClr>
              <a:buSzPts val="1100"/>
              <a:buFont typeface="Arial"/>
              <a:buNone/>
            </a:pPr>
            <a:endParaRPr sz="2300" b="0" i="0" u="none" strike="noStrike" cap="none">
              <a:solidFill>
                <a:srgbClr val="101834"/>
              </a:solidFill>
              <a:highlight>
                <a:srgbClr val="EBF1F8"/>
              </a:highlight>
              <a:latin typeface="Arial"/>
              <a:ea typeface="Arial"/>
              <a:cs typeface="Arial"/>
              <a:sym typeface="Arial"/>
            </a:endParaRPr>
          </a:p>
          <a:p>
            <a:pPr marL="0" marR="0" lvl="0" indent="0" algn="l" rtl="0">
              <a:lnSpc>
                <a:spcPct val="120000"/>
              </a:lnSpc>
              <a:spcBef>
                <a:spcPts val="0"/>
              </a:spcBef>
              <a:spcAft>
                <a:spcPts val="0"/>
              </a:spcAft>
              <a:buClr>
                <a:schemeClr val="dk1"/>
              </a:buClr>
              <a:buSzPts val="1100"/>
              <a:buFont typeface="Arial"/>
              <a:buNone/>
            </a:pPr>
            <a:r>
              <a:rPr lang="en-US" sz="2300" b="0" i="0" u="none" strike="noStrike" cap="none">
                <a:solidFill>
                  <a:srgbClr val="101834"/>
                </a:solidFill>
                <a:highlight>
                  <a:srgbClr val="EBF1F8"/>
                </a:highlight>
                <a:latin typeface="Arial"/>
                <a:ea typeface="Arial"/>
                <a:cs typeface="Arial"/>
                <a:sym typeface="Arial"/>
              </a:rPr>
              <a:t>What is clearly standing out for the group as the big transformations we need in our region?</a:t>
            </a:r>
            <a:endParaRPr sz="2300" b="0" i="0" u="none" strike="noStrike" cap="none">
              <a:solidFill>
                <a:srgbClr val="101834"/>
              </a:solidFill>
              <a:highlight>
                <a:srgbClr val="EBF1F8"/>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268" name="Google Shape;268;g2b157224325_1_94"/>
          <p:cNvSpPr txBox="1"/>
          <p:nvPr/>
        </p:nvSpPr>
        <p:spPr>
          <a:xfrm>
            <a:off x="-1564375" y="0"/>
            <a:ext cx="1327500" cy="1343100"/>
          </a:xfrm>
          <a:prstGeom prst="rect">
            <a:avLst/>
          </a:prstGeom>
          <a:solidFill>
            <a:srgbClr val="FEA50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Calibri"/>
            </a:endParaRPr>
          </a:p>
        </p:txBody>
      </p:sp>
      <p:sp>
        <p:nvSpPr>
          <p:cNvPr id="269" name="Google Shape;269;g2b157224325_1_94"/>
          <p:cNvSpPr txBox="1"/>
          <p:nvPr/>
        </p:nvSpPr>
        <p:spPr>
          <a:xfrm>
            <a:off x="-1564375" y="0"/>
            <a:ext cx="1327500" cy="1343100"/>
          </a:xfrm>
          <a:prstGeom prst="rect">
            <a:avLst/>
          </a:prstGeom>
          <a:solidFill>
            <a:srgbClr val="FEA50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Calibri"/>
            </a:endParaRPr>
          </a:p>
        </p:txBody>
      </p:sp>
      <p:sp>
        <p:nvSpPr>
          <p:cNvPr id="270" name="Google Shape;270;g2b157224325_1_94"/>
          <p:cNvSpPr txBox="1"/>
          <p:nvPr/>
        </p:nvSpPr>
        <p:spPr>
          <a:xfrm>
            <a:off x="-1564375" y="0"/>
            <a:ext cx="1327500" cy="1343100"/>
          </a:xfrm>
          <a:prstGeom prst="rect">
            <a:avLst/>
          </a:prstGeom>
          <a:solidFill>
            <a:srgbClr val="FEA50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Calibri"/>
            </a:endParaRPr>
          </a:p>
        </p:txBody>
      </p:sp>
      <p:sp>
        <p:nvSpPr>
          <p:cNvPr id="271" name="Google Shape;271;g2b157224325_1_94"/>
          <p:cNvSpPr txBox="1"/>
          <p:nvPr/>
        </p:nvSpPr>
        <p:spPr>
          <a:xfrm>
            <a:off x="-1564375" y="0"/>
            <a:ext cx="1327500" cy="1343100"/>
          </a:xfrm>
          <a:prstGeom prst="rect">
            <a:avLst/>
          </a:prstGeom>
          <a:solidFill>
            <a:srgbClr val="FEA50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Calibri"/>
            </a:endParaRPr>
          </a:p>
        </p:txBody>
      </p:sp>
      <p:sp>
        <p:nvSpPr>
          <p:cNvPr id="272" name="Google Shape;272;g2b157224325_1_94"/>
          <p:cNvSpPr txBox="1"/>
          <p:nvPr/>
        </p:nvSpPr>
        <p:spPr>
          <a:xfrm>
            <a:off x="-1564375" y="0"/>
            <a:ext cx="1327500" cy="1343100"/>
          </a:xfrm>
          <a:prstGeom prst="rect">
            <a:avLst/>
          </a:prstGeom>
          <a:solidFill>
            <a:srgbClr val="FEA50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Calibri"/>
            </a:endParaRPr>
          </a:p>
        </p:txBody>
      </p:sp>
      <p:sp>
        <p:nvSpPr>
          <p:cNvPr id="273" name="Google Shape;273;g2b157224325_1_94"/>
          <p:cNvSpPr txBox="1"/>
          <p:nvPr/>
        </p:nvSpPr>
        <p:spPr>
          <a:xfrm>
            <a:off x="-1564375" y="0"/>
            <a:ext cx="1327500" cy="1343100"/>
          </a:xfrm>
          <a:prstGeom prst="rect">
            <a:avLst/>
          </a:prstGeom>
          <a:solidFill>
            <a:srgbClr val="FEA50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Calibri"/>
            </a:endParaRPr>
          </a:p>
        </p:txBody>
      </p:sp>
      <p:sp>
        <p:nvSpPr>
          <p:cNvPr id="274" name="Google Shape;274;g2b157224325_1_94"/>
          <p:cNvSpPr txBox="1"/>
          <p:nvPr/>
        </p:nvSpPr>
        <p:spPr>
          <a:xfrm>
            <a:off x="-1564375" y="0"/>
            <a:ext cx="1327500" cy="1343100"/>
          </a:xfrm>
          <a:prstGeom prst="rect">
            <a:avLst/>
          </a:prstGeom>
          <a:solidFill>
            <a:srgbClr val="FEA50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Calibri"/>
            </a:endParaRPr>
          </a:p>
        </p:txBody>
      </p:sp>
      <p:sp>
        <p:nvSpPr>
          <p:cNvPr id="275" name="Google Shape;275;g2b157224325_1_94"/>
          <p:cNvSpPr txBox="1"/>
          <p:nvPr/>
        </p:nvSpPr>
        <p:spPr>
          <a:xfrm>
            <a:off x="-3508000" y="15800"/>
            <a:ext cx="1327500" cy="1343100"/>
          </a:xfrm>
          <a:prstGeom prst="rect">
            <a:avLst/>
          </a:prstGeom>
          <a:noFill/>
          <a:ln w="9525" cap="flat" cmpd="sng">
            <a:solidFill>
              <a:srgbClr val="FEA50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Calibri"/>
                <a:ea typeface="Calibri"/>
                <a:cs typeface="Calibri"/>
                <a:sym typeface="Calibri"/>
              </a:rPr>
              <a:t>Grab a sticky as a facilitator if you need to capture what the group is discussing</a:t>
            </a:r>
            <a:endParaRPr sz="1300" b="0" i="0" u="none" strike="noStrike" cap="none">
              <a:solidFill>
                <a:schemeClr val="dk1"/>
              </a:solidFill>
              <a:latin typeface="Calibri"/>
              <a:ea typeface="Calibri"/>
              <a:cs typeface="Calibri"/>
              <a:sym typeface="Calibri"/>
            </a:endParaRPr>
          </a:p>
        </p:txBody>
      </p:sp>
      <p:sp>
        <p:nvSpPr>
          <p:cNvPr id="276" name="Google Shape;276;g2b157224325_1_94"/>
          <p:cNvSpPr txBox="1"/>
          <p:nvPr/>
        </p:nvSpPr>
        <p:spPr>
          <a:xfrm>
            <a:off x="-3508000" y="1733225"/>
            <a:ext cx="3231300" cy="1474500"/>
          </a:xfrm>
          <a:prstGeom prst="rect">
            <a:avLst/>
          </a:prstGeom>
          <a:noFill/>
          <a:ln w="9525" cap="flat" cmpd="sng">
            <a:solidFill>
              <a:srgbClr val="FEA50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highlight>
                  <a:srgbClr val="EBF1F8"/>
                </a:highlight>
                <a:latin typeface="Calibri"/>
                <a:ea typeface="Calibri"/>
                <a:cs typeface="Calibri"/>
                <a:sym typeface="Calibri"/>
              </a:rPr>
              <a:t>These are the poll questions in Mentimeter, in case your group is unable to use the poll</a:t>
            </a:r>
            <a:endParaRPr sz="2000" b="0" i="0" u="none" strike="noStrike" cap="none">
              <a:solidFill>
                <a:schemeClr val="dk1"/>
              </a:solidFill>
              <a:highlight>
                <a:srgbClr val="EBF1F8"/>
              </a:highlight>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2b157224325_1_122"/>
          <p:cNvSpPr txBox="1"/>
          <p:nvPr/>
        </p:nvSpPr>
        <p:spPr>
          <a:xfrm>
            <a:off x="568036" y="138545"/>
            <a:ext cx="10396200" cy="8772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4497F"/>
              </a:buClr>
              <a:buSzPts val="2000"/>
              <a:buFont typeface="Calibri"/>
              <a:buNone/>
            </a:pPr>
            <a:endParaRPr sz="2000" b="1" i="0" u="none" strike="noStrike" cap="none">
              <a:solidFill>
                <a:srgbClr val="14497F"/>
              </a:solidFill>
              <a:latin typeface="Lato"/>
              <a:ea typeface="Lato"/>
              <a:cs typeface="Lato"/>
              <a:sym typeface="Lato"/>
            </a:endParaRPr>
          </a:p>
          <a:p>
            <a:pPr marL="0" marR="0" lvl="0" indent="0" algn="l" rtl="0">
              <a:lnSpc>
                <a:spcPct val="90000"/>
              </a:lnSpc>
              <a:spcBef>
                <a:spcPts val="0"/>
              </a:spcBef>
              <a:spcAft>
                <a:spcPts val="0"/>
              </a:spcAft>
              <a:buClr>
                <a:srgbClr val="14497F"/>
              </a:buClr>
              <a:buSzPts val="2000"/>
              <a:buFont typeface="Calibri"/>
              <a:buNone/>
            </a:pPr>
            <a:endParaRPr sz="2000" b="1" i="0" u="none" strike="noStrike" cap="none">
              <a:solidFill>
                <a:srgbClr val="2E75B5"/>
              </a:solidFill>
              <a:latin typeface="Lato"/>
              <a:ea typeface="Lato"/>
              <a:cs typeface="Lato"/>
              <a:sym typeface="Lato"/>
            </a:endParaRPr>
          </a:p>
        </p:txBody>
      </p:sp>
      <p:sp>
        <p:nvSpPr>
          <p:cNvPr id="283" name="Google Shape;283;g2b157224325_1_122"/>
          <p:cNvSpPr txBox="1"/>
          <p:nvPr/>
        </p:nvSpPr>
        <p:spPr>
          <a:xfrm>
            <a:off x="969762" y="4600224"/>
            <a:ext cx="11112300" cy="215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Lato"/>
              <a:ea typeface="Lato"/>
              <a:cs typeface="Lato"/>
              <a:sym typeface="Lato"/>
            </a:endParaRPr>
          </a:p>
          <a:p>
            <a:pPr marL="342900" marR="0" lvl="0" indent="-203200" algn="l" rtl="0">
              <a:lnSpc>
                <a:spcPct val="100000"/>
              </a:lnSpc>
              <a:spcBef>
                <a:spcPts val="0"/>
              </a:spcBef>
              <a:spcAft>
                <a:spcPts val="0"/>
              </a:spcAft>
              <a:buClr>
                <a:schemeClr val="dk1"/>
              </a:buClr>
              <a:buSzPts val="2200"/>
              <a:buFont typeface="Calibri"/>
              <a:buNone/>
            </a:pPr>
            <a:endParaRPr sz="22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chemeClr val="dk1"/>
              </a:buClr>
              <a:buSzPts val="2200"/>
              <a:buFont typeface="Calibri"/>
              <a:buNone/>
            </a:pPr>
            <a:endParaRPr sz="2200" b="0" i="0" u="none" strike="noStrike" cap="none">
              <a:solidFill>
                <a:schemeClr val="dk1"/>
              </a:solidFill>
              <a:latin typeface="Lato"/>
              <a:ea typeface="Lato"/>
              <a:cs typeface="Lato"/>
              <a:sym typeface="Lato"/>
            </a:endParaRPr>
          </a:p>
          <a:p>
            <a:pPr marL="342900" marR="0" lvl="0" indent="-19050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Lato"/>
              <a:ea typeface="Lato"/>
              <a:cs typeface="Lato"/>
              <a:sym typeface="Lato"/>
            </a:endParaRPr>
          </a:p>
          <a:p>
            <a:pPr marL="342900" marR="0" lvl="0" indent="-19050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Lato"/>
              <a:ea typeface="Lato"/>
              <a:cs typeface="Lato"/>
              <a:sym typeface="Lato"/>
            </a:endParaRPr>
          </a:p>
        </p:txBody>
      </p:sp>
      <p:sp>
        <p:nvSpPr>
          <p:cNvPr id="284" name="Google Shape;284;g2b157224325_1_122"/>
          <p:cNvSpPr txBox="1"/>
          <p:nvPr/>
        </p:nvSpPr>
        <p:spPr>
          <a:xfrm>
            <a:off x="419150" y="431725"/>
            <a:ext cx="11112300" cy="585000"/>
          </a:xfrm>
          <a:prstGeom prst="rect">
            <a:avLst/>
          </a:prstGeom>
          <a:solidFill>
            <a:srgbClr val="FFFFFF">
              <a:alpha val="68235"/>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FFC401"/>
                </a:solidFill>
                <a:latin typeface="Open Sans"/>
                <a:ea typeface="Open Sans"/>
                <a:cs typeface="Open Sans"/>
                <a:sym typeface="Open Sans"/>
              </a:rPr>
              <a:t>Group 3</a:t>
            </a:r>
            <a:r>
              <a:rPr lang="en-US" sz="3200" b="1" i="0" u="none" strike="noStrike" cap="none">
                <a:solidFill>
                  <a:srgbClr val="0F7556"/>
                </a:solidFill>
                <a:latin typeface="Open Sans"/>
                <a:ea typeface="Open Sans"/>
                <a:cs typeface="Open Sans"/>
                <a:sym typeface="Open Sans"/>
              </a:rPr>
              <a:t> </a:t>
            </a:r>
            <a:endParaRPr sz="2100" b="0" i="0" u="none" strike="noStrike" cap="none">
              <a:solidFill>
                <a:schemeClr val="dk1"/>
              </a:solidFill>
              <a:latin typeface="Open Sans"/>
              <a:ea typeface="Open Sans"/>
              <a:cs typeface="Open Sans"/>
              <a:sym typeface="Open Sans"/>
            </a:endParaRPr>
          </a:p>
        </p:txBody>
      </p:sp>
      <p:pic>
        <p:nvPicPr>
          <p:cNvPr id="285" name="Google Shape;285;g2b157224325_1_122"/>
          <p:cNvPicPr preferRelativeResize="0"/>
          <p:nvPr/>
        </p:nvPicPr>
        <p:blipFill rotWithShape="1">
          <a:blip r:embed="rId3">
            <a:alphaModFix/>
          </a:blip>
          <a:srcRect/>
          <a:stretch/>
        </p:blipFill>
        <p:spPr>
          <a:xfrm>
            <a:off x="10497502" y="5665488"/>
            <a:ext cx="1425998" cy="940276"/>
          </a:xfrm>
          <a:prstGeom prst="rect">
            <a:avLst/>
          </a:prstGeom>
          <a:noFill/>
          <a:ln>
            <a:noFill/>
          </a:ln>
        </p:spPr>
      </p:pic>
      <p:pic>
        <p:nvPicPr>
          <p:cNvPr id="286" name="Google Shape;286;g2b157224325_1_122"/>
          <p:cNvPicPr preferRelativeResize="0"/>
          <p:nvPr/>
        </p:nvPicPr>
        <p:blipFill rotWithShape="1">
          <a:blip r:embed="rId4">
            <a:alphaModFix/>
          </a:blip>
          <a:srcRect r="36987" b="18366"/>
          <a:stretch/>
        </p:blipFill>
        <p:spPr>
          <a:xfrm>
            <a:off x="3680175" y="1098925"/>
            <a:ext cx="3019775" cy="3912150"/>
          </a:xfrm>
          <a:prstGeom prst="rect">
            <a:avLst/>
          </a:prstGeom>
          <a:noFill/>
          <a:ln>
            <a:noFill/>
          </a:ln>
        </p:spPr>
      </p:pic>
      <p:sp>
        <p:nvSpPr>
          <p:cNvPr id="287" name="Google Shape;287;g2b157224325_1_122"/>
          <p:cNvSpPr txBox="1"/>
          <p:nvPr/>
        </p:nvSpPr>
        <p:spPr>
          <a:xfrm>
            <a:off x="2318600" y="511063"/>
            <a:ext cx="22776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sng" strike="noStrike" cap="none">
                <a:solidFill>
                  <a:schemeClr val="hlink"/>
                </a:solidFill>
                <a:latin typeface="Calibri"/>
                <a:ea typeface="Calibri"/>
                <a:cs typeface="Calibri"/>
                <a:sym typeface="Calibri"/>
                <a:hlinkClick r:id="rId5"/>
              </a:rPr>
              <a:t>Mentimeter Group 3</a:t>
            </a:r>
            <a:endParaRPr sz="1600" b="0" i="0" u="none" strike="noStrike" cap="none">
              <a:solidFill>
                <a:schemeClr val="dk1"/>
              </a:solidFill>
              <a:latin typeface="Calibri"/>
              <a:ea typeface="Calibri"/>
              <a:cs typeface="Calibri"/>
              <a:sym typeface="Calibri"/>
            </a:endParaRPr>
          </a:p>
        </p:txBody>
      </p:sp>
      <p:sp>
        <p:nvSpPr>
          <p:cNvPr id="288" name="Google Shape;288;g2b157224325_1_122"/>
          <p:cNvSpPr txBox="1"/>
          <p:nvPr/>
        </p:nvSpPr>
        <p:spPr>
          <a:xfrm>
            <a:off x="7553300" y="347650"/>
            <a:ext cx="4291200" cy="1406400"/>
          </a:xfrm>
          <a:prstGeom prst="rect">
            <a:avLst/>
          </a:prstGeom>
          <a:noFill/>
          <a:ln>
            <a:noFill/>
          </a:ln>
        </p:spPr>
        <p:txBody>
          <a:bodyPr spcFirstLastPara="1" wrap="square" lIns="91425" tIns="91425" rIns="91425" bIns="91425" anchor="t" anchorCtr="0">
            <a:noAutofit/>
          </a:bodyPr>
          <a:lstStyle/>
          <a:p>
            <a:pPr marL="0" marR="0" lvl="0" indent="0" algn="l" rtl="0">
              <a:lnSpc>
                <a:spcPct val="120000"/>
              </a:lnSpc>
              <a:spcBef>
                <a:spcPts val="0"/>
              </a:spcBef>
              <a:spcAft>
                <a:spcPts val="0"/>
              </a:spcAft>
              <a:buClr>
                <a:schemeClr val="dk1"/>
              </a:buClr>
              <a:buSzPts val="1100"/>
              <a:buFont typeface="Arial"/>
              <a:buNone/>
            </a:pPr>
            <a:r>
              <a:rPr lang="en-US" sz="2300" b="0" i="0" u="none" strike="noStrike" cap="none">
                <a:solidFill>
                  <a:srgbClr val="101834"/>
                </a:solidFill>
                <a:highlight>
                  <a:srgbClr val="EBF1F8"/>
                </a:highlight>
                <a:latin typeface="Arial"/>
                <a:ea typeface="Arial"/>
                <a:cs typeface="Arial"/>
                <a:sym typeface="Arial"/>
              </a:rPr>
              <a:t>What about this region sustains us and can propel us forward?</a:t>
            </a:r>
            <a:endParaRPr sz="2300" b="0" i="0" u="none" strike="noStrike" cap="none">
              <a:solidFill>
                <a:srgbClr val="101834"/>
              </a:solidFill>
              <a:highlight>
                <a:srgbClr val="EBF1F8"/>
              </a:highlight>
              <a:latin typeface="Arial"/>
              <a:ea typeface="Arial"/>
              <a:cs typeface="Arial"/>
              <a:sym typeface="Arial"/>
            </a:endParaRPr>
          </a:p>
          <a:p>
            <a:pPr marL="0" marR="0" lvl="0" indent="0" algn="l" rtl="0">
              <a:lnSpc>
                <a:spcPct val="120000"/>
              </a:lnSpc>
              <a:spcBef>
                <a:spcPts val="0"/>
              </a:spcBef>
              <a:spcAft>
                <a:spcPts val="0"/>
              </a:spcAft>
              <a:buClr>
                <a:schemeClr val="dk1"/>
              </a:buClr>
              <a:buSzPts val="1100"/>
              <a:buFont typeface="Arial"/>
              <a:buNone/>
            </a:pPr>
            <a:endParaRPr sz="2300" b="0" i="0" u="none" strike="noStrike" cap="none">
              <a:solidFill>
                <a:srgbClr val="101834"/>
              </a:solidFill>
              <a:highlight>
                <a:srgbClr val="EBF1F8"/>
              </a:highlight>
              <a:latin typeface="Arial"/>
              <a:ea typeface="Arial"/>
              <a:cs typeface="Arial"/>
              <a:sym typeface="Arial"/>
            </a:endParaRPr>
          </a:p>
          <a:p>
            <a:pPr marL="0" marR="0" lvl="0" indent="0" algn="l" rtl="0">
              <a:lnSpc>
                <a:spcPct val="120000"/>
              </a:lnSpc>
              <a:spcBef>
                <a:spcPts val="0"/>
              </a:spcBef>
              <a:spcAft>
                <a:spcPts val="0"/>
              </a:spcAft>
              <a:buClr>
                <a:schemeClr val="dk1"/>
              </a:buClr>
              <a:buSzPts val="1100"/>
              <a:buFont typeface="Arial"/>
              <a:buNone/>
            </a:pPr>
            <a:r>
              <a:rPr lang="en-US" sz="2300" b="0" i="0" u="none" strike="noStrike" cap="none">
                <a:solidFill>
                  <a:srgbClr val="101834"/>
                </a:solidFill>
                <a:highlight>
                  <a:srgbClr val="EBF1F8"/>
                </a:highlight>
                <a:latin typeface="Arial"/>
                <a:ea typeface="Arial"/>
                <a:cs typeface="Arial"/>
                <a:sym typeface="Arial"/>
              </a:rPr>
              <a:t>What is clearly standing out for the group as timelessly us?</a:t>
            </a:r>
            <a:endParaRPr sz="2300" b="0" i="0" u="none" strike="noStrike" cap="none">
              <a:solidFill>
                <a:srgbClr val="101834"/>
              </a:solidFill>
              <a:highlight>
                <a:srgbClr val="EBF1F8"/>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289" name="Google Shape;289;g2b157224325_1_122"/>
          <p:cNvSpPr txBox="1"/>
          <p:nvPr/>
        </p:nvSpPr>
        <p:spPr>
          <a:xfrm>
            <a:off x="-1564375" y="0"/>
            <a:ext cx="1327500" cy="1343100"/>
          </a:xfrm>
          <a:prstGeom prst="rect">
            <a:avLst/>
          </a:prstGeom>
          <a:solidFill>
            <a:srgbClr val="FFC40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Calibri"/>
            </a:endParaRPr>
          </a:p>
        </p:txBody>
      </p:sp>
      <p:sp>
        <p:nvSpPr>
          <p:cNvPr id="290" name="Google Shape;290;g2b157224325_1_122"/>
          <p:cNvSpPr txBox="1"/>
          <p:nvPr/>
        </p:nvSpPr>
        <p:spPr>
          <a:xfrm>
            <a:off x="-1564375" y="0"/>
            <a:ext cx="1327500" cy="1343100"/>
          </a:xfrm>
          <a:prstGeom prst="rect">
            <a:avLst/>
          </a:prstGeom>
          <a:solidFill>
            <a:srgbClr val="FFC40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Calibri"/>
            </a:endParaRPr>
          </a:p>
        </p:txBody>
      </p:sp>
      <p:sp>
        <p:nvSpPr>
          <p:cNvPr id="291" name="Google Shape;291;g2b157224325_1_122"/>
          <p:cNvSpPr txBox="1"/>
          <p:nvPr/>
        </p:nvSpPr>
        <p:spPr>
          <a:xfrm>
            <a:off x="-1564375" y="0"/>
            <a:ext cx="1327500" cy="1343100"/>
          </a:xfrm>
          <a:prstGeom prst="rect">
            <a:avLst/>
          </a:prstGeom>
          <a:solidFill>
            <a:srgbClr val="FFC40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Calibri"/>
            </a:endParaRPr>
          </a:p>
        </p:txBody>
      </p:sp>
      <p:sp>
        <p:nvSpPr>
          <p:cNvPr id="292" name="Google Shape;292;g2b157224325_1_122"/>
          <p:cNvSpPr txBox="1"/>
          <p:nvPr/>
        </p:nvSpPr>
        <p:spPr>
          <a:xfrm>
            <a:off x="-1564375" y="0"/>
            <a:ext cx="1327500" cy="1343100"/>
          </a:xfrm>
          <a:prstGeom prst="rect">
            <a:avLst/>
          </a:prstGeom>
          <a:solidFill>
            <a:srgbClr val="FFC40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Calibri"/>
            </a:endParaRPr>
          </a:p>
        </p:txBody>
      </p:sp>
      <p:sp>
        <p:nvSpPr>
          <p:cNvPr id="293" name="Google Shape;293;g2b157224325_1_122"/>
          <p:cNvSpPr txBox="1"/>
          <p:nvPr/>
        </p:nvSpPr>
        <p:spPr>
          <a:xfrm>
            <a:off x="-1564375" y="0"/>
            <a:ext cx="1327500" cy="1343100"/>
          </a:xfrm>
          <a:prstGeom prst="rect">
            <a:avLst/>
          </a:prstGeom>
          <a:solidFill>
            <a:srgbClr val="FFC40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Calibri"/>
            </a:endParaRPr>
          </a:p>
        </p:txBody>
      </p:sp>
      <p:sp>
        <p:nvSpPr>
          <p:cNvPr id="294" name="Google Shape;294;g2b157224325_1_122"/>
          <p:cNvSpPr txBox="1"/>
          <p:nvPr/>
        </p:nvSpPr>
        <p:spPr>
          <a:xfrm>
            <a:off x="-1564375" y="0"/>
            <a:ext cx="1327500" cy="1343100"/>
          </a:xfrm>
          <a:prstGeom prst="rect">
            <a:avLst/>
          </a:prstGeom>
          <a:solidFill>
            <a:srgbClr val="FFC40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Calibri"/>
            </a:endParaRPr>
          </a:p>
        </p:txBody>
      </p:sp>
      <p:sp>
        <p:nvSpPr>
          <p:cNvPr id="295" name="Google Shape;295;g2b157224325_1_122"/>
          <p:cNvSpPr txBox="1"/>
          <p:nvPr/>
        </p:nvSpPr>
        <p:spPr>
          <a:xfrm>
            <a:off x="-1564375" y="0"/>
            <a:ext cx="1327500" cy="1343100"/>
          </a:xfrm>
          <a:prstGeom prst="rect">
            <a:avLst/>
          </a:prstGeom>
          <a:solidFill>
            <a:srgbClr val="FFC40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Calibri"/>
            </a:endParaRPr>
          </a:p>
        </p:txBody>
      </p:sp>
      <p:sp>
        <p:nvSpPr>
          <p:cNvPr id="296" name="Google Shape;296;g2b157224325_1_122"/>
          <p:cNvSpPr txBox="1"/>
          <p:nvPr/>
        </p:nvSpPr>
        <p:spPr>
          <a:xfrm>
            <a:off x="-1564375" y="0"/>
            <a:ext cx="1327500" cy="1343100"/>
          </a:xfrm>
          <a:prstGeom prst="rect">
            <a:avLst/>
          </a:prstGeom>
          <a:solidFill>
            <a:srgbClr val="FFC40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Calibri"/>
            </a:endParaRPr>
          </a:p>
        </p:txBody>
      </p:sp>
      <p:sp>
        <p:nvSpPr>
          <p:cNvPr id="297" name="Google Shape;297;g2b157224325_1_122"/>
          <p:cNvSpPr txBox="1"/>
          <p:nvPr/>
        </p:nvSpPr>
        <p:spPr>
          <a:xfrm>
            <a:off x="-1564375" y="0"/>
            <a:ext cx="1327500" cy="1343100"/>
          </a:xfrm>
          <a:prstGeom prst="rect">
            <a:avLst/>
          </a:prstGeom>
          <a:solidFill>
            <a:srgbClr val="FFC40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Calibri"/>
            </a:endParaRPr>
          </a:p>
        </p:txBody>
      </p:sp>
      <p:sp>
        <p:nvSpPr>
          <p:cNvPr id="298" name="Google Shape;298;g2b157224325_1_122"/>
          <p:cNvSpPr txBox="1"/>
          <p:nvPr/>
        </p:nvSpPr>
        <p:spPr>
          <a:xfrm>
            <a:off x="-1564375" y="0"/>
            <a:ext cx="1327500" cy="1343100"/>
          </a:xfrm>
          <a:prstGeom prst="rect">
            <a:avLst/>
          </a:prstGeom>
          <a:solidFill>
            <a:srgbClr val="FFC40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Calibri"/>
            </a:endParaRPr>
          </a:p>
        </p:txBody>
      </p:sp>
      <p:sp>
        <p:nvSpPr>
          <p:cNvPr id="299" name="Google Shape;299;g2b157224325_1_122"/>
          <p:cNvSpPr txBox="1"/>
          <p:nvPr/>
        </p:nvSpPr>
        <p:spPr>
          <a:xfrm>
            <a:off x="-1564375" y="0"/>
            <a:ext cx="1327500" cy="1343100"/>
          </a:xfrm>
          <a:prstGeom prst="rect">
            <a:avLst/>
          </a:prstGeom>
          <a:solidFill>
            <a:srgbClr val="FFC40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Calibri"/>
            </a:endParaRPr>
          </a:p>
        </p:txBody>
      </p:sp>
      <p:sp>
        <p:nvSpPr>
          <p:cNvPr id="300" name="Google Shape;300;g2b157224325_1_122"/>
          <p:cNvSpPr txBox="1"/>
          <p:nvPr/>
        </p:nvSpPr>
        <p:spPr>
          <a:xfrm>
            <a:off x="-3508000" y="15800"/>
            <a:ext cx="1327500" cy="1343100"/>
          </a:xfrm>
          <a:prstGeom prst="rect">
            <a:avLst/>
          </a:prstGeom>
          <a:noFill/>
          <a:ln w="9525" cap="flat" cmpd="sng">
            <a:solidFill>
              <a:srgbClr val="FFC40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Calibri"/>
                <a:ea typeface="Calibri"/>
                <a:cs typeface="Calibri"/>
                <a:sym typeface="Calibri"/>
              </a:rPr>
              <a:t>Grab a sticky as a facilitator if you need to capture what the group is discussing</a:t>
            </a:r>
            <a:endParaRPr sz="1300" b="0" i="0" u="none" strike="noStrike" cap="none">
              <a:solidFill>
                <a:schemeClr val="dk1"/>
              </a:solidFill>
              <a:latin typeface="Calibri"/>
              <a:ea typeface="Calibri"/>
              <a:cs typeface="Calibri"/>
              <a:sym typeface="Calibri"/>
            </a:endParaRPr>
          </a:p>
        </p:txBody>
      </p:sp>
      <p:sp>
        <p:nvSpPr>
          <p:cNvPr id="301" name="Google Shape;301;g2b157224325_1_122"/>
          <p:cNvSpPr txBox="1"/>
          <p:nvPr/>
        </p:nvSpPr>
        <p:spPr>
          <a:xfrm>
            <a:off x="12408925" y="511075"/>
            <a:ext cx="3231300" cy="1474500"/>
          </a:xfrm>
          <a:prstGeom prst="rect">
            <a:avLst/>
          </a:prstGeom>
          <a:noFill/>
          <a:ln w="9525" cap="flat" cmpd="sng">
            <a:solidFill>
              <a:srgbClr val="FFC40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highlight>
                  <a:srgbClr val="EBF1F8"/>
                </a:highlight>
                <a:latin typeface="Calibri"/>
                <a:ea typeface="Calibri"/>
                <a:cs typeface="Calibri"/>
                <a:sym typeface="Calibri"/>
              </a:rPr>
              <a:t>These are the poll questions in Mentimeter, in case your group is unable to use the poll</a:t>
            </a:r>
            <a:endParaRPr sz="2000" b="0" i="0" u="none" strike="noStrike" cap="none">
              <a:solidFill>
                <a:schemeClr val="dk1"/>
              </a:solidFill>
              <a:highlight>
                <a:srgbClr val="EBF1F8"/>
              </a:highlight>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g2b157224325_1_35"/>
          <p:cNvSpPr txBox="1"/>
          <p:nvPr/>
        </p:nvSpPr>
        <p:spPr>
          <a:xfrm>
            <a:off x="568036" y="138545"/>
            <a:ext cx="10396200" cy="8772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4497F"/>
              </a:buClr>
              <a:buSzPts val="2000"/>
              <a:buFont typeface="Calibri"/>
              <a:buNone/>
            </a:pPr>
            <a:endParaRPr sz="2000" b="1" i="0" u="none" strike="noStrike" cap="none">
              <a:solidFill>
                <a:srgbClr val="14497F"/>
              </a:solidFill>
              <a:latin typeface="Lato"/>
              <a:ea typeface="Lato"/>
              <a:cs typeface="Lato"/>
              <a:sym typeface="Lato"/>
            </a:endParaRPr>
          </a:p>
          <a:p>
            <a:pPr marL="0" marR="0" lvl="0" indent="0" algn="l" rtl="0">
              <a:lnSpc>
                <a:spcPct val="90000"/>
              </a:lnSpc>
              <a:spcBef>
                <a:spcPts val="0"/>
              </a:spcBef>
              <a:spcAft>
                <a:spcPts val="0"/>
              </a:spcAft>
              <a:buClr>
                <a:srgbClr val="14497F"/>
              </a:buClr>
              <a:buSzPts val="2000"/>
              <a:buFont typeface="Calibri"/>
              <a:buNone/>
            </a:pPr>
            <a:endParaRPr sz="2000" b="1" i="0" u="none" strike="noStrike" cap="none">
              <a:solidFill>
                <a:srgbClr val="2E75B5"/>
              </a:solidFill>
              <a:latin typeface="Lato"/>
              <a:ea typeface="Lato"/>
              <a:cs typeface="Lato"/>
              <a:sym typeface="Lato"/>
            </a:endParaRPr>
          </a:p>
        </p:txBody>
      </p:sp>
      <p:sp>
        <p:nvSpPr>
          <p:cNvPr id="308" name="Google Shape;308;g2b157224325_1_35"/>
          <p:cNvSpPr txBox="1"/>
          <p:nvPr/>
        </p:nvSpPr>
        <p:spPr>
          <a:xfrm>
            <a:off x="969762" y="4600224"/>
            <a:ext cx="11112300" cy="215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Lato"/>
              <a:ea typeface="Lato"/>
              <a:cs typeface="Lato"/>
              <a:sym typeface="Lato"/>
            </a:endParaRPr>
          </a:p>
          <a:p>
            <a:pPr marL="342900" marR="0" lvl="0" indent="-203200" algn="l" rtl="0">
              <a:lnSpc>
                <a:spcPct val="100000"/>
              </a:lnSpc>
              <a:spcBef>
                <a:spcPts val="0"/>
              </a:spcBef>
              <a:spcAft>
                <a:spcPts val="0"/>
              </a:spcAft>
              <a:buClr>
                <a:schemeClr val="dk1"/>
              </a:buClr>
              <a:buSzPts val="2200"/>
              <a:buFont typeface="Calibri"/>
              <a:buNone/>
            </a:pPr>
            <a:endParaRPr sz="22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chemeClr val="dk1"/>
              </a:buClr>
              <a:buSzPts val="2200"/>
              <a:buFont typeface="Calibri"/>
              <a:buNone/>
            </a:pPr>
            <a:endParaRPr sz="2200" b="0" i="0" u="none" strike="noStrike" cap="none">
              <a:solidFill>
                <a:schemeClr val="dk1"/>
              </a:solidFill>
              <a:latin typeface="Lato"/>
              <a:ea typeface="Lato"/>
              <a:cs typeface="Lato"/>
              <a:sym typeface="Lato"/>
            </a:endParaRPr>
          </a:p>
          <a:p>
            <a:pPr marL="342900" marR="0" lvl="0" indent="-19050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Lato"/>
              <a:ea typeface="Lato"/>
              <a:cs typeface="Lato"/>
              <a:sym typeface="Lato"/>
            </a:endParaRPr>
          </a:p>
          <a:p>
            <a:pPr marL="342900" marR="0" lvl="0" indent="-19050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Lato"/>
              <a:ea typeface="Lato"/>
              <a:cs typeface="Lato"/>
              <a:sym typeface="Lato"/>
            </a:endParaRPr>
          </a:p>
        </p:txBody>
      </p:sp>
      <p:sp>
        <p:nvSpPr>
          <p:cNvPr id="309" name="Google Shape;309;g2b157224325_1_35"/>
          <p:cNvSpPr txBox="1"/>
          <p:nvPr/>
        </p:nvSpPr>
        <p:spPr>
          <a:xfrm>
            <a:off x="419150" y="431725"/>
            <a:ext cx="11112300" cy="585000"/>
          </a:xfrm>
          <a:prstGeom prst="rect">
            <a:avLst/>
          </a:prstGeom>
          <a:solidFill>
            <a:srgbClr val="FFFFFF">
              <a:alpha val="68235"/>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0F7556"/>
                </a:solidFill>
                <a:latin typeface="Open Sans"/>
                <a:ea typeface="Open Sans"/>
                <a:cs typeface="Open Sans"/>
                <a:sym typeface="Open Sans"/>
              </a:rPr>
              <a:t>Break Out Groups - Focusing Questions</a:t>
            </a:r>
            <a:endParaRPr sz="2100" b="0" i="0" u="none" strike="noStrike" cap="none">
              <a:solidFill>
                <a:schemeClr val="dk1"/>
              </a:solidFill>
              <a:latin typeface="Open Sans"/>
              <a:ea typeface="Open Sans"/>
              <a:cs typeface="Open Sans"/>
              <a:sym typeface="Open Sans"/>
            </a:endParaRPr>
          </a:p>
        </p:txBody>
      </p:sp>
      <p:pic>
        <p:nvPicPr>
          <p:cNvPr id="310" name="Google Shape;310;g2b157224325_1_35"/>
          <p:cNvPicPr preferRelativeResize="0"/>
          <p:nvPr/>
        </p:nvPicPr>
        <p:blipFill rotWithShape="1">
          <a:blip r:embed="rId3">
            <a:alphaModFix/>
          </a:blip>
          <a:srcRect/>
          <a:stretch/>
        </p:blipFill>
        <p:spPr>
          <a:xfrm>
            <a:off x="10497502" y="5665488"/>
            <a:ext cx="1425998" cy="940276"/>
          </a:xfrm>
          <a:prstGeom prst="rect">
            <a:avLst/>
          </a:prstGeom>
          <a:noFill/>
          <a:ln>
            <a:noFill/>
          </a:ln>
        </p:spPr>
      </p:pic>
      <p:sp>
        <p:nvSpPr>
          <p:cNvPr id="311" name="Google Shape;311;g2b157224325_1_35"/>
          <p:cNvSpPr txBox="1"/>
          <p:nvPr/>
        </p:nvSpPr>
        <p:spPr>
          <a:xfrm>
            <a:off x="4918400" y="2977250"/>
            <a:ext cx="2057700" cy="1149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595959"/>
                </a:solidFill>
                <a:latin typeface="Arial"/>
                <a:ea typeface="Arial"/>
                <a:cs typeface="Arial"/>
                <a:sym typeface="Arial"/>
              </a:rPr>
              <a:t>Redwood Region RISE shared agenda for shared prosperity</a:t>
            </a:r>
            <a:endParaRPr sz="1400" b="1" i="0" u="none" strike="noStrike" cap="none">
              <a:solidFill>
                <a:srgbClr val="595959"/>
              </a:solidFill>
              <a:latin typeface="Arial"/>
              <a:ea typeface="Arial"/>
              <a:cs typeface="Arial"/>
              <a:sym typeface="Arial"/>
            </a:endParaRPr>
          </a:p>
        </p:txBody>
      </p:sp>
      <p:pic>
        <p:nvPicPr>
          <p:cNvPr id="312" name="Google Shape;312;g2b157224325_1_35"/>
          <p:cNvPicPr preferRelativeResize="0"/>
          <p:nvPr/>
        </p:nvPicPr>
        <p:blipFill rotWithShape="1">
          <a:blip r:embed="rId4">
            <a:alphaModFix/>
          </a:blip>
          <a:srcRect r="51606" b="71640"/>
          <a:stretch/>
        </p:blipFill>
        <p:spPr>
          <a:xfrm>
            <a:off x="2779750" y="2745986"/>
            <a:ext cx="2057732" cy="1150989"/>
          </a:xfrm>
          <a:prstGeom prst="rect">
            <a:avLst/>
          </a:prstGeom>
          <a:noFill/>
          <a:ln>
            <a:noFill/>
          </a:ln>
        </p:spPr>
      </p:pic>
      <p:pic>
        <p:nvPicPr>
          <p:cNvPr id="313" name="Google Shape;313;g2b157224325_1_35"/>
          <p:cNvPicPr preferRelativeResize="0"/>
          <p:nvPr/>
        </p:nvPicPr>
        <p:blipFill rotWithShape="1">
          <a:blip r:embed="rId5">
            <a:alphaModFix/>
          </a:blip>
          <a:srcRect l="24094" r="27848" b="73264"/>
          <a:stretch/>
        </p:blipFill>
        <p:spPr>
          <a:xfrm>
            <a:off x="7127668" y="2745975"/>
            <a:ext cx="2057732" cy="1092739"/>
          </a:xfrm>
          <a:prstGeom prst="rect">
            <a:avLst/>
          </a:prstGeom>
          <a:noFill/>
          <a:ln>
            <a:noFill/>
          </a:ln>
        </p:spPr>
      </p:pic>
      <p:pic>
        <p:nvPicPr>
          <p:cNvPr id="314" name="Google Shape;314;g2b157224325_1_35"/>
          <p:cNvPicPr preferRelativeResize="0"/>
          <p:nvPr/>
        </p:nvPicPr>
        <p:blipFill rotWithShape="1">
          <a:blip r:embed="rId6">
            <a:alphaModFix/>
          </a:blip>
          <a:srcRect l="37523" r="34407" b="46780"/>
          <a:stretch/>
        </p:blipFill>
        <p:spPr>
          <a:xfrm>
            <a:off x="5241795" y="1016725"/>
            <a:ext cx="1216915" cy="2202461"/>
          </a:xfrm>
          <a:prstGeom prst="rect">
            <a:avLst/>
          </a:prstGeom>
          <a:noFill/>
          <a:ln>
            <a:noFill/>
          </a:ln>
        </p:spPr>
      </p:pic>
      <p:pic>
        <p:nvPicPr>
          <p:cNvPr id="315" name="Google Shape;315;g2b157224325_1_35"/>
          <p:cNvPicPr preferRelativeResize="0"/>
          <p:nvPr/>
        </p:nvPicPr>
        <p:blipFill rotWithShape="1">
          <a:blip r:embed="rId7">
            <a:alphaModFix amt="33000"/>
          </a:blip>
          <a:srcRect l="14659" t="6219" r="50755" b="36985"/>
          <a:stretch/>
        </p:blipFill>
        <p:spPr>
          <a:xfrm>
            <a:off x="5131049" y="3570731"/>
            <a:ext cx="1554900" cy="255349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g2b157224325_1_52"/>
          <p:cNvSpPr txBox="1"/>
          <p:nvPr/>
        </p:nvSpPr>
        <p:spPr>
          <a:xfrm>
            <a:off x="568036" y="138545"/>
            <a:ext cx="10396200" cy="8772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4497F"/>
              </a:buClr>
              <a:buSzPts val="2000"/>
              <a:buFont typeface="Calibri"/>
              <a:buNone/>
            </a:pPr>
            <a:endParaRPr sz="2000" b="1" i="0" u="none" strike="noStrike" cap="none">
              <a:solidFill>
                <a:srgbClr val="14497F"/>
              </a:solidFill>
              <a:latin typeface="Lato"/>
              <a:ea typeface="Lato"/>
              <a:cs typeface="Lato"/>
              <a:sym typeface="Lato"/>
            </a:endParaRPr>
          </a:p>
          <a:p>
            <a:pPr marL="0" marR="0" lvl="0" indent="0" algn="l" rtl="0">
              <a:lnSpc>
                <a:spcPct val="90000"/>
              </a:lnSpc>
              <a:spcBef>
                <a:spcPts val="0"/>
              </a:spcBef>
              <a:spcAft>
                <a:spcPts val="0"/>
              </a:spcAft>
              <a:buClr>
                <a:srgbClr val="14497F"/>
              </a:buClr>
              <a:buSzPts val="2000"/>
              <a:buFont typeface="Calibri"/>
              <a:buNone/>
            </a:pPr>
            <a:endParaRPr sz="2000" b="1" i="0" u="none" strike="noStrike" cap="none">
              <a:solidFill>
                <a:srgbClr val="2E75B5"/>
              </a:solidFill>
              <a:latin typeface="Lato"/>
              <a:ea typeface="Lato"/>
              <a:cs typeface="Lato"/>
              <a:sym typeface="Lato"/>
            </a:endParaRPr>
          </a:p>
        </p:txBody>
      </p:sp>
      <p:sp>
        <p:nvSpPr>
          <p:cNvPr id="322" name="Google Shape;322;g2b157224325_1_52"/>
          <p:cNvSpPr txBox="1"/>
          <p:nvPr/>
        </p:nvSpPr>
        <p:spPr>
          <a:xfrm>
            <a:off x="294312" y="4837774"/>
            <a:ext cx="11112300" cy="215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Lato"/>
              <a:ea typeface="Lato"/>
              <a:cs typeface="Lato"/>
              <a:sym typeface="Lato"/>
            </a:endParaRPr>
          </a:p>
          <a:p>
            <a:pPr marL="342900" marR="0" lvl="0" indent="-203200" algn="l" rtl="0">
              <a:lnSpc>
                <a:spcPct val="100000"/>
              </a:lnSpc>
              <a:spcBef>
                <a:spcPts val="0"/>
              </a:spcBef>
              <a:spcAft>
                <a:spcPts val="0"/>
              </a:spcAft>
              <a:buClr>
                <a:schemeClr val="dk1"/>
              </a:buClr>
              <a:buSzPts val="2200"/>
              <a:buFont typeface="Calibri"/>
              <a:buNone/>
            </a:pPr>
            <a:endParaRPr sz="22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chemeClr val="dk1"/>
              </a:buClr>
              <a:buSzPts val="2200"/>
              <a:buFont typeface="Calibri"/>
              <a:buNone/>
            </a:pPr>
            <a:endParaRPr sz="2200" b="0" i="0" u="none" strike="noStrike" cap="none">
              <a:solidFill>
                <a:schemeClr val="dk1"/>
              </a:solidFill>
              <a:latin typeface="Lato"/>
              <a:ea typeface="Lato"/>
              <a:cs typeface="Lato"/>
              <a:sym typeface="Lato"/>
            </a:endParaRPr>
          </a:p>
          <a:p>
            <a:pPr marL="342900" marR="0" lvl="0" indent="-19050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Lato"/>
              <a:ea typeface="Lato"/>
              <a:cs typeface="Lato"/>
              <a:sym typeface="Lato"/>
            </a:endParaRPr>
          </a:p>
          <a:p>
            <a:pPr marL="342900" marR="0" lvl="0" indent="-19050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Lato"/>
              <a:ea typeface="Lato"/>
              <a:cs typeface="Lato"/>
              <a:sym typeface="Lato"/>
            </a:endParaRPr>
          </a:p>
        </p:txBody>
      </p:sp>
      <p:sp>
        <p:nvSpPr>
          <p:cNvPr id="323" name="Google Shape;323;g2b157224325_1_52"/>
          <p:cNvSpPr txBox="1"/>
          <p:nvPr/>
        </p:nvSpPr>
        <p:spPr>
          <a:xfrm>
            <a:off x="419150" y="431725"/>
            <a:ext cx="11112300" cy="5228100"/>
          </a:xfrm>
          <a:prstGeom prst="rect">
            <a:avLst/>
          </a:prstGeom>
          <a:solidFill>
            <a:srgbClr val="FFFFFF">
              <a:alpha val="68235"/>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0F7556"/>
                </a:solidFill>
                <a:latin typeface="Open Sans"/>
                <a:ea typeface="Open Sans"/>
                <a:cs typeface="Open Sans"/>
                <a:sym typeface="Open Sans"/>
              </a:rPr>
              <a:t>Walking through our work</a:t>
            </a:r>
            <a:endParaRPr sz="3200" b="1" i="0" u="none" strike="noStrike" cap="none">
              <a:solidFill>
                <a:srgbClr val="0F7556"/>
              </a:solidFill>
              <a:latin typeface="Open Sans"/>
              <a:ea typeface="Open Sans"/>
              <a:cs typeface="Open Sans"/>
              <a:sym typeface="Open Sans"/>
            </a:endParaRPr>
          </a:p>
          <a:p>
            <a:pPr marL="0" marR="0" lvl="0" indent="0" algn="l" rtl="0">
              <a:lnSpc>
                <a:spcPct val="115000"/>
              </a:lnSpc>
              <a:spcBef>
                <a:spcPts val="0"/>
              </a:spcBef>
              <a:spcAft>
                <a:spcPts val="0"/>
              </a:spcAft>
              <a:buClr>
                <a:srgbClr val="000000"/>
              </a:buClr>
              <a:buSzPts val="2400"/>
              <a:buFont typeface="Arial"/>
              <a:buNone/>
            </a:pPr>
            <a:endParaRPr sz="2400" b="0" i="0" u="none" strike="noStrike" cap="none">
              <a:solidFill>
                <a:schemeClr val="dk1"/>
              </a:solidFill>
              <a:latin typeface="Open Sans"/>
              <a:ea typeface="Open Sans"/>
              <a:cs typeface="Open Sans"/>
              <a:sym typeface="Open Sans"/>
            </a:endParaRPr>
          </a:p>
          <a:p>
            <a:pPr marL="0" marR="0" lvl="0" indent="0" algn="l" rtl="0">
              <a:lnSpc>
                <a:spcPct val="200000"/>
              </a:lnSpc>
              <a:spcBef>
                <a:spcPts val="0"/>
              </a:spcBef>
              <a:spcAft>
                <a:spcPts val="0"/>
              </a:spcAft>
              <a:buClr>
                <a:schemeClr val="dk1"/>
              </a:buClr>
              <a:buSzPts val="1100"/>
              <a:buFont typeface="Arial"/>
              <a:buNone/>
            </a:pPr>
            <a:r>
              <a:rPr lang="en-US" sz="2100" b="0" i="0" u="none" strike="noStrike" cap="none">
                <a:solidFill>
                  <a:schemeClr val="dk1"/>
                </a:solidFill>
                <a:latin typeface="Open Sans"/>
                <a:ea typeface="Open Sans"/>
                <a:cs typeface="Open Sans"/>
                <a:sym typeface="Open Sans"/>
              </a:rPr>
              <a:t>Group </a:t>
            </a:r>
            <a:endParaRPr sz="2100" b="0" i="0" u="none" strike="noStrike" cap="none">
              <a:solidFill>
                <a:schemeClr val="dk1"/>
              </a:solidFill>
              <a:latin typeface="Open Sans"/>
              <a:ea typeface="Open Sans"/>
              <a:cs typeface="Open Sans"/>
              <a:sym typeface="Open Sans"/>
            </a:endParaRPr>
          </a:p>
          <a:p>
            <a:pPr marL="0" marR="0" lvl="0" indent="0" algn="l" rtl="0">
              <a:lnSpc>
                <a:spcPct val="200000"/>
              </a:lnSpc>
              <a:spcBef>
                <a:spcPts val="0"/>
              </a:spcBef>
              <a:spcAft>
                <a:spcPts val="0"/>
              </a:spcAft>
              <a:buClr>
                <a:schemeClr val="dk1"/>
              </a:buClr>
              <a:buSzPts val="1100"/>
              <a:buFont typeface="Arial"/>
              <a:buNone/>
            </a:pPr>
            <a:r>
              <a:rPr lang="en-US" sz="2100" b="0" i="0" u="none" strike="noStrike" cap="none">
                <a:solidFill>
                  <a:schemeClr val="dk1"/>
                </a:solidFill>
                <a:latin typeface="Open Sans"/>
                <a:ea typeface="Open Sans"/>
                <a:cs typeface="Open Sans"/>
                <a:sym typeface="Open Sans"/>
              </a:rPr>
              <a:t>Group </a:t>
            </a:r>
            <a:endParaRPr sz="2100" b="0" i="0" u="none" strike="noStrike" cap="none">
              <a:solidFill>
                <a:schemeClr val="dk1"/>
              </a:solidFill>
              <a:latin typeface="Open Sans"/>
              <a:ea typeface="Open Sans"/>
              <a:cs typeface="Open Sans"/>
              <a:sym typeface="Open Sans"/>
            </a:endParaRPr>
          </a:p>
          <a:p>
            <a:pPr marL="0" marR="0" lvl="0" indent="0" algn="l" rtl="0">
              <a:lnSpc>
                <a:spcPct val="200000"/>
              </a:lnSpc>
              <a:spcBef>
                <a:spcPts val="0"/>
              </a:spcBef>
              <a:spcAft>
                <a:spcPts val="0"/>
              </a:spcAft>
              <a:buClr>
                <a:schemeClr val="dk1"/>
              </a:buClr>
              <a:buSzPts val="1100"/>
              <a:buFont typeface="Arial"/>
              <a:buNone/>
            </a:pPr>
            <a:r>
              <a:rPr lang="en-US" sz="2100" b="0" i="0" u="none" strike="noStrike" cap="none">
                <a:solidFill>
                  <a:schemeClr val="dk1"/>
                </a:solidFill>
                <a:latin typeface="Open Sans"/>
                <a:ea typeface="Open Sans"/>
                <a:cs typeface="Open Sans"/>
                <a:sym typeface="Open Sans"/>
              </a:rPr>
              <a:t>Group </a:t>
            </a:r>
            <a:endParaRPr sz="2100" b="0" i="0" u="none" strike="noStrike" cap="none">
              <a:solidFill>
                <a:schemeClr val="dk1"/>
              </a:solidFill>
              <a:latin typeface="Open Sans"/>
              <a:ea typeface="Open Sans"/>
              <a:cs typeface="Open Sans"/>
              <a:sym typeface="Open Sans"/>
            </a:endParaRPr>
          </a:p>
          <a:p>
            <a:pPr marL="0" marR="0" lvl="0" indent="0" algn="l" rtl="0">
              <a:lnSpc>
                <a:spcPct val="115000"/>
              </a:lnSpc>
              <a:spcBef>
                <a:spcPts val="0"/>
              </a:spcBef>
              <a:spcAft>
                <a:spcPts val="0"/>
              </a:spcAft>
              <a:buClr>
                <a:schemeClr val="dk1"/>
              </a:buClr>
              <a:buSzPts val="1100"/>
              <a:buFont typeface="Arial"/>
              <a:buNone/>
            </a:pPr>
            <a:r>
              <a:rPr lang="en-US" sz="2100" b="0" i="0" u="none" strike="noStrike" cap="none">
                <a:solidFill>
                  <a:schemeClr val="dk1"/>
                </a:solidFill>
                <a:latin typeface="Open Sans"/>
                <a:ea typeface="Open Sans"/>
                <a:cs typeface="Open Sans"/>
                <a:sym typeface="Open Sans"/>
              </a:rPr>
              <a:t>After we share out we are going to respond to the final question, </a:t>
            </a:r>
            <a:endParaRPr sz="2100" b="0" i="0" u="none" strike="noStrike" cap="none">
              <a:solidFill>
                <a:schemeClr val="dk1"/>
              </a:solidFill>
              <a:latin typeface="Open Sans"/>
              <a:ea typeface="Open Sans"/>
              <a:cs typeface="Open Sans"/>
              <a:sym typeface="Open Sans"/>
            </a:endParaRPr>
          </a:p>
          <a:p>
            <a:pPr marL="0" marR="0" lvl="0" indent="0" algn="l" rtl="0">
              <a:lnSpc>
                <a:spcPct val="115000"/>
              </a:lnSpc>
              <a:spcBef>
                <a:spcPts val="1000"/>
              </a:spcBef>
              <a:spcAft>
                <a:spcPts val="0"/>
              </a:spcAft>
              <a:buClr>
                <a:schemeClr val="dk1"/>
              </a:buClr>
              <a:buSzPts val="1100"/>
              <a:buFont typeface="Arial"/>
              <a:buNone/>
            </a:pPr>
            <a:r>
              <a:rPr lang="en-US" sz="3300" b="1" i="0" u="none" strike="noStrike" cap="none">
                <a:solidFill>
                  <a:srgbClr val="8FB9AC"/>
                </a:solidFill>
                <a:latin typeface="Open Sans"/>
                <a:ea typeface="Open Sans"/>
                <a:cs typeface="Open Sans"/>
                <a:sym typeface="Open Sans"/>
              </a:rPr>
              <a:t>“Where must we fearlessly go?” </a:t>
            </a:r>
            <a:endParaRPr sz="3300" b="1" i="0" u="none" strike="noStrike" cap="none">
              <a:solidFill>
                <a:srgbClr val="8FB9AC"/>
              </a:solidFill>
              <a:latin typeface="Open Sans"/>
              <a:ea typeface="Open Sans"/>
              <a:cs typeface="Open Sans"/>
              <a:sym typeface="Open Sans"/>
            </a:endParaRPr>
          </a:p>
          <a:p>
            <a:pPr marL="0" marR="0" lvl="0" indent="0" algn="l" rtl="0">
              <a:lnSpc>
                <a:spcPct val="115000"/>
              </a:lnSpc>
              <a:spcBef>
                <a:spcPts val="1000"/>
              </a:spcBef>
              <a:spcAft>
                <a:spcPts val="1000"/>
              </a:spcAft>
              <a:buClr>
                <a:srgbClr val="000000"/>
              </a:buClr>
              <a:buSzPts val="2100"/>
              <a:buFont typeface="Arial"/>
              <a:buNone/>
            </a:pPr>
            <a:r>
              <a:rPr lang="en-US" sz="2100" b="0" i="0" u="none" strike="noStrike" cap="none">
                <a:solidFill>
                  <a:schemeClr val="dk1"/>
                </a:solidFill>
                <a:latin typeface="Open Sans"/>
                <a:ea typeface="Open Sans"/>
                <a:cs typeface="Open Sans"/>
                <a:sym typeface="Open Sans"/>
              </a:rPr>
              <a:t>Use this as your focusing question as we walk through the answers you’ve created together. Then we will go into breakouts to collect and discuss your thoughts on where must we fearlessly go.</a:t>
            </a:r>
            <a:endParaRPr sz="2100" b="0" i="0" u="none" strike="noStrike" cap="none">
              <a:solidFill>
                <a:schemeClr val="dk1"/>
              </a:solidFill>
              <a:latin typeface="Open Sans"/>
              <a:ea typeface="Open Sans"/>
              <a:cs typeface="Open Sans"/>
              <a:sym typeface="Open Sans"/>
            </a:endParaRPr>
          </a:p>
        </p:txBody>
      </p:sp>
      <p:pic>
        <p:nvPicPr>
          <p:cNvPr id="324" name="Google Shape;324;g2b157224325_1_52"/>
          <p:cNvPicPr preferRelativeResize="0"/>
          <p:nvPr/>
        </p:nvPicPr>
        <p:blipFill rotWithShape="1">
          <a:blip r:embed="rId3">
            <a:alphaModFix/>
          </a:blip>
          <a:srcRect/>
          <a:stretch/>
        </p:blipFill>
        <p:spPr>
          <a:xfrm>
            <a:off x="10497502" y="5665488"/>
            <a:ext cx="1425998" cy="940276"/>
          </a:xfrm>
          <a:prstGeom prst="rect">
            <a:avLst/>
          </a:prstGeom>
          <a:noFill/>
          <a:ln>
            <a:noFill/>
          </a:ln>
        </p:spPr>
      </p:pic>
      <p:pic>
        <p:nvPicPr>
          <p:cNvPr id="325" name="Google Shape;325;g2b157224325_1_52"/>
          <p:cNvPicPr preferRelativeResize="0"/>
          <p:nvPr/>
        </p:nvPicPr>
        <p:blipFill rotWithShape="1">
          <a:blip r:embed="rId4">
            <a:alphaModFix/>
          </a:blip>
          <a:srcRect l="35802" t="8779" r="51606" b="79283"/>
          <a:stretch/>
        </p:blipFill>
        <p:spPr>
          <a:xfrm>
            <a:off x="1383825" y="1320175"/>
            <a:ext cx="535325" cy="484450"/>
          </a:xfrm>
          <a:prstGeom prst="rect">
            <a:avLst/>
          </a:prstGeom>
          <a:noFill/>
          <a:ln>
            <a:noFill/>
          </a:ln>
        </p:spPr>
      </p:pic>
      <p:pic>
        <p:nvPicPr>
          <p:cNvPr id="326" name="Google Shape;326;g2b157224325_1_52"/>
          <p:cNvPicPr preferRelativeResize="0"/>
          <p:nvPr/>
        </p:nvPicPr>
        <p:blipFill rotWithShape="1">
          <a:blip r:embed="rId5">
            <a:alphaModFix/>
          </a:blip>
          <a:srcRect l="24096" t="9061" r="64588" b="79085"/>
          <a:stretch/>
        </p:blipFill>
        <p:spPr>
          <a:xfrm>
            <a:off x="1409263" y="1946225"/>
            <a:ext cx="484450" cy="484450"/>
          </a:xfrm>
          <a:prstGeom prst="rect">
            <a:avLst/>
          </a:prstGeom>
          <a:noFill/>
          <a:ln>
            <a:noFill/>
          </a:ln>
        </p:spPr>
      </p:pic>
      <p:pic>
        <p:nvPicPr>
          <p:cNvPr id="327" name="Google Shape;327;g2b157224325_1_52"/>
          <p:cNvPicPr preferRelativeResize="0"/>
          <p:nvPr/>
        </p:nvPicPr>
        <p:blipFill rotWithShape="1">
          <a:blip r:embed="rId6">
            <a:alphaModFix/>
          </a:blip>
          <a:srcRect l="46103" t="36739" r="41548" b="50396"/>
          <a:stretch/>
        </p:blipFill>
        <p:spPr>
          <a:xfrm>
            <a:off x="1383813" y="2572300"/>
            <a:ext cx="535325" cy="532325"/>
          </a:xfrm>
          <a:prstGeom prst="rect">
            <a:avLst/>
          </a:prstGeom>
          <a:noFill/>
          <a:ln>
            <a:noFill/>
          </a:ln>
        </p:spPr>
      </p:pic>
      <p:sp>
        <p:nvSpPr>
          <p:cNvPr id="328" name="Google Shape;328;g2b157224325_1_52"/>
          <p:cNvSpPr txBox="1"/>
          <p:nvPr/>
        </p:nvSpPr>
        <p:spPr>
          <a:xfrm>
            <a:off x="1919150" y="1269900"/>
            <a:ext cx="4417500" cy="585000"/>
          </a:xfrm>
          <a:prstGeom prst="rect">
            <a:avLst/>
          </a:prstGeom>
          <a:solidFill>
            <a:srgbClr val="FFFFFF">
              <a:alpha val="68235"/>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0F7556"/>
                </a:solidFill>
                <a:latin typeface="Open Sans"/>
                <a:ea typeface="Open Sans"/>
                <a:cs typeface="Open Sans"/>
                <a:sym typeface="Open Sans"/>
              </a:rPr>
              <a:t> </a:t>
            </a:r>
            <a:r>
              <a:rPr lang="en-US" sz="3200" b="1" i="0" u="sng" strike="noStrike" cap="none">
                <a:solidFill>
                  <a:schemeClr val="hlink"/>
                </a:solidFill>
                <a:latin typeface="Open Sans"/>
                <a:ea typeface="Open Sans"/>
                <a:cs typeface="Open Sans"/>
                <a:sym typeface="Open Sans"/>
                <a:hlinkClick r:id="rId7"/>
              </a:rPr>
              <a:t>Mentimeter results</a:t>
            </a:r>
            <a:endParaRPr sz="2100" b="0" i="0" u="none" strike="noStrike" cap="none">
              <a:solidFill>
                <a:schemeClr val="dk1"/>
              </a:solidFill>
              <a:latin typeface="Open Sans"/>
              <a:ea typeface="Open Sans"/>
              <a:cs typeface="Open Sans"/>
              <a:sym typeface="Open Sans"/>
            </a:endParaRPr>
          </a:p>
        </p:txBody>
      </p:sp>
      <p:sp>
        <p:nvSpPr>
          <p:cNvPr id="329" name="Google Shape;329;g2b157224325_1_52"/>
          <p:cNvSpPr txBox="1"/>
          <p:nvPr/>
        </p:nvSpPr>
        <p:spPr>
          <a:xfrm>
            <a:off x="2054250" y="1849900"/>
            <a:ext cx="45192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sng" strike="noStrike" cap="none">
                <a:solidFill>
                  <a:schemeClr val="hlink"/>
                </a:solidFill>
                <a:latin typeface="Open Sans"/>
                <a:ea typeface="Open Sans"/>
                <a:cs typeface="Open Sans"/>
                <a:sym typeface="Open Sans"/>
                <a:hlinkClick r:id="rId8"/>
              </a:rPr>
              <a:t>Mentimeter Results</a:t>
            </a:r>
            <a:endParaRPr sz="1400" b="0" i="0" u="none" strike="noStrike" cap="none">
              <a:solidFill>
                <a:srgbClr val="000000"/>
              </a:solidFill>
              <a:latin typeface="Arial"/>
              <a:ea typeface="Arial"/>
              <a:cs typeface="Arial"/>
              <a:sym typeface="Arial"/>
            </a:endParaRPr>
          </a:p>
        </p:txBody>
      </p:sp>
      <p:sp>
        <p:nvSpPr>
          <p:cNvPr id="330" name="Google Shape;330;g2b157224325_1_52"/>
          <p:cNvSpPr txBox="1"/>
          <p:nvPr/>
        </p:nvSpPr>
        <p:spPr>
          <a:xfrm>
            <a:off x="2026250" y="2499900"/>
            <a:ext cx="42033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sng" strike="noStrike" cap="none">
                <a:solidFill>
                  <a:schemeClr val="hlink"/>
                </a:solidFill>
                <a:latin typeface="Open Sans"/>
                <a:ea typeface="Open Sans"/>
                <a:cs typeface="Open Sans"/>
                <a:sym typeface="Open Sans"/>
                <a:hlinkClick r:id="rId9"/>
              </a:rPr>
              <a:t>Mentimeter results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g23157387dfd_1_2"/>
          <p:cNvSpPr txBox="1">
            <a:spLocks noGrp="1"/>
          </p:cNvSpPr>
          <p:nvPr>
            <p:ph type="body" idx="1"/>
          </p:nvPr>
        </p:nvSpPr>
        <p:spPr>
          <a:xfrm>
            <a:off x="344050" y="1377375"/>
            <a:ext cx="11178000" cy="4746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t>You have arrived at the </a:t>
            </a:r>
            <a:r>
              <a:rPr lang="en-US" b="1" dirty="0"/>
              <a:t>January Collaborative Meeting</a:t>
            </a:r>
            <a:r>
              <a:rPr lang="en-US" dirty="0"/>
              <a:t> for </a:t>
            </a:r>
            <a:br>
              <a:rPr lang="en-US" dirty="0"/>
            </a:br>
            <a:r>
              <a:rPr lang="en-US" b="1" dirty="0"/>
              <a:t>Redwood Region RISE (Resilient Inclusive Sustainable Economy)</a:t>
            </a:r>
            <a:r>
              <a:rPr lang="en-US" dirty="0"/>
              <a:t>.</a:t>
            </a:r>
            <a:endParaRPr dirty="0"/>
          </a:p>
          <a:p>
            <a:pPr marL="0" lvl="0" indent="0" algn="l" rtl="0">
              <a:lnSpc>
                <a:spcPct val="90000"/>
              </a:lnSpc>
              <a:spcBef>
                <a:spcPts val="0"/>
              </a:spcBef>
              <a:spcAft>
                <a:spcPts val="0"/>
              </a:spcAft>
              <a:buClr>
                <a:schemeClr val="dk1"/>
              </a:buClr>
              <a:buSzPts val="2800"/>
              <a:buNone/>
            </a:pPr>
            <a:endParaRPr dirty="0"/>
          </a:p>
          <a:p>
            <a:pPr marL="0" lvl="0" indent="0" algn="l" rtl="0">
              <a:lnSpc>
                <a:spcPct val="90000"/>
              </a:lnSpc>
              <a:spcBef>
                <a:spcPts val="0"/>
              </a:spcBef>
              <a:spcAft>
                <a:spcPts val="0"/>
              </a:spcAft>
              <a:buClr>
                <a:schemeClr val="dk1"/>
              </a:buClr>
              <a:buSzPts val="2800"/>
              <a:buNone/>
            </a:pPr>
            <a:endParaRPr dirty="0"/>
          </a:p>
          <a:p>
            <a:pPr marL="0" lvl="0" indent="0" algn="l" rtl="0">
              <a:lnSpc>
                <a:spcPct val="90000"/>
              </a:lnSpc>
              <a:spcBef>
                <a:spcPts val="0"/>
              </a:spcBef>
              <a:spcAft>
                <a:spcPts val="0"/>
              </a:spcAft>
              <a:buClr>
                <a:schemeClr val="dk1"/>
              </a:buClr>
              <a:buSzPts val="2800"/>
              <a:buNone/>
            </a:pPr>
            <a:r>
              <a:rPr lang="en-US" dirty="0"/>
              <a:t>Please introduce yourself in the chat–name, affiliation (if applicable) and where you are zooming in from: </a:t>
            </a:r>
            <a:r>
              <a:rPr lang="en-US" u="sng" dirty="0">
                <a:solidFill>
                  <a:schemeClr val="hlink"/>
                </a:solidFill>
                <a:hlinkClick r:id="rId3"/>
              </a:rPr>
              <a:t>https://native-land.ca/</a:t>
            </a:r>
            <a:endParaRPr sz="3300" b="1" i="1" dirty="0"/>
          </a:p>
          <a:p>
            <a:pPr marL="0" lvl="0" indent="0" algn="l" rtl="0">
              <a:lnSpc>
                <a:spcPct val="90000"/>
              </a:lnSpc>
              <a:spcBef>
                <a:spcPts val="1000"/>
              </a:spcBef>
              <a:spcAft>
                <a:spcPts val="0"/>
              </a:spcAft>
              <a:buClr>
                <a:schemeClr val="dk1"/>
              </a:buClr>
              <a:buSzPts val="2800"/>
              <a:buNone/>
            </a:pPr>
            <a:endParaRPr sz="3300" b="1" i="1" dirty="0"/>
          </a:p>
        </p:txBody>
      </p:sp>
      <p:sp>
        <p:nvSpPr>
          <p:cNvPr id="125" name="Google Shape;125;g23157387dfd_1_2"/>
          <p:cNvSpPr txBox="1"/>
          <p:nvPr/>
        </p:nvSpPr>
        <p:spPr>
          <a:xfrm>
            <a:off x="419150" y="431725"/>
            <a:ext cx="11112300" cy="585000"/>
          </a:xfrm>
          <a:prstGeom prst="rect">
            <a:avLst/>
          </a:prstGeom>
          <a:solidFill>
            <a:srgbClr val="FFFFFF">
              <a:alpha val="67450"/>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0F7556"/>
                </a:solidFill>
                <a:latin typeface="Open Sans"/>
                <a:ea typeface="Open Sans"/>
                <a:cs typeface="Open Sans"/>
                <a:sym typeface="Open Sans"/>
              </a:rPr>
              <a:t>Welcome Everyone / ¡Bienvenidos todos!</a:t>
            </a:r>
            <a:endParaRPr sz="2400" b="0" i="0" u="none" strike="noStrike" cap="none">
              <a:solidFill>
                <a:schemeClr val="dk1"/>
              </a:solidFill>
              <a:latin typeface="Open Sans"/>
              <a:ea typeface="Open Sans"/>
              <a:cs typeface="Open Sans"/>
              <a:sym typeface="Open Sans"/>
            </a:endParaRPr>
          </a:p>
        </p:txBody>
      </p:sp>
      <p:pic>
        <p:nvPicPr>
          <p:cNvPr id="126" name="Google Shape;126;g23157387dfd_1_2"/>
          <p:cNvPicPr preferRelativeResize="0"/>
          <p:nvPr/>
        </p:nvPicPr>
        <p:blipFill rotWithShape="1">
          <a:blip r:embed="rId4">
            <a:alphaModFix/>
          </a:blip>
          <a:srcRect/>
          <a:stretch/>
        </p:blipFill>
        <p:spPr>
          <a:xfrm>
            <a:off x="10497502" y="5665488"/>
            <a:ext cx="1425998" cy="9402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g2b157224325_1_172"/>
          <p:cNvSpPr txBox="1"/>
          <p:nvPr/>
        </p:nvSpPr>
        <p:spPr>
          <a:xfrm>
            <a:off x="568036" y="138545"/>
            <a:ext cx="10396200" cy="8772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4497F"/>
              </a:buClr>
              <a:buSzPts val="2000"/>
              <a:buFont typeface="Calibri"/>
              <a:buNone/>
            </a:pPr>
            <a:endParaRPr sz="2000" b="1" i="0" u="none" strike="noStrike" cap="none">
              <a:solidFill>
                <a:srgbClr val="14497F"/>
              </a:solidFill>
              <a:latin typeface="Lato"/>
              <a:ea typeface="Lato"/>
              <a:cs typeface="Lato"/>
              <a:sym typeface="Lato"/>
            </a:endParaRPr>
          </a:p>
          <a:p>
            <a:pPr marL="0" marR="0" lvl="0" indent="0" algn="l" rtl="0">
              <a:lnSpc>
                <a:spcPct val="90000"/>
              </a:lnSpc>
              <a:spcBef>
                <a:spcPts val="0"/>
              </a:spcBef>
              <a:spcAft>
                <a:spcPts val="0"/>
              </a:spcAft>
              <a:buClr>
                <a:srgbClr val="14497F"/>
              </a:buClr>
              <a:buSzPts val="2000"/>
              <a:buFont typeface="Calibri"/>
              <a:buNone/>
            </a:pPr>
            <a:endParaRPr sz="2000" b="1" i="0" u="none" strike="noStrike" cap="none">
              <a:solidFill>
                <a:srgbClr val="2E75B5"/>
              </a:solidFill>
              <a:latin typeface="Lato"/>
              <a:ea typeface="Lato"/>
              <a:cs typeface="Lato"/>
              <a:sym typeface="Lato"/>
            </a:endParaRPr>
          </a:p>
        </p:txBody>
      </p:sp>
      <p:sp>
        <p:nvSpPr>
          <p:cNvPr id="337" name="Google Shape;337;g2b157224325_1_172"/>
          <p:cNvSpPr txBox="1"/>
          <p:nvPr/>
        </p:nvSpPr>
        <p:spPr>
          <a:xfrm>
            <a:off x="969762" y="4600224"/>
            <a:ext cx="11112300" cy="215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Lato"/>
              <a:ea typeface="Lato"/>
              <a:cs typeface="Lato"/>
              <a:sym typeface="Lato"/>
            </a:endParaRPr>
          </a:p>
          <a:p>
            <a:pPr marL="342900" marR="0" lvl="0" indent="-203200" algn="l" rtl="0">
              <a:lnSpc>
                <a:spcPct val="100000"/>
              </a:lnSpc>
              <a:spcBef>
                <a:spcPts val="0"/>
              </a:spcBef>
              <a:spcAft>
                <a:spcPts val="0"/>
              </a:spcAft>
              <a:buClr>
                <a:schemeClr val="dk1"/>
              </a:buClr>
              <a:buSzPts val="2200"/>
              <a:buFont typeface="Calibri"/>
              <a:buNone/>
            </a:pPr>
            <a:endParaRPr sz="22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chemeClr val="dk1"/>
              </a:buClr>
              <a:buSzPts val="2200"/>
              <a:buFont typeface="Calibri"/>
              <a:buNone/>
            </a:pPr>
            <a:endParaRPr sz="2200" b="0" i="0" u="none" strike="noStrike" cap="none">
              <a:solidFill>
                <a:schemeClr val="dk1"/>
              </a:solidFill>
              <a:latin typeface="Lato"/>
              <a:ea typeface="Lato"/>
              <a:cs typeface="Lato"/>
              <a:sym typeface="Lato"/>
            </a:endParaRPr>
          </a:p>
          <a:p>
            <a:pPr marL="342900" marR="0" lvl="0" indent="-19050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Lato"/>
              <a:ea typeface="Lato"/>
              <a:cs typeface="Lato"/>
              <a:sym typeface="Lato"/>
            </a:endParaRPr>
          </a:p>
          <a:p>
            <a:pPr marL="342900" marR="0" lvl="0" indent="-19050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Lato"/>
              <a:ea typeface="Lato"/>
              <a:cs typeface="Lato"/>
              <a:sym typeface="Lato"/>
            </a:endParaRPr>
          </a:p>
        </p:txBody>
      </p:sp>
      <p:sp>
        <p:nvSpPr>
          <p:cNvPr id="338" name="Google Shape;338;g2b157224325_1_172"/>
          <p:cNvSpPr txBox="1"/>
          <p:nvPr/>
        </p:nvSpPr>
        <p:spPr>
          <a:xfrm>
            <a:off x="419150" y="431725"/>
            <a:ext cx="11112300" cy="1077300"/>
          </a:xfrm>
          <a:prstGeom prst="rect">
            <a:avLst/>
          </a:prstGeom>
          <a:solidFill>
            <a:srgbClr val="FFFFFF">
              <a:alpha val="68235"/>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0F7556"/>
                </a:solidFill>
                <a:latin typeface="Open Sans"/>
                <a:ea typeface="Open Sans"/>
                <a:cs typeface="Open Sans"/>
                <a:sym typeface="Open Sans"/>
              </a:rPr>
              <a:t>Now we will go into four random Breakout Groups to answer </a:t>
            </a:r>
            <a:r>
              <a:rPr lang="en-US" sz="3200" b="1" i="0" u="none" strike="noStrike" cap="none">
                <a:solidFill>
                  <a:srgbClr val="8FB9AC"/>
                </a:solidFill>
                <a:latin typeface="Open Sans"/>
                <a:ea typeface="Open Sans"/>
                <a:cs typeface="Open Sans"/>
                <a:sym typeface="Open Sans"/>
              </a:rPr>
              <a:t>Question 4</a:t>
            </a:r>
            <a:r>
              <a:rPr lang="en-US" sz="3200" b="1" i="0" u="none" strike="noStrike" cap="none">
                <a:solidFill>
                  <a:srgbClr val="0F7556"/>
                </a:solidFill>
                <a:latin typeface="Open Sans"/>
                <a:ea typeface="Open Sans"/>
                <a:cs typeface="Open Sans"/>
                <a:sym typeface="Open Sans"/>
              </a:rPr>
              <a:t>, using mentimeter</a:t>
            </a:r>
            <a:endParaRPr sz="2100" b="0" i="0" u="none" strike="noStrike" cap="none">
              <a:solidFill>
                <a:schemeClr val="dk1"/>
              </a:solidFill>
              <a:latin typeface="Open Sans"/>
              <a:ea typeface="Open Sans"/>
              <a:cs typeface="Open Sans"/>
              <a:sym typeface="Open Sans"/>
            </a:endParaRPr>
          </a:p>
        </p:txBody>
      </p:sp>
      <p:pic>
        <p:nvPicPr>
          <p:cNvPr id="339" name="Google Shape;339;g2b157224325_1_172"/>
          <p:cNvPicPr preferRelativeResize="0"/>
          <p:nvPr/>
        </p:nvPicPr>
        <p:blipFill rotWithShape="1">
          <a:blip r:embed="rId3">
            <a:alphaModFix/>
          </a:blip>
          <a:srcRect t="14107" r="17039" b="4392"/>
          <a:stretch/>
        </p:blipFill>
        <p:spPr>
          <a:xfrm>
            <a:off x="5143876" y="3890150"/>
            <a:ext cx="2267400" cy="2967851"/>
          </a:xfrm>
          <a:prstGeom prst="rect">
            <a:avLst/>
          </a:prstGeom>
          <a:noFill/>
          <a:ln>
            <a:noFill/>
          </a:ln>
        </p:spPr>
      </p:pic>
      <p:pic>
        <p:nvPicPr>
          <p:cNvPr id="340" name="Google Shape;340;g2b157224325_1_172"/>
          <p:cNvPicPr preferRelativeResize="0"/>
          <p:nvPr/>
        </p:nvPicPr>
        <p:blipFill rotWithShape="1">
          <a:blip r:embed="rId4">
            <a:alphaModFix/>
          </a:blip>
          <a:srcRect l="14659" t="6219" r="50755" b="36985"/>
          <a:stretch/>
        </p:blipFill>
        <p:spPr>
          <a:xfrm>
            <a:off x="4877799" y="3629878"/>
            <a:ext cx="1554900" cy="2553494"/>
          </a:xfrm>
          <a:prstGeom prst="rect">
            <a:avLst/>
          </a:prstGeom>
          <a:noFill/>
          <a:ln>
            <a:noFill/>
          </a:ln>
        </p:spPr>
      </p:pic>
      <p:sp>
        <p:nvSpPr>
          <p:cNvPr id="341" name="Google Shape;341;g2b157224325_1_172"/>
          <p:cNvSpPr txBox="1"/>
          <p:nvPr/>
        </p:nvSpPr>
        <p:spPr>
          <a:xfrm>
            <a:off x="568025" y="1733225"/>
            <a:ext cx="4291200" cy="1406400"/>
          </a:xfrm>
          <a:prstGeom prst="rect">
            <a:avLst/>
          </a:prstGeom>
          <a:noFill/>
          <a:ln>
            <a:noFill/>
          </a:ln>
        </p:spPr>
        <p:txBody>
          <a:bodyPr spcFirstLastPara="1" wrap="square" lIns="91425" tIns="91425" rIns="91425" bIns="91425" anchor="t" anchorCtr="0">
            <a:noAutofit/>
          </a:bodyPr>
          <a:lstStyle/>
          <a:p>
            <a:pPr marL="0" marR="0" lvl="0" indent="0" algn="l" rtl="0">
              <a:lnSpc>
                <a:spcPct val="120000"/>
              </a:lnSpc>
              <a:spcBef>
                <a:spcPts val="0"/>
              </a:spcBef>
              <a:spcAft>
                <a:spcPts val="0"/>
              </a:spcAft>
              <a:buClr>
                <a:schemeClr val="dk1"/>
              </a:buClr>
              <a:buSzPts val="1100"/>
              <a:buFont typeface="Arial"/>
              <a:buNone/>
            </a:pPr>
            <a:r>
              <a:rPr lang="en-US" sz="2300" b="0" i="0" u="none" strike="noStrike" cap="none">
                <a:solidFill>
                  <a:srgbClr val="101834"/>
                </a:solidFill>
                <a:highlight>
                  <a:srgbClr val="EBF1F8"/>
                </a:highlight>
                <a:latin typeface="Arial"/>
                <a:ea typeface="Arial"/>
                <a:cs typeface="Arial"/>
                <a:sym typeface="Arial"/>
              </a:rPr>
              <a:t>What must we courageously and collectively do to make the most of this opportunity?</a:t>
            </a:r>
            <a:endParaRPr sz="2300" b="0" i="0" u="none" strike="noStrike" cap="none">
              <a:solidFill>
                <a:srgbClr val="101834"/>
              </a:solidFill>
              <a:highlight>
                <a:srgbClr val="EBF1F8"/>
              </a:highlight>
              <a:latin typeface="Arial"/>
              <a:ea typeface="Arial"/>
              <a:cs typeface="Arial"/>
              <a:sym typeface="Arial"/>
            </a:endParaRPr>
          </a:p>
          <a:p>
            <a:pPr marL="0" marR="0" lvl="0" indent="0" algn="l" rtl="0">
              <a:lnSpc>
                <a:spcPct val="120000"/>
              </a:lnSpc>
              <a:spcBef>
                <a:spcPts val="0"/>
              </a:spcBef>
              <a:spcAft>
                <a:spcPts val="0"/>
              </a:spcAft>
              <a:buClr>
                <a:schemeClr val="dk1"/>
              </a:buClr>
              <a:buSzPts val="1100"/>
              <a:buFont typeface="Arial"/>
              <a:buNone/>
            </a:pPr>
            <a:endParaRPr sz="2300" b="0" i="0" u="none" strike="noStrike" cap="none">
              <a:solidFill>
                <a:srgbClr val="101834"/>
              </a:solidFill>
              <a:highlight>
                <a:srgbClr val="EBF1F8"/>
              </a:highlight>
              <a:latin typeface="Arial"/>
              <a:ea typeface="Arial"/>
              <a:cs typeface="Arial"/>
              <a:sym typeface="Arial"/>
            </a:endParaRPr>
          </a:p>
          <a:p>
            <a:pPr marL="0" marR="0" lvl="0" indent="0" algn="l" rtl="0">
              <a:lnSpc>
                <a:spcPct val="120000"/>
              </a:lnSpc>
              <a:spcBef>
                <a:spcPts val="0"/>
              </a:spcBef>
              <a:spcAft>
                <a:spcPts val="0"/>
              </a:spcAft>
              <a:buClr>
                <a:schemeClr val="dk1"/>
              </a:buClr>
              <a:buSzPts val="1100"/>
              <a:buFont typeface="Arial"/>
              <a:buNone/>
            </a:pPr>
            <a:r>
              <a:rPr lang="en-US" sz="2300" b="0" i="0" u="none" strike="noStrike" cap="none">
                <a:solidFill>
                  <a:srgbClr val="101834"/>
                </a:solidFill>
                <a:highlight>
                  <a:srgbClr val="EBF1F8"/>
                </a:highlight>
                <a:latin typeface="Arial"/>
                <a:ea typeface="Arial"/>
                <a:cs typeface="Arial"/>
                <a:sym typeface="Arial"/>
              </a:rPr>
              <a:t>What is clearly standing out for the group as where we must fearlessly go?</a:t>
            </a:r>
            <a:endParaRPr sz="2300" b="0" i="0" u="none" strike="noStrike" cap="none">
              <a:solidFill>
                <a:srgbClr val="101834"/>
              </a:solidFill>
              <a:highlight>
                <a:srgbClr val="EBF1F8"/>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342" name="Google Shape;342;g2b157224325_1_172"/>
          <p:cNvSpPr txBox="1"/>
          <p:nvPr/>
        </p:nvSpPr>
        <p:spPr>
          <a:xfrm>
            <a:off x="8269525" y="1015738"/>
            <a:ext cx="22776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sng" strike="noStrike" cap="none">
                <a:solidFill>
                  <a:schemeClr val="hlink"/>
                </a:solidFill>
                <a:latin typeface="Calibri"/>
                <a:ea typeface="Calibri"/>
                <a:cs typeface="Calibri"/>
                <a:sym typeface="Calibri"/>
                <a:hlinkClick r:id="rId5"/>
              </a:rPr>
              <a:t>Mentimeter Group 4</a:t>
            </a:r>
            <a:endParaRPr sz="1600" b="0" i="0" u="none" strike="noStrike" cap="none">
              <a:solidFill>
                <a:schemeClr val="dk1"/>
              </a:solidFill>
              <a:latin typeface="Calibri"/>
              <a:ea typeface="Calibri"/>
              <a:cs typeface="Calibri"/>
              <a:sym typeface="Calibri"/>
            </a:endParaRPr>
          </a:p>
        </p:txBody>
      </p:sp>
      <p:sp>
        <p:nvSpPr>
          <p:cNvPr id="343" name="Google Shape;343;g2b157224325_1_172"/>
          <p:cNvSpPr txBox="1"/>
          <p:nvPr/>
        </p:nvSpPr>
        <p:spPr>
          <a:xfrm>
            <a:off x="568025" y="5339125"/>
            <a:ext cx="42033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sng" strike="noStrike" cap="none">
                <a:solidFill>
                  <a:schemeClr val="hlink"/>
                </a:solidFill>
                <a:latin typeface="Open Sans"/>
                <a:ea typeface="Open Sans"/>
                <a:cs typeface="Open Sans"/>
                <a:sym typeface="Open Sans"/>
                <a:hlinkClick r:id="rId6"/>
              </a:rPr>
              <a:t>Mentimeter results</a:t>
            </a:r>
            <a:endParaRPr sz="1400" b="0" i="0" u="none" strike="noStrike" cap="none">
              <a:solidFill>
                <a:srgbClr val="000000"/>
              </a:solidFill>
              <a:latin typeface="Arial"/>
              <a:ea typeface="Arial"/>
              <a:cs typeface="Arial"/>
              <a:sym typeface="Arial"/>
            </a:endParaRPr>
          </a:p>
        </p:txBody>
      </p:sp>
      <p:sp>
        <p:nvSpPr>
          <p:cNvPr id="344" name="Google Shape;344;g2b157224325_1_172"/>
          <p:cNvSpPr txBox="1"/>
          <p:nvPr/>
        </p:nvSpPr>
        <p:spPr>
          <a:xfrm>
            <a:off x="-3508000" y="15800"/>
            <a:ext cx="1327500" cy="1343100"/>
          </a:xfrm>
          <a:prstGeom prst="rect">
            <a:avLst/>
          </a:prstGeom>
          <a:noFill/>
          <a:ln w="9525" cap="flat" cmpd="sng">
            <a:solidFill>
              <a:srgbClr val="8FB9AC"/>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Calibri"/>
                <a:ea typeface="Calibri"/>
                <a:cs typeface="Calibri"/>
                <a:sym typeface="Calibri"/>
              </a:rPr>
              <a:t>Grab a sticky as a facilitator if you need to capture what the group is discussing</a:t>
            </a:r>
            <a:endParaRPr sz="1300" b="0" i="0" u="none" strike="noStrike" cap="none">
              <a:solidFill>
                <a:schemeClr val="dk1"/>
              </a:solidFill>
              <a:latin typeface="Calibri"/>
              <a:ea typeface="Calibri"/>
              <a:cs typeface="Calibri"/>
              <a:sym typeface="Calibri"/>
            </a:endParaRPr>
          </a:p>
        </p:txBody>
      </p:sp>
      <p:sp>
        <p:nvSpPr>
          <p:cNvPr id="345" name="Google Shape;345;g2b157224325_1_172"/>
          <p:cNvSpPr txBox="1"/>
          <p:nvPr/>
        </p:nvSpPr>
        <p:spPr>
          <a:xfrm>
            <a:off x="-3508000" y="1733225"/>
            <a:ext cx="3231300" cy="1474500"/>
          </a:xfrm>
          <a:prstGeom prst="rect">
            <a:avLst/>
          </a:prstGeom>
          <a:noFill/>
          <a:ln w="9525" cap="flat" cmpd="sng">
            <a:solidFill>
              <a:srgbClr val="8FB9AC"/>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highlight>
                  <a:srgbClr val="EBF1F8"/>
                </a:highlight>
                <a:latin typeface="Calibri"/>
                <a:ea typeface="Calibri"/>
                <a:cs typeface="Calibri"/>
                <a:sym typeface="Calibri"/>
              </a:rPr>
              <a:t>These are the poll questions in Mentimeter, in case your group is unable to use the poll</a:t>
            </a:r>
            <a:endParaRPr sz="2000" b="0" i="0" u="none" strike="noStrike" cap="none">
              <a:solidFill>
                <a:schemeClr val="dk1"/>
              </a:solidFill>
              <a:highlight>
                <a:srgbClr val="EBF1F8"/>
              </a:highlight>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g250070442ab_0_88"/>
          <p:cNvSpPr txBox="1"/>
          <p:nvPr/>
        </p:nvSpPr>
        <p:spPr>
          <a:xfrm>
            <a:off x="568036" y="138545"/>
            <a:ext cx="10396200" cy="8772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4497F"/>
              </a:buClr>
              <a:buSzPts val="2000"/>
              <a:buFont typeface="Calibri"/>
              <a:buNone/>
            </a:pPr>
            <a:endParaRPr sz="2000" b="1" i="0" u="none" strike="noStrike" cap="none">
              <a:solidFill>
                <a:srgbClr val="14497F"/>
              </a:solidFill>
              <a:latin typeface="Lato"/>
              <a:ea typeface="Lato"/>
              <a:cs typeface="Lato"/>
              <a:sym typeface="Lato"/>
            </a:endParaRPr>
          </a:p>
          <a:p>
            <a:pPr marL="0" marR="0" lvl="0" indent="0" algn="l" rtl="0">
              <a:lnSpc>
                <a:spcPct val="90000"/>
              </a:lnSpc>
              <a:spcBef>
                <a:spcPts val="0"/>
              </a:spcBef>
              <a:spcAft>
                <a:spcPts val="0"/>
              </a:spcAft>
              <a:buClr>
                <a:srgbClr val="14497F"/>
              </a:buClr>
              <a:buSzPts val="2000"/>
              <a:buFont typeface="Calibri"/>
              <a:buNone/>
            </a:pPr>
            <a:endParaRPr sz="2000" b="1" i="0" u="none" strike="noStrike" cap="none">
              <a:solidFill>
                <a:srgbClr val="2E75B5"/>
              </a:solidFill>
              <a:latin typeface="Lato"/>
              <a:ea typeface="Lato"/>
              <a:cs typeface="Lato"/>
              <a:sym typeface="Lato"/>
            </a:endParaRPr>
          </a:p>
        </p:txBody>
      </p:sp>
      <p:pic>
        <p:nvPicPr>
          <p:cNvPr id="352" name="Google Shape;352;g250070442ab_0_88"/>
          <p:cNvPicPr preferRelativeResize="0"/>
          <p:nvPr/>
        </p:nvPicPr>
        <p:blipFill rotWithShape="1">
          <a:blip r:embed="rId3">
            <a:alphaModFix/>
          </a:blip>
          <a:srcRect/>
          <a:stretch/>
        </p:blipFill>
        <p:spPr>
          <a:xfrm>
            <a:off x="10497502" y="5665488"/>
            <a:ext cx="1425998" cy="940276"/>
          </a:xfrm>
          <a:prstGeom prst="rect">
            <a:avLst/>
          </a:prstGeom>
          <a:noFill/>
          <a:ln>
            <a:noFill/>
          </a:ln>
        </p:spPr>
      </p:pic>
      <p:sp>
        <p:nvSpPr>
          <p:cNvPr id="353" name="Google Shape;353;g250070442ab_0_88"/>
          <p:cNvSpPr txBox="1"/>
          <p:nvPr/>
        </p:nvSpPr>
        <p:spPr>
          <a:xfrm>
            <a:off x="419150" y="431725"/>
            <a:ext cx="4897200" cy="3170700"/>
          </a:xfrm>
          <a:prstGeom prst="rect">
            <a:avLst/>
          </a:prstGeom>
          <a:solidFill>
            <a:srgbClr val="FFFFFF">
              <a:alpha val="67843"/>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200"/>
              <a:buFont typeface="Arial"/>
              <a:buNone/>
            </a:pPr>
            <a:r>
              <a:rPr lang="en-US" sz="3200" b="1" i="0" u="none" strike="noStrike" cap="none">
                <a:solidFill>
                  <a:srgbClr val="0F7556"/>
                </a:solidFill>
                <a:latin typeface="Open Sans"/>
                <a:ea typeface="Open Sans"/>
                <a:cs typeface="Open Sans"/>
                <a:sym typeface="Open Sans"/>
              </a:rPr>
              <a:t>Reflecting</a:t>
            </a:r>
            <a:endParaRPr sz="3200" b="1" i="0" u="none" strike="noStrike" cap="none">
              <a:solidFill>
                <a:srgbClr val="0F7556"/>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endParaRPr sz="2400" b="0"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en-US" sz="2400" b="0" i="0" u="none" strike="noStrike" cap="none">
                <a:solidFill>
                  <a:schemeClr val="dk1"/>
                </a:solidFill>
                <a:latin typeface="Open Sans"/>
                <a:ea typeface="Open Sans"/>
                <a:cs typeface="Open Sans"/>
                <a:sym typeface="Open Sans"/>
              </a:rPr>
              <a:t>Take some time to reflect</a:t>
            </a:r>
            <a:endParaRPr sz="2400" b="0"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endParaRPr sz="2400" b="0"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en-US" sz="2400" b="0" i="0" u="none" strike="noStrike" cap="none">
                <a:solidFill>
                  <a:schemeClr val="dk1"/>
                </a:solidFill>
                <a:latin typeface="Open Sans"/>
                <a:ea typeface="Open Sans"/>
                <a:cs typeface="Open Sans"/>
                <a:sym typeface="Open Sans"/>
              </a:rPr>
              <a:t>What are some thoughts and ideas on how we continue to build on this shared agenda across the region?</a:t>
            </a:r>
            <a:endParaRPr sz="3200" b="1" i="0" u="none" strike="noStrike" cap="none">
              <a:solidFill>
                <a:srgbClr val="0F7556"/>
              </a:solidFill>
              <a:latin typeface="Open Sans"/>
              <a:ea typeface="Open Sans"/>
              <a:cs typeface="Open Sans"/>
              <a:sym typeface="Open Sans"/>
            </a:endParaRPr>
          </a:p>
        </p:txBody>
      </p:sp>
      <p:pic>
        <p:nvPicPr>
          <p:cNvPr id="354" name="Google Shape;354;g250070442ab_0_88"/>
          <p:cNvPicPr preferRelativeResize="0"/>
          <p:nvPr/>
        </p:nvPicPr>
        <p:blipFill rotWithShape="1">
          <a:blip r:embed="rId4">
            <a:alphaModFix/>
          </a:blip>
          <a:srcRect/>
          <a:stretch/>
        </p:blipFill>
        <p:spPr>
          <a:xfrm>
            <a:off x="5316192" y="0"/>
            <a:ext cx="4560820" cy="6857999"/>
          </a:xfrm>
          <a:prstGeom prst="rect">
            <a:avLst/>
          </a:prstGeom>
          <a:noFill/>
          <a:ln>
            <a:noFill/>
          </a:ln>
        </p:spPr>
      </p:pic>
      <p:sp>
        <p:nvSpPr>
          <p:cNvPr id="355" name="Google Shape;355;g250070442ab_0_88"/>
          <p:cNvSpPr txBox="1"/>
          <p:nvPr/>
        </p:nvSpPr>
        <p:spPr>
          <a:xfrm>
            <a:off x="252825" y="4313900"/>
            <a:ext cx="5063400" cy="188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18856A"/>
                </a:solidFill>
                <a:latin typeface="Calibri"/>
                <a:ea typeface="Calibri"/>
                <a:cs typeface="Calibri"/>
                <a:sym typeface="Calibri"/>
              </a:rPr>
              <a:t>Drop your comments in the chat</a:t>
            </a:r>
            <a:endParaRPr sz="2800" b="1" i="0" u="none" strike="noStrike" cap="none">
              <a:solidFill>
                <a:srgbClr val="18856A"/>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18856A"/>
                </a:solidFill>
                <a:latin typeface="Calibri"/>
                <a:ea typeface="Calibri"/>
                <a:cs typeface="Calibri"/>
                <a:sym typeface="Calibri"/>
              </a:rPr>
              <a:t>and participate in our</a:t>
            </a:r>
            <a:endParaRPr sz="2800" b="1" i="0" u="none" strike="noStrike" cap="none">
              <a:solidFill>
                <a:srgbClr val="18856A"/>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US" sz="2800" b="1" i="0" u="sng" strike="noStrike" cap="none">
                <a:solidFill>
                  <a:schemeClr val="hlink"/>
                </a:solidFill>
                <a:latin typeface="Calibri"/>
                <a:ea typeface="Calibri"/>
                <a:cs typeface="Calibri"/>
                <a:sym typeface="Calibri"/>
                <a:hlinkClick r:id="rId5"/>
              </a:rPr>
              <a:t>Mentimeter Poll</a:t>
            </a:r>
            <a:endParaRPr sz="2800" b="1" i="0" u="none" strike="noStrike" cap="none">
              <a:solidFill>
                <a:srgbClr val="18856A"/>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1" i="0" u="none" strike="noStrike" cap="none">
              <a:solidFill>
                <a:srgbClr val="18856A"/>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US" sz="2800" b="1" i="0" u="sng" strike="noStrike" cap="none">
                <a:solidFill>
                  <a:schemeClr val="hlink"/>
                </a:solidFill>
                <a:latin typeface="Calibri"/>
                <a:ea typeface="Calibri"/>
                <a:cs typeface="Calibri"/>
                <a:sym typeface="Calibri"/>
                <a:hlinkClick r:id="rId6"/>
              </a:rPr>
              <a:t>Mentimeter Results</a:t>
            </a:r>
            <a:endParaRPr sz="2800" b="1" i="0" u="none" strike="noStrike" cap="none">
              <a:solidFill>
                <a:srgbClr val="18856A"/>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g23157387dfd_1_389"/>
          <p:cNvSpPr txBox="1">
            <a:spLocks noGrp="1"/>
          </p:cNvSpPr>
          <p:nvPr>
            <p:ph type="body" idx="1"/>
          </p:nvPr>
        </p:nvSpPr>
        <p:spPr>
          <a:xfrm>
            <a:off x="838200" y="398275"/>
            <a:ext cx="10515600" cy="4814100"/>
          </a:xfrm>
          <a:prstGeom prst="rect">
            <a:avLst/>
          </a:prstGeom>
          <a:noFill/>
          <a:ln>
            <a:noFill/>
          </a:ln>
        </p:spPr>
        <p:txBody>
          <a:bodyPr spcFirstLastPara="1" wrap="square" lIns="91425" tIns="45700" rIns="91425" bIns="45700" anchor="t" anchorCtr="0">
            <a:normAutofit fontScale="77500" lnSpcReduction="20000"/>
          </a:bodyPr>
          <a:lstStyle/>
          <a:p>
            <a:pPr marL="0" lvl="0" indent="0" algn="ctr" rtl="0">
              <a:lnSpc>
                <a:spcPct val="90000"/>
              </a:lnSpc>
              <a:spcBef>
                <a:spcPts val="1000"/>
              </a:spcBef>
              <a:spcAft>
                <a:spcPts val="0"/>
              </a:spcAft>
              <a:buSzPct val="40909"/>
              <a:buNone/>
            </a:pPr>
            <a:r>
              <a:rPr lang="en-US" sz="4400" b="1">
                <a:solidFill>
                  <a:srgbClr val="0F7556"/>
                </a:solidFill>
                <a:latin typeface="Open Sans"/>
                <a:ea typeface="Open Sans"/>
                <a:cs typeface="Open Sans"/>
                <a:sym typeface="Open Sans"/>
              </a:rPr>
              <a:t>Save the date for our </a:t>
            </a:r>
            <a:endParaRPr sz="4400" b="1">
              <a:solidFill>
                <a:srgbClr val="0F7556"/>
              </a:solidFill>
              <a:latin typeface="Open Sans"/>
              <a:ea typeface="Open Sans"/>
              <a:cs typeface="Open Sans"/>
              <a:sym typeface="Open Sans"/>
            </a:endParaRPr>
          </a:p>
          <a:p>
            <a:pPr marL="0" lvl="0" indent="0" algn="ctr" rtl="0">
              <a:lnSpc>
                <a:spcPct val="90000"/>
              </a:lnSpc>
              <a:spcBef>
                <a:spcPts val="1000"/>
              </a:spcBef>
              <a:spcAft>
                <a:spcPts val="0"/>
              </a:spcAft>
              <a:buSzPct val="45000"/>
              <a:buNone/>
            </a:pPr>
            <a:r>
              <a:rPr lang="en-US" sz="4000" b="1">
                <a:solidFill>
                  <a:srgbClr val="0F7556"/>
                </a:solidFill>
                <a:latin typeface="Open Sans"/>
                <a:ea typeface="Open Sans"/>
                <a:cs typeface="Open Sans"/>
                <a:sym typeface="Open Sans"/>
              </a:rPr>
              <a:t>next meeting:</a:t>
            </a:r>
            <a:endParaRPr sz="4000" b="1">
              <a:solidFill>
                <a:srgbClr val="0F7556"/>
              </a:solidFill>
              <a:latin typeface="Open Sans"/>
              <a:ea typeface="Open Sans"/>
              <a:cs typeface="Open Sans"/>
              <a:sym typeface="Open Sans"/>
            </a:endParaRPr>
          </a:p>
          <a:p>
            <a:pPr marL="0" lvl="0" indent="0" algn="ctr" rtl="0">
              <a:lnSpc>
                <a:spcPct val="90000"/>
              </a:lnSpc>
              <a:spcBef>
                <a:spcPts val="1000"/>
              </a:spcBef>
              <a:spcAft>
                <a:spcPts val="0"/>
              </a:spcAft>
              <a:buSzPct val="40909"/>
              <a:buNone/>
            </a:pPr>
            <a:endParaRPr sz="4400" b="1" u="sng">
              <a:latin typeface="Open Sans"/>
              <a:ea typeface="Open Sans"/>
              <a:cs typeface="Open Sans"/>
              <a:sym typeface="Open Sans"/>
            </a:endParaRPr>
          </a:p>
          <a:p>
            <a:pPr marL="0" lvl="0" indent="0" algn="ctr" rtl="0">
              <a:lnSpc>
                <a:spcPct val="90000"/>
              </a:lnSpc>
              <a:spcBef>
                <a:spcPts val="1000"/>
              </a:spcBef>
              <a:spcAft>
                <a:spcPts val="0"/>
              </a:spcAft>
              <a:buSzPct val="40909"/>
              <a:buNone/>
            </a:pPr>
            <a:endParaRPr sz="4400" b="1" i="1">
              <a:latin typeface="Open Sans"/>
              <a:ea typeface="Open Sans"/>
              <a:cs typeface="Open Sans"/>
              <a:sym typeface="Open Sans"/>
            </a:endParaRPr>
          </a:p>
          <a:p>
            <a:pPr marL="0" lvl="0" indent="0" algn="ctr" rtl="0">
              <a:lnSpc>
                <a:spcPct val="90000"/>
              </a:lnSpc>
              <a:spcBef>
                <a:spcPts val="1000"/>
              </a:spcBef>
              <a:spcAft>
                <a:spcPts val="0"/>
              </a:spcAft>
              <a:buSzPct val="40909"/>
              <a:buNone/>
            </a:pPr>
            <a:endParaRPr sz="4400" b="1" i="1">
              <a:latin typeface="Open Sans"/>
              <a:ea typeface="Open Sans"/>
              <a:cs typeface="Open Sans"/>
              <a:sym typeface="Open Sans"/>
            </a:endParaRPr>
          </a:p>
          <a:p>
            <a:pPr marL="0" lvl="0" indent="0" algn="ctr" rtl="0">
              <a:lnSpc>
                <a:spcPct val="90000"/>
              </a:lnSpc>
              <a:spcBef>
                <a:spcPts val="1000"/>
              </a:spcBef>
              <a:spcAft>
                <a:spcPts val="0"/>
              </a:spcAft>
              <a:buClr>
                <a:schemeClr val="dk1"/>
              </a:buClr>
              <a:buSzPct val="40909"/>
              <a:buFont typeface="Arial"/>
              <a:buNone/>
            </a:pPr>
            <a:br>
              <a:rPr lang="en-US" sz="4400" b="1" i="1">
                <a:latin typeface="Open Sans"/>
                <a:ea typeface="Open Sans"/>
                <a:cs typeface="Open Sans"/>
                <a:sym typeface="Open Sans"/>
              </a:rPr>
            </a:br>
            <a:endParaRPr sz="4400" b="1" i="1">
              <a:latin typeface="Open Sans"/>
              <a:ea typeface="Open Sans"/>
              <a:cs typeface="Open Sans"/>
              <a:sym typeface="Open Sans"/>
            </a:endParaRPr>
          </a:p>
          <a:p>
            <a:pPr marL="0" lvl="0" indent="0" algn="ctr" rtl="0">
              <a:lnSpc>
                <a:spcPct val="90000"/>
              </a:lnSpc>
              <a:spcBef>
                <a:spcPts val="1000"/>
              </a:spcBef>
              <a:spcAft>
                <a:spcPts val="0"/>
              </a:spcAft>
              <a:buClr>
                <a:schemeClr val="dk1"/>
              </a:buClr>
              <a:buSzPct val="59016"/>
              <a:buFont typeface="Arial"/>
              <a:buNone/>
            </a:pPr>
            <a:r>
              <a:rPr lang="en-US" sz="3050" b="1" u="sng">
                <a:solidFill>
                  <a:schemeClr val="hlink"/>
                </a:solidFill>
                <a:latin typeface="Open Sans"/>
                <a:ea typeface="Open Sans"/>
                <a:cs typeface="Open Sans"/>
                <a:sym typeface="Open Sans"/>
                <a:hlinkClick r:id="rId3"/>
              </a:rPr>
              <a:t>Calendar Link</a:t>
            </a:r>
            <a:r>
              <a:rPr lang="en-US" sz="3050">
                <a:latin typeface="Open Sans"/>
                <a:ea typeface="Open Sans"/>
                <a:cs typeface="Open Sans"/>
                <a:sym typeface="Open Sans"/>
              </a:rPr>
              <a:t> / </a:t>
            </a:r>
            <a:r>
              <a:rPr lang="en-US" sz="3050" b="1" u="sng">
                <a:solidFill>
                  <a:schemeClr val="hlink"/>
                </a:solidFill>
                <a:latin typeface="Open Sans"/>
                <a:ea typeface="Open Sans"/>
                <a:cs typeface="Open Sans"/>
                <a:sym typeface="Open Sans"/>
                <a:hlinkClick r:id="rId4"/>
              </a:rPr>
              <a:t>Zoom Link</a:t>
            </a:r>
            <a:endParaRPr sz="3050" b="1">
              <a:latin typeface="Open Sans"/>
              <a:ea typeface="Open Sans"/>
              <a:cs typeface="Open Sans"/>
              <a:sym typeface="Open Sans"/>
            </a:endParaRPr>
          </a:p>
          <a:p>
            <a:pPr marL="0" lvl="0" indent="0" algn="ctr" rtl="0">
              <a:lnSpc>
                <a:spcPct val="115000"/>
              </a:lnSpc>
              <a:spcBef>
                <a:spcPts val="1000"/>
              </a:spcBef>
              <a:spcAft>
                <a:spcPts val="0"/>
              </a:spcAft>
              <a:buSzPct val="59015"/>
              <a:buNone/>
            </a:pPr>
            <a:br>
              <a:rPr lang="en-US" sz="3050">
                <a:latin typeface="Open Sans"/>
                <a:ea typeface="Open Sans"/>
                <a:cs typeface="Open Sans"/>
                <a:sym typeface="Open Sans"/>
              </a:rPr>
            </a:br>
            <a:r>
              <a:rPr lang="en-US" sz="3050">
                <a:latin typeface="Open Sans"/>
                <a:ea typeface="Open Sans"/>
                <a:cs typeface="Open Sans"/>
                <a:sym typeface="Open Sans"/>
              </a:rPr>
              <a:t>Please contact us with any questions or concerns: </a:t>
            </a:r>
            <a:r>
              <a:rPr lang="en-US" sz="3050" b="1" u="sng">
                <a:solidFill>
                  <a:schemeClr val="hlink"/>
                </a:solidFill>
                <a:latin typeface="Open Sans"/>
                <a:ea typeface="Open Sans"/>
                <a:cs typeface="Open Sans"/>
                <a:sym typeface="Open Sans"/>
                <a:hlinkClick r:id="rId5"/>
              </a:rPr>
              <a:t>ccrp@humboldt.edu</a:t>
            </a:r>
            <a:endParaRPr sz="3050" b="1">
              <a:latin typeface="Open Sans"/>
              <a:ea typeface="Open Sans"/>
              <a:cs typeface="Open Sans"/>
              <a:sym typeface="Open Sans"/>
            </a:endParaRPr>
          </a:p>
        </p:txBody>
      </p:sp>
      <p:sp>
        <p:nvSpPr>
          <p:cNvPr id="362" name="Google Shape;362;g23157387dfd_1_389"/>
          <p:cNvSpPr txBox="1"/>
          <p:nvPr/>
        </p:nvSpPr>
        <p:spPr>
          <a:xfrm>
            <a:off x="1506150" y="1738800"/>
            <a:ext cx="9214200" cy="1532100"/>
          </a:xfrm>
          <a:prstGeom prst="rect">
            <a:avLst/>
          </a:prstGeom>
          <a:solidFill>
            <a:srgbClr val="0F7556"/>
          </a:solidFill>
          <a:ln w="114300" cap="flat" cmpd="sng">
            <a:solidFill>
              <a:srgbClr val="EAE5CF"/>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90000"/>
              </a:lnSpc>
              <a:spcBef>
                <a:spcPts val="1000"/>
              </a:spcBef>
              <a:spcAft>
                <a:spcPts val="0"/>
              </a:spcAft>
              <a:buClr>
                <a:schemeClr val="dk1"/>
              </a:buClr>
              <a:buSzPts val="1800"/>
              <a:buFont typeface="Arial"/>
              <a:buNone/>
            </a:pPr>
            <a:r>
              <a:rPr lang="en-US" sz="4400" b="1" i="1" u="none" strike="noStrike" cap="none">
                <a:solidFill>
                  <a:schemeClr val="lt1"/>
                </a:solidFill>
                <a:latin typeface="Open Sans"/>
                <a:ea typeface="Open Sans"/>
                <a:cs typeface="Open Sans"/>
                <a:sym typeface="Open Sans"/>
              </a:rPr>
              <a:t>Thursday, February 29</a:t>
            </a:r>
            <a:endParaRPr sz="4400" b="1" i="1" u="none" strike="noStrike" cap="none">
              <a:solidFill>
                <a:schemeClr val="lt1"/>
              </a:solidFill>
              <a:latin typeface="Open Sans"/>
              <a:ea typeface="Open Sans"/>
              <a:cs typeface="Open Sans"/>
              <a:sym typeface="Open Sans"/>
            </a:endParaRPr>
          </a:p>
          <a:p>
            <a:pPr marL="0" marR="0" lvl="0" indent="0" algn="ctr" rtl="0">
              <a:lnSpc>
                <a:spcPct val="90000"/>
              </a:lnSpc>
              <a:spcBef>
                <a:spcPts val="1000"/>
              </a:spcBef>
              <a:spcAft>
                <a:spcPts val="0"/>
              </a:spcAft>
              <a:buClr>
                <a:schemeClr val="dk1"/>
              </a:buClr>
              <a:buSzPts val="1800"/>
              <a:buFont typeface="Arial"/>
              <a:buNone/>
            </a:pPr>
            <a:r>
              <a:rPr lang="en-US" sz="4400" b="1" i="1" u="none" strike="noStrike" cap="none">
                <a:solidFill>
                  <a:schemeClr val="lt1"/>
                </a:solidFill>
                <a:latin typeface="Open Sans"/>
                <a:ea typeface="Open Sans"/>
                <a:cs typeface="Open Sans"/>
                <a:sym typeface="Open Sans"/>
              </a:rPr>
              <a:t>11:00 a.m. - 12:30 p.m.</a:t>
            </a:r>
            <a:endParaRPr sz="1400" b="0" i="0" u="none" strike="noStrike" cap="none">
              <a:solidFill>
                <a:schemeClr val="lt1"/>
              </a:solidFill>
              <a:latin typeface="Calibri"/>
              <a:ea typeface="Calibri"/>
              <a:cs typeface="Calibri"/>
              <a:sym typeface="Calibri"/>
            </a:endParaRPr>
          </a:p>
        </p:txBody>
      </p:sp>
      <p:pic>
        <p:nvPicPr>
          <p:cNvPr id="363" name="Google Shape;363;g23157387dfd_1_389"/>
          <p:cNvPicPr preferRelativeResize="0"/>
          <p:nvPr/>
        </p:nvPicPr>
        <p:blipFill rotWithShape="1">
          <a:blip r:embed="rId6">
            <a:alphaModFix/>
          </a:blip>
          <a:srcRect/>
          <a:stretch/>
        </p:blipFill>
        <p:spPr>
          <a:xfrm>
            <a:off x="5025537" y="5212422"/>
            <a:ext cx="2175427" cy="14344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g292e97af49c_4_2"/>
          <p:cNvSpPr txBox="1"/>
          <p:nvPr/>
        </p:nvSpPr>
        <p:spPr>
          <a:xfrm>
            <a:off x="419150" y="431725"/>
            <a:ext cx="11112300" cy="585000"/>
          </a:xfrm>
          <a:prstGeom prst="rect">
            <a:avLst/>
          </a:prstGeom>
          <a:solidFill>
            <a:srgbClr val="FFFFFF">
              <a:alpha val="67843"/>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0F7556"/>
                </a:solidFill>
                <a:latin typeface="Open Sans"/>
                <a:ea typeface="Open Sans"/>
                <a:cs typeface="Open Sans"/>
                <a:sym typeface="Open Sans"/>
              </a:rPr>
              <a:t>Land Acknowledgement</a:t>
            </a:r>
            <a:endParaRPr sz="2400" b="0" i="0" u="none" strike="noStrike" cap="none">
              <a:solidFill>
                <a:schemeClr val="dk1"/>
              </a:solidFill>
              <a:latin typeface="Open Sans"/>
              <a:ea typeface="Open Sans"/>
              <a:cs typeface="Open Sans"/>
              <a:sym typeface="Open Sans"/>
            </a:endParaRPr>
          </a:p>
        </p:txBody>
      </p:sp>
      <p:sp>
        <p:nvSpPr>
          <p:cNvPr id="132" name="Google Shape;132;g292e97af49c_4_2"/>
          <p:cNvSpPr txBox="1"/>
          <p:nvPr/>
        </p:nvSpPr>
        <p:spPr>
          <a:xfrm>
            <a:off x="419150" y="431725"/>
            <a:ext cx="11412600" cy="6123600"/>
          </a:xfrm>
          <a:prstGeom prst="rect">
            <a:avLst/>
          </a:prstGeom>
          <a:solidFill>
            <a:srgbClr val="FFFFFF">
              <a:alpha val="67843"/>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0F7556"/>
                </a:solidFill>
                <a:latin typeface="Open Sans"/>
                <a:ea typeface="Open Sans"/>
                <a:cs typeface="Open Sans"/>
                <a:sym typeface="Open Sans"/>
              </a:rPr>
              <a:t>Land Acknowledgement</a:t>
            </a:r>
            <a:endParaRPr sz="3200" b="1" i="0" u="none" strike="noStrike" cap="none">
              <a:solidFill>
                <a:srgbClr val="0F7556"/>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a:ea typeface="Open Sans"/>
              <a:cs typeface="Open Sans"/>
              <a:sym typeface="Open Sans"/>
            </a:endParaRPr>
          </a:p>
          <a:p>
            <a:pPr marL="0" marR="0" lvl="0" indent="0" algn="l" rtl="0">
              <a:lnSpc>
                <a:spcPct val="115000"/>
              </a:lnSpc>
              <a:spcBef>
                <a:spcPts val="1000"/>
              </a:spcBef>
              <a:spcAft>
                <a:spcPts val="0"/>
              </a:spcAft>
              <a:buClr>
                <a:schemeClr val="dk1"/>
              </a:buClr>
              <a:buSzPts val="1100"/>
              <a:buFont typeface="Arial"/>
              <a:buNone/>
            </a:pPr>
            <a:r>
              <a:rPr lang="en-US" sz="2200" b="1" i="0" u="none" strike="noStrike" cap="none">
                <a:solidFill>
                  <a:schemeClr val="dk1"/>
                </a:solidFill>
                <a:latin typeface="Open Sans"/>
                <a:ea typeface="Open Sans"/>
                <a:cs typeface="Open Sans"/>
                <a:sym typeface="Open Sans"/>
              </a:rPr>
              <a:t>Redwood Region RISE’s Collaborative is located on the present and ancestral Homeland and unceded territory of Indigenous People. Tribes and Nations in our region include:</a:t>
            </a:r>
            <a:endParaRPr sz="2200" b="1" i="0" u="none" strike="noStrike" cap="none">
              <a:solidFill>
                <a:schemeClr val="dk1"/>
              </a:solidFill>
              <a:latin typeface="Open Sans"/>
              <a:ea typeface="Open Sans"/>
              <a:cs typeface="Open Sans"/>
              <a:sym typeface="Open Sans"/>
            </a:endParaRPr>
          </a:p>
          <a:p>
            <a:pPr marL="0" marR="0" lvl="0" indent="0" algn="l" rtl="0">
              <a:lnSpc>
                <a:spcPct val="115000"/>
              </a:lnSpc>
              <a:spcBef>
                <a:spcPts val="1200"/>
              </a:spcBef>
              <a:spcAft>
                <a:spcPts val="0"/>
              </a:spcAft>
              <a:buClr>
                <a:schemeClr val="dk1"/>
              </a:buClr>
              <a:buSzPts val="1100"/>
              <a:buFont typeface="Arial"/>
              <a:buNone/>
            </a:pPr>
            <a:r>
              <a:rPr lang="en-US" sz="1600" b="0" i="0" u="none" strike="noStrike" cap="none">
                <a:solidFill>
                  <a:schemeClr val="dk1"/>
                </a:solidFill>
                <a:latin typeface="Open Sans"/>
                <a:ea typeface="Open Sans"/>
                <a:cs typeface="Open Sans"/>
                <a:sym typeface="Open Sans"/>
              </a:rPr>
              <a:t>Bear River Band of the Rohnerville Rancheria; Big Lagoon Rancheria; Big Valley Band Rancheria; Blue Lake Rancheria; Cahto Tribe; Coyote Valley Band of Pomo Indians; Elem Indian Colony; Elk Valley Rancheria; Guidiville Indian Rancheria; Habematolel Rancheria of Pomo Indians; Hoopa Valley Tribe; Hopland Band of Pomo Indians; Karuk; Koi Nation; Manchester Band of Pomo Indians; Mattole; Middletown Rancheria of Pomo Indians; Pinoleville Pomo Nation; Potter Valley Tribe; Redwood Valley Little River Band of Pomo Indians; Resighini Rancheria; Robinson Rancheria; Round Valley Reservation; Scotts Valley Band of Pomo Indians; Sherwood Valley Rancheria; Tsnungwe; Tolowa; Tolowa Dee-ni' Nation; Trinidad Rancheria; Wailaki; Wiyot; Yurok Tribe.</a:t>
            </a:r>
            <a:endParaRPr sz="1600" b="0" i="0" u="none" strike="noStrike" cap="none">
              <a:solidFill>
                <a:schemeClr val="dk1"/>
              </a:solidFill>
              <a:latin typeface="Open Sans"/>
              <a:ea typeface="Open Sans"/>
              <a:cs typeface="Open Sans"/>
              <a:sym typeface="Open Sans"/>
            </a:endParaRPr>
          </a:p>
          <a:p>
            <a:pPr marL="0" marR="0" lvl="0" indent="0" algn="l" rtl="0">
              <a:lnSpc>
                <a:spcPct val="115000"/>
              </a:lnSpc>
              <a:spcBef>
                <a:spcPts val="1200"/>
              </a:spcBef>
              <a:spcAft>
                <a:spcPts val="0"/>
              </a:spcAft>
              <a:buClr>
                <a:srgbClr val="000000"/>
              </a:buClr>
              <a:buSzPts val="2400"/>
              <a:buFont typeface="Arial"/>
              <a:buNone/>
            </a:pPr>
            <a:r>
              <a:rPr lang="en-US" sz="2400" b="0" i="0" u="none" strike="noStrike" cap="none">
                <a:solidFill>
                  <a:schemeClr val="dk1"/>
                </a:solidFill>
                <a:latin typeface="Open Sans"/>
                <a:ea typeface="Open Sans"/>
                <a:cs typeface="Open Sans"/>
                <a:sym typeface="Open Sans"/>
              </a:rPr>
              <a:t>We make this land acknowledgement in recognition that our words must be matched by action and approach.</a:t>
            </a:r>
            <a:br>
              <a:rPr lang="en-US" sz="2400" b="0" i="0" u="none" strike="noStrike" cap="none">
                <a:solidFill>
                  <a:schemeClr val="dk1"/>
                </a:solidFill>
                <a:latin typeface="Open Sans"/>
                <a:ea typeface="Open Sans"/>
                <a:cs typeface="Open Sans"/>
                <a:sym typeface="Open Sans"/>
              </a:rPr>
            </a:br>
            <a:r>
              <a:rPr lang="en-US" sz="2400" b="0" i="0" u="none" strike="noStrike" cap="none">
                <a:solidFill>
                  <a:schemeClr val="dk1"/>
                </a:solidFill>
                <a:latin typeface="Open Sans"/>
                <a:ea typeface="Open Sans"/>
                <a:cs typeface="Open Sans"/>
                <a:sym typeface="Open Sans"/>
              </a:rPr>
              <a:t> </a:t>
            </a:r>
            <a:br>
              <a:rPr lang="en-US" sz="2400" b="0" i="0" u="none" strike="noStrike" cap="none">
                <a:solidFill>
                  <a:schemeClr val="dk1"/>
                </a:solidFill>
                <a:latin typeface="Open Sans"/>
                <a:ea typeface="Open Sans"/>
                <a:cs typeface="Open Sans"/>
                <a:sym typeface="Open Sans"/>
              </a:rPr>
            </a:br>
            <a:r>
              <a:rPr lang="en-US" sz="2000" b="0" i="0" u="none" strike="noStrike" cap="none">
                <a:solidFill>
                  <a:schemeClr val="dk1"/>
                </a:solidFill>
                <a:latin typeface="Open Sans"/>
                <a:ea typeface="Open Sans"/>
                <a:cs typeface="Open Sans"/>
                <a:sym typeface="Open Sans"/>
              </a:rPr>
              <a:t>Learn more:</a:t>
            </a:r>
            <a:r>
              <a:rPr lang="en-US" sz="2000" b="0" i="0" u="none" strike="noStrike" cap="none">
                <a:solidFill>
                  <a:schemeClr val="dk1"/>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 </a:t>
            </a:r>
            <a:r>
              <a:rPr lang="en-US" sz="2000" b="0" i="0" u="sng" strike="noStrike" cap="none">
                <a:solidFill>
                  <a:srgbClr val="0563C1"/>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"What Good Is a Land Acknowledgment?"</a:t>
            </a:r>
            <a:endParaRPr sz="2000" b="0" i="0" u="none" strike="noStrike" cap="none">
              <a:solidFill>
                <a:schemeClr val="dk1"/>
              </a:solidFill>
              <a:latin typeface="Open Sans"/>
              <a:ea typeface="Open Sans"/>
              <a:cs typeface="Open Sans"/>
              <a:sym typeface="Open Sans"/>
            </a:endParaRPr>
          </a:p>
        </p:txBody>
      </p:sp>
      <p:pic>
        <p:nvPicPr>
          <p:cNvPr id="133" name="Google Shape;133;g292e97af49c_4_2"/>
          <p:cNvPicPr preferRelativeResize="0"/>
          <p:nvPr/>
        </p:nvPicPr>
        <p:blipFill rotWithShape="1">
          <a:blip r:embed="rId4">
            <a:alphaModFix/>
          </a:blip>
          <a:srcRect/>
          <a:stretch/>
        </p:blipFill>
        <p:spPr>
          <a:xfrm>
            <a:off x="10497502" y="5665488"/>
            <a:ext cx="1425998" cy="9402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23157387dfd_1_505"/>
          <p:cNvSpPr txBox="1"/>
          <p:nvPr/>
        </p:nvSpPr>
        <p:spPr>
          <a:xfrm>
            <a:off x="419150" y="431725"/>
            <a:ext cx="11504400" cy="3447900"/>
          </a:xfrm>
          <a:prstGeom prst="rect">
            <a:avLst/>
          </a:prstGeom>
          <a:solidFill>
            <a:srgbClr val="FFFFFF">
              <a:alpha val="67450"/>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0F7556"/>
                </a:solidFill>
                <a:latin typeface="Open Sans"/>
                <a:ea typeface="Open Sans"/>
                <a:cs typeface="Open Sans"/>
                <a:sym typeface="Open Sans"/>
              </a:rPr>
              <a:t>Some Housekeeping Notes</a:t>
            </a:r>
            <a:endParaRPr sz="3200" b="1" i="0" u="none" strike="noStrike" cap="none">
              <a:solidFill>
                <a:srgbClr val="0F7556"/>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a:ea typeface="Open Sans"/>
              <a:cs typeface="Open Sans"/>
              <a:sym typeface="Open Sans"/>
            </a:endParaRPr>
          </a:p>
          <a:p>
            <a:pPr marL="457200" marR="0" lvl="0" indent="-381000" algn="l" rtl="0">
              <a:lnSpc>
                <a:spcPct val="115000"/>
              </a:lnSpc>
              <a:spcBef>
                <a:spcPts val="0"/>
              </a:spcBef>
              <a:spcAft>
                <a:spcPts val="0"/>
              </a:spcAft>
              <a:buClr>
                <a:schemeClr val="dk1"/>
              </a:buClr>
              <a:buSzPts val="2400"/>
              <a:buFont typeface="Open Sans"/>
              <a:buChar char="●"/>
            </a:pPr>
            <a:r>
              <a:rPr lang="en-US" sz="2400" b="1" i="0" u="none" strike="noStrike" cap="none">
                <a:solidFill>
                  <a:schemeClr val="dk1"/>
                </a:solidFill>
                <a:latin typeface="Open Sans"/>
                <a:ea typeface="Open Sans"/>
                <a:cs typeface="Open Sans"/>
                <a:sym typeface="Open Sans"/>
              </a:rPr>
              <a:t>Team</a:t>
            </a:r>
            <a:r>
              <a:rPr lang="en-US" sz="2400" b="0" i="0" u="none" strike="noStrike" cap="none">
                <a:solidFill>
                  <a:schemeClr val="dk1"/>
                </a:solidFill>
                <a:latin typeface="Open Sans"/>
                <a:ea typeface="Open Sans"/>
                <a:cs typeface="Open Sans"/>
                <a:sym typeface="Open Sans"/>
              </a:rPr>
              <a:t>👋🏽</a:t>
            </a:r>
            <a:endParaRPr sz="2400" b="0" i="0" u="none" strike="noStrike" cap="none">
              <a:solidFill>
                <a:schemeClr val="dk1"/>
              </a:solidFill>
              <a:latin typeface="Open Sans"/>
              <a:ea typeface="Open Sans"/>
              <a:cs typeface="Open Sans"/>
              <a:sym typeface="Open Sans"/>
            </a:endParaRPr>
          </a:p>
          <a:p>
            <a:pPr marL="457200" marR="0" lvl="0" indent="-381000" algn="l" rtl="0">
              <a:lnSpc>
                <a:spcPct val="115000"/>
              </a:lnSpc>
              <a:spcBef>
                <a:spcPts val="0"/>
              </a:spcBef>
              <a:spcAft>
                <a:spcPts val="0"/>
              </a:spcAft>
              <a:buClr>
                <a:schemeClr val="dk1"/>
              </a:buClr>
              <a:buSzPts val="2400"/>
              <a:buFont typeface="Open Sans"/>
              <a:buChar char="●"/>
            </a:pPr>
            <a:r>
              <a:rPr lang="en-US" sz="2400" b="1" i="0" u="none" strike="noStrike" cap="none">
                <a:solidFill>
                  <a:schemeClr val="dk1"/>
                </a:solidFill>
                <a:latin typeface="Open Sans"/>
                <a:ea typeface="Open Sans"/>
                <a:cs typeface="Open Sans"/>
                <a:sym typeface="Open Sans"/>
              </a:rPr>
              <a:t>Welcome</a:t>
            </a:r>
            <a:r>
              <a:rPr lang="en-US" sz="2400" b="0" i="0" u="none" strike="noStrike" cap="none">
                <a:solidFill>
                  <a:schemeClr val="dk1"/>
                </a:solidFill>
                <a:latin typeface="Open Sans"/>
                <a:ea typeface="Open Sans"/>
                <a:cs typeface="Open Sans"/>
                <a:sym typeface="Open Sans"/>
              </a:rPr>
              <a:t>! </a:t>
            </a:r>
            <a:endParaRPr sz="2400" b="0" i="0" u="none" strike="noStrike" cap="none">
              <a:solidFill>
                <a:schemeClr val="dk1"/>
              </a:solidFill>
              <a:latin typeface="Open Sans"/>
              <a:ea typeface="Open Sans"/>
              <a:cs typeface="Open Sans"/>
              <a:sym typeface="Open Sans"/>
            </a:endParaRPr>
          </a:p>
          <a:p>
            <a:pPr marL="457200" marR="0" lvl="0" indent="-381000" algn="l" rtl="0">
              <a:lnSpc>
                <a:spcPct val="115000"/>
              </a:lnSpc>
              <a:spcBef>
                <a:spcPts val="0"/>
              </a:spcBef>
              <a:spcAft>
                <a:spcPts val="0"/>
              </a:spcAft>
              <a:buClr>
                <a:schemeClr val="dk1"/>
              </a:buClr>
              <a:buSzPts val="2400"/>
              <a:buFont typeface="Open Sans"/>
              <a:buChar char="●"/>
            </a:pPr>
            <a:r>
              <a:rPr lang="en-US" sz="2400" b="1" i="0" u="none" strike="noStrike" cap="none">
                <a:solidFill>
                  <a:schemeClr val="dk1"/>
                </a:solidFill>
                <a:latin typeface="Open Sans"/>
                <a:ea typeface="Open Sans"/>
                <a:cs typeface="Open Sans"/>
                <a:sym typeface="Open Sans"/>
              </a:rPr>
              <a:t>Spanish Interpretations are available</a:t>
            </a:r>
            <a:endParaRPr sz="2400" b="1" i="0" u="none" strike="noStrike" cap="none">
              <a:solidFill>
                <a:schemeClr val="dk1"/>
              </a:solidFill>
              <a:highlight>
                <a:srgbClr val="FFFF00"/>
              </a:highlight>
              <a:latin typeface="Open Sans"/>
              <a:ea typeface="Open Sans"/>
              <a:cs typeface="Open Sans"/>
              <a:sym typeface="Open Sans"/>
            </a:endParaRPr>
          </a:p>
          <a:p>
            <a:pPr marL="457200" marR="0" lvl="0" indent="-381000" algn="l" rtl="0">
              <a:lnSpc>
                <a:spcPct val="115000"/>
              </a:lnSpc>
              <a:spcBef>
                <a:spcPts val="0"/>
              </a:spcBef>
              <a:spcAft>
                <a:spcPts val="0"/>
              </a:spcAft>
              <a:buClr>
                <a:schemeClr val="dk1"/>
              </a:buClr>
              <a:buSzPts val="2400"/>
              <a:buFont typeface="Open Sans"/>
              <a:buChar char="●"/>
            </a:pPr>
            <a:r>
              <a:rPr lang="en-US" sz="2400" b="0" i="0" u="none" strike="noStrike" cap="none">
                <a:solidFill>
                  <a:schemeClr val="dk1"/>
                </a:solidFill>
                <a:latin typeface="Open Sans"/>
                <a:ea typeface="Open Sans"/>
                <a:cs typeface="Open Sans"/>
                <a:sym typeface="Open Sans"/>
              </a:rPr>
              <a:t>Speak at a </a:t>
            </a:r>
            <a:r>
              <a:rPr lang="en-US" sz="2400" b="1" i="0" u="none" strike="noStrike" cap="none">
                <a:solidFill>
                  <a:schemeClr val="dk1"/>
                </a:solidFill>
                <a:latin typeface="Open Sans"/>
                <a:ea typeface="Open Sans"/>
                <a:cs typeface="Open Sans"/>
                <a:sym typeface="Open Sans"/>
              </a:rPr>
              <a:t>manageable pace</a:t>
            </a:r>
            <a:r>
              <a:rPr lang="en-US" sz="2400" b="0" i="0" u="none" strike="noStrike" cap="none">
                <a:solidFill>
                  <a:schemeClr val="dk1"/>
                </a:solidFill>
                <a:latin typeface="Open Sans"/>
                <a:ea typeface="Open Sans"/>
                <a:cs typeface="Open Sans"/>
                <a:sym typeface="Open Sans"/>
              </a:rPr>
              <a:t> → </a:t>
            </a:r>
            <a:r>
              <a:rPr lang="en-US" sz="2400" b="0" i="1" u="none" strike="noStrike" cap="none">
                <a:solidFill>
                  <a:schemeClr val="dk1"/>
                </a:solidFill>
                <a:latin typeface="Open Sans"/>
                <a:ea typeface="Open Sans"/>
                <a:cs typeface="Open Sans"/>
                <a:sym typeface="Open Sans"/>
              </a:rPr>
              <a:t>and let us know if we aren’t!</a:t>
            </a:r>
            <a:endParaRPr sz="2400" b="0" i="0" u="none" strike="noStrike" cap="none">
              <a:solidFill>
                <a:schemeClr val="dk1"/>
              </a:solidFill>
              <a:latin typeface="Open Sans"/>
              <a:ea typeface="Open Sans"/>
              <a:cs typeface="Open Sans"/>
              <a:sym typeface="Open Sans"/>
            </a:endParaRPr>
          </a:p>
          <a:p>
            <a:pPr marL="457200" marR="0" lvl="0" indent="-381000" algn="l" rtl="0">
              <a:lnSpc>
                <a:spcPct val="115000"/>
              </a:lnSpc>
              <a:spcBef>
                <a:spcPts val="0"/>
              </a:spcBef>
              <a:spcAft>
                <a:spcPts val="0"/>
              </a:spcAft>
              <a:buClr>
                <a:schemeClr val="dk1"/>
              </a:buClr>
              <a:buSzPts val="2400"/>
              <a:buFont typeface="Open Sans"/>
              <a:buChar char="●"/>
            </a:pPr>
            <a:r>
              <a:rPr lang="en-US" sz="2400" b="1" i="0" u="none" strike="noStrike" cap="none">
                <a:solidFill>
                  <a:schemeClr val="dk1"/>
                </a:solidFill>
                <a:latin typeface="Open Sans"/>
                <a:ea typeface="Open Sans"/>
                <a:cs typeface="Open Sans"/>
                <a:sym typeface="Open Sans"/>
              </a:rPr>
              <a:t>Questions in chat</a:t>
            </a:r>
            <a:r>
              <a:rPr lang="en-US" sz="2400" b="0" i="0" u="none" strike="noStrike" cap="none">
                <a:solidFill>
                  <a:schemeClr val="dk1"/>
                </a:solidFill>
                <a:latin typeface="Open Sans"/>
                <a:ea typeface="Open Sans"/>
                <a:cs typeface="Open Sans"/>
                <a:sym typeface="Open Sans"/>
              </a:rPr>
              <a:t> → </a:t>
            </a:r>
            <a:r>
              <a:rPr lang="en-US" sz="2400" b="0" i="1" u="none" strike="noStrike" cap="none">
                <a:solidFill>
                  <a:schemeClr val="dk1"/>
                </a:solidFill>
                <a:latin typeface="Open Sans"/>
                <a:ea typeface="Open Sans"/>
                <a:cs typeface="Open Sans"/>
                <a:sym typeface="Open Sans"/>
              </a:rPr>
              <a:t>we gather &amp; answer your questions</a:t>
            </a:r>
            <a:endParaRPr sz="2400" b="0" i="0" u="none" strike="noStrike" cap="none">
              <a:solidFill>
                <a:schemeClr val="dk1"/>
              </a:solidFill>
              <a:latin typeface="Open Sans"/>
              <a:ea typeface="Open Sans"/>
              <a:cs typeface="Open Sans"/>
              <a:sym typeface="Open Sans"/>
            </a:endParaRPr>
          </a:p>
          <a:p>
            <a:pPr marL="457200" marR="0" lvl="0" indent="-381000" algn="l" rtl="0">
              <a:lnSpc>
                <a:spcPct val="115000"/>
              </a:lnSpc>
              <a:spcBef>
                <a:spcPts val="0"/>
              </a:spcBef>
              <a:spcAft>
                <a:spcPts val="0"/>
              </a:spcAft>
              <a:buClr>
                <a:schemeClr val="dk1"/>
              </a:buClr>
              <a:buSzPts val="2400"/>
              <a:buFont typeface="Open Sans"/>
              <a:buChar char="●"/>
            </a:pPr>
            <a:r>
              <a:rPr lang="en-US" sz="2400" b="0" i="0" u="none" strike="noStrike" cap="none">
                <a:solidFill>
                  <a:schemeClr val="dk1"/>
                </a:solidFill>
                <a:latin typeface="Open Sans"/>
                <a:ea typeface="Open Sans"/>
                <a:cs typeface="Open Sans"/>
                <a:sym typeface="Open Sans"/>
              </a:rPr>
              <a:t>Please </a:t>
            </a:r>
            <a:r>
              <a:rPr lang="en-US" sz="2400" b="1" i="0" u="none" strike="noStrike" cap="none">
                <a:solidFill>
                  <a:schemeClr val="dk1"/>
                </a:solidFill>
                <a:latin typeface="Open Sans"/>
                <a:ea typeface="Open Sans"/>
                <a:cs typeface="Open Sans"/>
                <a:sym typeface="Open Sans"/>
              </a:rPr>
              <a:t>mute your microphone </a:t>
            </a:r>
            <a:r>
              <a:rPr lang="en-US" sz="2400" b="0" i="0" u="none" strike="noStrike" cap="none">
                <a:solidFill>
                  <a:schemeClr val="dk1"/>
                </a:solidFill>
                <a:latin typeface="Open Sans"/>
                <a:ea typeface="Open Sans"/>
                <a:cs typeface="Open Sans"/>
                <a:sym typeface="Open Sans"/>
              </a:rPr>
              <a:t>while in the public Zoom room.</a:t>
            </a:r>
            <a:endParaRPr sz="2400" b="0" i="0" u="none" strike="noStrike" cap="none">
              <a:solidFill>
                <a:schemeClr val="dk1"/>
              </a:solidFill>
              <a:latin typeface="Open Sans"/>
              <a:ea typeface="Open Sans"/>
              <a:cs typeface="Open Sans"/>
              <a:sym typeface="Open Sans"/>
            </a:endParaRPr>
          </a:p>
        </p:txBody>
      </p:sp>
      <p:pic>
        <p:nvPicPr>
          <p:cNvPr id="139" name="Google Shape;139;g23157387dfd_1_505"/>
          <p:cNvPicPr preferRelativeResize="0"/>
          <p:nvPr/>
        </p:nvPicPr>
        <p:blipFill rotWithShape="1">
          <a:blip r:embed="rId3">
            <a:alphaModFix/>
          </a:blip>
          <a:srcRect/>
          <a:stretch/>
        </p:blipFill>
        <p:spPr>
          <a:xfrm>
            <a:off x="10497502" y="5665488"/>
            <a:ext cx="1425998" cy="9402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g2b33d2044ec_3_2"/>
          <p:cNvSpPr txBox="1"/>
          <p:nvPr/>
        </p:nvSpPr>
        <p:spPr>
          <a:xfrm>
            <a:off x="419150" y="431725"/>
            <a:ext cx="11504400" cy="954300"/>
          </a:xfrm>
          <a:prstGeom prst="rect">
            <a:avLst/>
          </a:prstGeom>
          <a:solidFill>
            <a:srgbClr val="FFFFFF">
              <a:alpha val="67450"/>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0F7556"/>
                </a:solidFill>
                <a:latin typeface="Open Sans"/>
                <a:ea typeface="Open Sans"/>
                <a:cs typeface="Open Sans"/>
                <a:sym typeface="Open Sans"/>
              </a:rPr>
              <a:t>Agenda for today’s meeting</a:t>
            </a:r>
            <a:endParaRPr sz="3200" b="1" i="0" u="none" strike="noStrike" cap="none">
              <a:solidFill>
                <a:srgbClr val="0F7556"/>
              </a:solidFill>
              <a:latin typeface="Open Sans"/>
              <a:ea typeface="Open Sans"/>
              <a:cs typeface="Open Sans"/>
              <a:sym typeface="Open Sans"/>
            </a:endParaRPr>
          </a:p>
          <a:p>
            <a:pPr marL="0" marR="0" lvl="0" indent="0" algn="l" rtl="0">
              <a:lnSpc>
                <a:spcPct val="115000"/>
              </a:lnSpc>
              <a:spcBef>
                <a:spcPts val="0"/>
              </a:spcBef>
              <a:spcAft>
                <a:spcPts val="0"/>
              </a:spcAft>
              <a:buClr>
                <a:srgbClr val="000000"/>
              </a:buClr>
              <a:buSzPts val="2400"/>
              <a:buFont typeface="Arial"/>
              <a:buNone/>
            </a:pPr>
            <a:endParaRPr sz="2400" b="0" i="0" u="none" strike="noStrike" cap="none">
              <a:solidFill>
                <a:schemeClr val="dk1"/>
              </a:solidFill>
              <a:latin typeface="Open Sans"/>
              <a:ea typeface="Open Sans"/>
              <a:cs typeface="Open Sans"/>
              <a:sym typeface="Open Sans"/>
            </a:endParaRPr>
          </a:p>
        </p:txBody>
      </p:sp>
      <p:pic>
        <p:nvPicPr>
          <p:cNvPr id="145" name="Google Shape;145;g2b33d2044ec_3_2"/>
          <p:cNvPicPr preferRelativeResize="0"/>
          <p:nvPr/>
        </p:nvPicPr>
        <p:blipFill rotWithShape="1">
          <a:blip r:embed="rId3">
            <a:alphaModFix/>
          </a:blip>
          <a:srcRect/>
          <a:stretch/>
        </p:blipFill>
        <p:spPr>
          <a:xfrm>
            <a:off x="10497502" y="5665488"/>
            <a:ext cx="1425998" cy="940276"/>
          </a:xfrm>
          <a:prstGeom prst="rect">
            <a:avLst/>
          </a:prstGeom>
          <a:noFill/>
          <a:ln>
            <a:noFill/>
          </a:ln>
        </p:spPr>
      </p:pic>
      <p:pic>
        <p:nvPicPr>
          <p:cNvPr id="146" name="Google Shape;146;g2b33d2044ec_3_2"/>
          <p:cNvPicPr preferRelativeResize="0"/>
          <p:nvPr/>
        </p:nvPicPr>
        <p:blipFill rotWithShape="1">
          <a:blip r:embed="rId4">
            <a:alphaModFix/>
          </a:blip>
          <a:srcRect/>
          <a:stretch/>
        </p:blipFill>
        <p:spPr>
          <a:xfrm>
            <a:off x="3052175" y="1276275"/>
            <a:ext cx="6238326" cy="51671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23157387dfd_1_107"/>
          <p:cNvSpPr txBox="1"/>
          <p:nvPr/>
        </p:nvSpPr>
        <p:spPr>
          <a:xfrm>
            <a:off x="568036" y="138545"/>
            <a:ext cx="10396200" cy="8772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4497F"/>
              </a:buClr>
              <a:buSzPts val="2000"/>
              <a:buFont typeface="Calibri"/>
              <a:buNone/>
            </a:pPr>
            <a:endParaRPr sz="2000" b="1" i="0" u="none" strike="noStrike" cap="none">
              <a:solidFill>
                <a:srgbClr val="14497F"/>
              </a:solidFill>
              <a:latin typeface="Lato"/>
              <a:ea typeface="Lato"/>
              <a:cs typeface="Lato"/>
              <a:sym typeface="Lato"/>
            </a:endParaRPr>
          </a:p>
          <a:p>
            <a:pPr marL="0" marR="0" lvl="0" indent="0" algn="l" rtl="0">
              <a:lnSpc>
                <a:spcPct val="90000"/>
              </a:lnSpc>
              <a:spcBef>
                <a:spcPts val="0"/>
              </a:spcBef>
              <a:spcAft>
                <a:spcPts val="0"/>
              </a:spcAft>
              <a:buClr>
                <a:srgbClr val="14497F"/>
              </a:buClr>
              <a:buSzPts val="2000"/>
              <a:buFont typeface="Calibri"/>
              <a:buNone/>
            </a:pPr>
            <a:endParaRPr sz="2000" b="1" i="0" u="none" strike="noStrike" cap="none">
              <a:solidFill>
                <a:srgbClr val="2E75B5"/>
              </a:solidFill>
              <a:latin typeface="Lato"/>
              <a:ea typeface="Lato"/>
              <a:cs typeface="Lato"/>
              <a:sym typeface="Lato"/>
            </a:endParaRPr>
          </a:p>
        </p:txBody>
      </p:sp>
      <p:sp>
        <p:nvSpPr>
          <p:cNvPr id="153" name="Google Shape;153;g23157387dfd_1_107"/>
          <p:cNvSpPr txBox="1"/>
          <p:nvPr/>
        </p:nvSpPr>
        <p:spPr>
          <a:xfrm>
            <a:off x="294312" y="4837774"/>
            <a:ext cx="11112300" cy="215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Lato"/>
              <a:ea typeface="Lato"/>
              <a:cs typeface="Lato"/>
              <a:sym typeface="Lato"/>
            </a:endParaRPr>
          </a:p>
          <a:p>
            <a:pPr marL="342900" marR="0" lvl="0" indent="-203200" algn="l" rtl="0">
              <a:lnSpc>
                <a:spcPct val="100000"/>
              </a:lnSpc>
              <a:spcBef>
                <a:spcPts val="0"/>
              </a:spcBef>
              <a:spcAft>
                <a:spcPts val="0"/>
              </a:spcAft>
              <a:buClr>
                <a:schemeClr val="dk1"/>
              </a:buClr>
              <a:buSzPts val="2200"/>
              <a:buFont typeface="Calibri"/>
              <a:buNone/>
            </a:pPr>
            <a:endParaRPr sz="22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chemeClr val="dk1"/>
              </a:buClr>
              <a:buSzPts val="2200"/>
              <a:buFont typeface="Calibri"/>
              <a:buNone/>
            </a:pPr>
            <a:endParaRPr sz="2200" b="0" i="0" u="none" strike="noStrike" cap="none">
              <a:solidFill>
                <a:schemeClr val="dk1"/>
              </a:solidFill>
              <a:latin typeface="Lato"/>
              <a:ea typeface="Lato"/>
              <a:cs typeface="Lato"/>
              <a:sym typeface="Lato"/>
            </a:endParaRPr>
          </a:p>
          <a:p>
            <a:pPr marL="342900" marR="0" lvl="0" indent="-19050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Lato"/>
              <a:ea typeface="Lato"/>
              <a:cs typeface="Lato"/>
              <a:sym typeface="Lato"/>
            </a:endParaRPr>
          </a:p>
          <a:p>
            <a:pPr marL="342900" marR="0" lvl="0" indent="-19050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Lato"/>
              <a:ea typeface="Lato"/>
              <a:cs typeface="Lato"/>
              <a:sym typeface="Lato"/>
            </a:endParaRPr>
          </a:p>
        </p:txBody>
      </p:sp>
      <p:sp>
        <p:nvSpPr>
          <p:cNvPr id="154" name="Google Shape;154;g23157387dfd_1_107"/>
          <p:cNvSpPr txBox="1"/>
          <p:nvPr/>
        </p:nvSpPr>
        <p:spPr>
          <a:xfrm>
            <a:off x="419150" y="431725"/>
            <a:ext cx="11112300" cy="3078300"/>
          </a:xfrm>
          <a:prstGeom prst="rect">
            <a:avLst/>
          </a:prstGeom>
          <a:solidFill>
            <a:srgbClr val="FFFFFF">
              <a:alpha val="67450"/>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0F7556"/>
                </a:solidFill>
                <a:latin typeface="Open Sans"/>
                <a:ea typeface="Open Sans"/>
                <a:cs typeface="Open Sans"/>
                <a:sym typeface="Open Sans"/>
              </a:rPr>
              <a:t>Administrative Updates RRRISE</a:t>
            </a:r>
            <a:endParaRPr sz="3200" b="1" i="0" u="none" strike="noStrike" cap="none">
              <a:solidFill>
                <a:srgbClr val="0F7556"/>
              </a:solidFill>
              <a:latin typeface="Open Sans"/>
              <a:ea typeface="Open Sans"/>
              <a:cs typeface="Open Sans"/>
              <a:sym typeface="Open Sans"/>
            </a:endParaRPr>
          </a:p>
          <a:p>
            <a:pPr marL="0" marR="0" lvl="0" indent="0" algn="l" rtl="0">
              <a:lnSpc>
                <a:spcPct val="115000"/>
              </a:lnSpc>
              <a:spcBef>
                <a:spcPts val="0"/>
              </a:spcBef>
              <a:spcAft>
                <a:spcPts val="0"/>
              </a:spcAft>
              <a:buClr>
                <a:srgbClr val="000000"/>
              </a:buClr>
              <a:buSzPts val="2400"/>
              <a:buFont typeface="Arial"/>
              <a:buNone/>
            </a:pPr>
            <a:endParaRPr sz="2400" b="0" i="0" u="none" strike="noStrike" cap="none">
              <a:solidFill>
                <a:schemeClr val="dk1"/>
              </a:solidFill>
              <a:latin typeface="Open Sans"/>
              <a:ea typeface="Open Sans"/>
              <a:cs typeface="Open Sans"/>
              <a:sym typeface="Open Sans"/>
            </a:endParaRPr>
          </a:p>
          <a:p>
            <a:pPr marL="457200" marR="0" lvl="0" indent="-381000" algn="l" rtl="0">
              <a:lnSpc>
                <a:spcPct val="115000"/>
              </a:lnSpc>
              <a:spcBef>
                <a:spcPts val="0"/>
              </a:spcBef>
              <a:spcAft>
                <a:spcPts val="0"/>
              </a:spcAft>
              <a:buClr>
                <a:schemeClr val="dk1"/>
              </a:buClr>
              <a:buSzPts val="2400"/>
              <a:buFont typeface="Open Sans"/>
              <a:buChar char="●"/>
            </a:pPr>
            <a:r>
              <a:rPr lang="en-US" sz="2400" b="1" i="0" u="sng" strike="noStrike" cap="none">
                <a:solidFill>
                  <a:schemeClr val="hlink"/>
                </a:solidFill>
                <a:latin typeface="Open Sans"/>
                <a:ea typeface="Open Sans"/>
                <a:cs typeface="Open Sans"/>
                <a:sym typeface="Open Sans"/>
                <a:hlinkClick r:id="rId3"/>
              </a:rPr>
              <a:t>Regional Plan Part 1</a:t>
            </a:r>
            <a:r>
              <a:rPr lang="en-US" sz="2400" b="1" i="0" u="none" strike="noStrike" cap="none">
                <a:solidFill>
                  <a:schemeClr val="dk1"/>
                </a:solidFill>
                <a:latin typeface="Open Sans"/>
                <a:ea typeface="Open Sans"/>
                <a:cs typeface="Open Sans"/>
                <a:sym typeface="Open Sans"/>
              </a:rPr>
              <a:t>: Submitted!</a:t>
            </a:r>
            <a:endParaRPr sz="2400" b="1" i="0" u="none" strike="noStrike" cap="none">
              <a:solidFill>
                <a:schemeClr val="dk1"/>
              </a:solidFill>
              <a:latin typeface="Open Sans"/>
              <a:ea typeface="Open Sans"/>
              <a:cs typeface="Open Sans"/>
              <a:sym typeface="Open Sans"/>
            </a:endParaRPr>
          </a:p>
          <a:p>
            <a:pPr marL="457200" marR="0" lvl="0" indent="-381000" algn="l" rtl="0">
              <a:lnSpc>
                <a:spcPct val="115000"/>
              </a:lnSpc>
              <a:spcBef>
                <a:spcPts val="0"/>
              </a:spcBef>
              <a:spcAft>
                <a:spcPts val="0"/>
              </a:spcAft>
              <a:buClr>
                <a:schemeClr val="dk1"/>
              </a:buClr>
              <a:buSzPts val="2400"/>
              <a:buFont typeface="Open Sans"/>
              <a:buChar char="●"/>
            </a:pPr>
            <a:r>
              <a:rPr lang="en-US" sz="2400" b="0" i="0" u="none" strike="noStrike" cap="none">
                <a:solidFill>
                  <a:schemeClr val="dk1"/>
                </a:solidFill>
                <a:latin typeface="Open Sans"/>
                <a:ea typeface="Open Sans"/>
                <a:cs typeface="Open Sans"/>
                <a:sym typeface="Open Sans"/>
              </a:rPr>
              <a:t>Governor’s Budget Update &amp; New Timeline</a:t>
            </a:r>
            <a:endParaRPr sz="2400" b="0" i="0" u="none" strike="noStrike" cap="none">
              <a:solidFill>
                <a:schemeClr val="dk1"/>
              </a:solidFill>
              <a:latin typeface="Open Sans"/>
              <a:ea typeface="Open Sans"/>
              <a:cs typeface="Open Sans"/>
              <a:sym typeface="Open Sans"/>
            </a:endParaRPr>
          </a:p>
          <a:p>
            <a:pPr marL="457200" marR="0" lvl="0" indent="-381000" algn="l" rtl="0">
              <a:lnSpc>
                <a:spcPct val="115000"/>
              </a:lnSpc>
              <a:spcBef>
                <a:spcPts val="0"/>
              </a:spcBef>
              <a:spcAft>
                <a:spcPts val="0"/>
              </a:spcAft>
              <a:buClr>
                <a:schemeClr val="dk1"/>
              </a:buClr>
              <a:buSzPts val="2400"/>
              <a:buFont typeface="Open Sans"/>
              <a:buChar char="●"/>
            </a:pPr>
            <a:r>
              <a:rPr lang="en-US" sz="2400" b="0" i="0" u="sng" strike="noStrike" cap="none">
                <a:solidFill>
                  <a:schemeClr val="hlink"/>
                </a:solidFill>
                <a:latin typeface="Open Sans"/>
                <a:ea typeface="Open Sans"/>
                <a:cs typeface="Open Sans"/>
                <a:sym typeface="Open Sans"/>
                <a:hlinkClick r:id="rId4"/>
              </a:rPr>
              <a:t>Partner Directory</a:t>
            </a:r>
            <a:endParaRPr sz="2400" b="0" i="0" u="none" strike="noStrike" cap="none">
              <a:solidFill>
                <a:schemeClr val="dk1"/>
              </a:solidFill>
              <a:latin typeface="Open Sans"/>
              <a:ea typeface="Open Sans"/>
              <a:cs typeface="Open Sans"/>
              <a:sym typeface="Open Sans"/>
            </a:endParaRPr>
          </a:p>
          <a:p>
            <a:pPr marL="457200" marR="0" lvl="0" indent="-381000" algn="l" rtl="0">
              <a:lnSpc>
                <a:spcPct val="115000"/>
              </a:lnSpc>
              <a:spcBef>
                <a:spcPts val="0"/>
              </a:spcBef>
              <a:spcAft>
                <a:spcPts val="0"/>
              </a:spcAft>
              <a:buClr>
                <a:schemeClr val="dk1"/>
              </a:buClr>
              <a:buSzPts val="2400"/>
              <a:buFont typeface="Open Sans"/>
              <a:buChar char="●"/>
            </a:pPr>
            <a:r>
              <a:rPr lang="en-US" sz="2400" b="0" i="0" u="none" strike="noStrike" cap="none">
                <a:solidFill>
                  <a:schemeClr val="dk1"/>
                </a:solidFill>
                <a:latin typeface="Open Sans"/>
                <a:ea typeface="Open Sans"/>
                <a:cs typeface="Open Sans"/>
                <a:sym typeface="Open Sans"/>
              </a:rPr>
              <a:t>Strategies Phase kick-off</a:t>
            </a:r>
            <a:endParaRPr sz="2400" b="0" i="0" u="none" strike="noStrike" cap="none">
              <a:solidFill>
                <a:schemeClr val="dk1"/>
              </a:solidFill>
              <a:latin typeface="Open Sans"/>
              <a:ea typeface="Open Sans"/>
              <a:cs typeface="Open Sans"/>
              <a:sym typeface="Open Sans"/>
            </a:endParaRPr>
          </a:p>
          <a:p>
            <a:pPr marL="457200" marR="0" lvl="0" indent="-381000" algn="l" rtl="0">
              <a:lnSpc>
                <a:spcPct val="100000"/>
              </a:lnSpc>
              <a:spcBef>
                <a:spcPts val="0"/>
              </a:spcBef>
              <a:spcAft>
                <a:spcPts val="0"/>
              </a:spcAft>
              <a:buClr>
                <a:schemeClr val="dk1"/>
              </a:buClr>
              <a:buSzPts val="2400"/>
              <a:buFont typeface="Open Sans"/>
              <a:buChar char="●"/>
            </a:pPr>
            <a:r>
              <a:rPr lang="en-US" sz="2400" b="0" i="0" u="none" strike="noStrike" cap="none">
                <a:solidFill>
                  <a:schemeClr val="dk1"/>
                </a:solidFill>
                <a:latin typeface="Open Sans"/>
                <a:ea typeface="Open Sans"/>
                <a:cs typeface="Open Sans"/>
                <a:sym typeface="Open Sans"/>
              </a:rPr>
              <a:t>Save the Date: in-person gathering: March 28-29</a:t>
            </a:r>
            <a:endParaRPr sz="2400" b="0" i="0" u="none" strike="noStrike" cap="none">
              <a:solidFill>
                <a:schemeClr val="dk1"/>
              </a:solidFill>
              <a:latin typeface="Open Sans"/>
              <a:ea typeface="Open Sans"/>
              <a:cs typeface="Open Sans"/>
              <a:sym typeface="Open Sans"/>
            </a:endParaRPr>
          </a:p>
        </p:txBody>
      </p:sp>
      <p:pic>
        <p:nvPicPr>
          <p:cNvPr id="155" name="Google Shape;155;g23157387dfd_1_107"/>
          <p:cNvPicPr preferRelativeResize="0"/>
          <p:nvPr/>
        </p:nvPicPr>
        <p:blipFill rotWithShape="1">
          <a:blip r:embed="rId5">
            <a:alphaModFix/>
          </a:blip>
          <a:srcRect/>
          <a:stretch/>
        </p:blipFill>
        <p:spPr>
          <a:xfrm>
            <a:off x="10497502" y="5665488"/>
            <a:ext cx="1425998" cy="940276"/>
          </a:xfrm>
          <a:prstGeom prst="rect">
            <a:avLst/>
          </a:prstGeom>
          <a:noFill/>
          <a:ln>
            <a:noFill/>
          </a:ln>
        </p:spPr>
      </p:pic>
      <p:pic>
        <p:nvPicPr>
          <p:cNvPr id="156" name="Google Shape;156;g23157387dfd_1_107"/>
          <p:cNvPicPr preferRelativeResize="0"/>
          <p:nvPr/>
        </p:nvPicPr>
        <p:blipFill rotWithShape="1">
          <a:blip r:embed="rId6">
            <a:alphaModFix/>
          </a:blip>
          <a:srcRect/>
          <a:stretch/>
        </p:blipFill>
        <p:spPr>
          <a:xfrm>
            <a:off x="1091412" y="3510025"/>
            <a:ext cx="9140526" cy="32000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g2b157224325_0_0"/>
          <p:cNvSpPr txBox="1"/>
          <p:nvPr/>
        </p:nvSpPr>
        <p:spPr>
          <a:xfrm>
            <a:off x="2581250" y="2386200"/>
            <a:ext cx="7282500" cy="44718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163" name="Google Shape;163;g2b157224325_0_0"/>
          <p:cNvSpPr txBox="1"/>
          <p:nvPr/>
        </p:nvSpPr>
        <p:spPr>
          <a:xfrm>
            <a:off x="245325" y="154450"/>
            <a:ext cx="4906200" cy="585000"/>
          </a:xfrm>
          <a:prstGeom prst="rect">
            <a:avLst/>
          </a:prstGeom>
          <a:solidFill>
            <a:srgbClr val="FFFFFF">
              <a:alpha val="67450"/>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0F7556"/>
                </a:solidFill>
                <a:latin typeface="Open Sans"/>
                <a:ea typeface="Open Sans"/>
                <a:cs typeface="Open Sans"/>
                <a:sym typeface="Open Sans"/>
              </a:rPr>
              <a:t>Overall shared agenda</a:t>
            </a:r>
            <a:endParaRPr sz="2200" b="0" i="0" u="none" strike="noStrike" cap="none">
              <a:solidFill>
                <a:schemeClr val="dk1"/>
              </a:solidFill>
              <a:latin typeface="Open Sans"/>
              <a:ea typeface="Open Sans"/>
              <a:cs typeface="Open Sans"/>
              <a:sym typeface="Open Sans"/>
            </a:endParaRPr>
          </a:p>
        </p:txBody>
      </p:sp>
      <p:pic>
        <p:nvPicPr>
          <p:cNvPr id="164" name="Google Shape;164;g2b157224325_0_0"/>
          <p:cNvPicPr preferRelativeResize="0"/>
          <p:nvPr/>
        </p:nvPicPr>
        <p:blipFill rotWithShape="1">
          <a:blip r:embed="rId3">
            <a:alphaModFix/>
          </a:blip>
          <a:srcRect/>
          <a:stretch/>
        </p:blipFill>
        <p:spPr>
          <a:xfrm>
            <a:off x="10497502" y="5665488"/>
            <a:ext cx="1425998" cy="940276"/>
          </a:xfrm>
          <a:prstGeom prst="rect">
            <a:avLst/>
          </a:prstGeom>
          <a:noFill/>
          <a:ln>
            <a:noFill/>
          </a:ln>
        </p:spPr>
      </p:pic>
      <p:pic>
        <p:nvPicPr>
          <p:cNvPr id="165" name="Google Shape;165;g2b157224325_0_0"/>
          <p:cNvPicPr preferRelativeResize="0"/>
          <p:nvPr/>
        </p:nvPicPr>
        <p:blipFill rotWithShape="1">
          <a:blip r:embed="rId4">
            <a:alphaModFix/>
          </a:blip>
          <a:srcRect/>
          <a:stretch/>
        </p:blipFill>
        <p:spPr>
          <a:xfrm>
            <a:off x="2581238" y="-282150"/>
            <a:ext cx="7282375" cy="7282375"/>
          </a:xfrm>
          <a:prstGeom prst="rect">
            <a:avLst/>
          </a:prstGeom>
          <a:noFill/>
          <a:ln>
            <a:noFill/>
          </a:ln>
        </p:spPr>
      </p:pic>
      <p:sp>
        <p:nvSpPr>
          <p:cNvPr id="166" name="Google Shape;166;g2b157224325_0_0"/>
          <p:cNvSpPr txBox="1"/>
          <p:nvPr/>
        </p:nvSpPr>
        <p:spPr>
          <a:xfrm>
            <a:off x="245325" y="979725"/>
            <a:ext cx="4274100" cy="861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Open Sans"/>
                <a:ea typeface="Open Sans"/>
                <a:cs typeface="Open Sans"/>
                <a:sym typeface="Open Sans"/>
              </a:rPr>
              <a:t>Through Jobs First, Redwood Region RISE aims to: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g250070442ab_0_2"/>
          <p:cNvSpPr txBox="1"/>
          <p:nvPr/>
        </p:nvSpPr>
        <p:spPr>
          <a:xfrm>
            <a:off x="0" y="2386075"/>
            <a:ext cx="2654700" cy="44718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173" name="Google Shape;173;g250070442ab_0_2"/>
          <p:cNvSpPr txBox="1"/>
          <p:nvPr/>
        </p:nvSpPr>
        <p:spPr>
          <a:xfrm>
            <a:off x="568036" y="138545"/>
            <a:ext cx="10396200" cy="8772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4497F"/>
              </a:buClr>
              <a:buSzPts val="2000"/>
              <a:buFont typeface="Calibri"/>
              <a:buNone/>
            </a:pPr>
            <a:endParaRPr sz="2000" b="1" i="0" u="none" strike="noStrike" cap="none">
              <a:solidFill>
                <a:srgbClr val="14497F"/>
              </a:solidFill>
              <a:latin typeface="Lato"/>
              <a:ea typeface="Lato"/>
              <a:cs typeface="Lato"/>
              <a:sym typeface="Lato"/>
            </a:endParaRPr>
          </a:p>
          <a:p>
            <a:pPr marL="0" marR="0" lvl="0" indent="0" algn="l" rtl="0">
              <a:lnSpc>
                <a:spcPct val="90000"/>
              </a:lnSpc>
              <a:spcBef>
                <a:spcPts val="0"/>
              </a:spcBef>
              <a:spcAft>
                <a:spcPts val="0"/>
              </a:spcAft>
              <a:buClr>
                <a:srgbClr val="14497F"/>
              </a:buClr>
              <a:buSzPts val="2000"/>
              <a:buFont typeface="Calibri"/>
              <a:buNone/>
            </a:pPr>
            <a:endParaRPr sz="2000" b="1" i="0" u="none" strike="noStrike" cap="none">
              <a:solidFill>
                <a:srgbClr val="2E75B5"/>
              </a:solidFill>
              <a:latin typeface="Lato"/>
              <a:ea typeface="Lato"/>
              <a:cs typeface="Lato"/>
              <a:sym typeface="Lato"/>
            </a:endParaRPr>
          </a:p>
        </p:txBody>
      </p:sp>
      <p:sp>
        <p:nvSpPr>
          <p:cNvPr id="174" name="Google Shape;174;g250070442ab_0_2"/>
          <p:cNvSpPr txBox="1"/>
          <p:nvPr/>
        </p:nvSpPr>
        <p:spPr>
          <a:xfrm>
            <a:off x="419150" y="138550"/>
            <a:ext cx="11112300" cy="954300"/>
          </a:xfrm>
          <a:prstGeom prst="rect">
            <a:avLst/>
          </a:prstGeom>
          <a:solidFill>
            <a:srgbClr val="FFFFFF">
              <a:alpha val="67843"/>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200"/>
              <a:buFont typeface="Arial"/>
              <a:buNone/>
            </a:pPr>
            <a:r>
              <a:rPr lang="en-US" sz="3200" b="1" i="0" u="none" strike="noStrike" cap="none">
                <a:solidFill>
                  <a:srgbClr val="0F7556"/>
                </a:solidFill>
                <a:latin typeface="Open Sans"/>
                <a:ea typeface="Open Sans"/>
                <a:cs typeface="Open Sans"/>
                <a:sym typeface="Open Sans"/>
              </a:rPr>
              <a:t>Collaborative Bodies: Flow Chart</a:t>
            </a:r>
            <a:endParaRPr sz="2400" b="1" i="0" u="none" strike="noStrike" cap="none">
              <a:solidFill>
                <a:schemeClr val="dk1"/>
              </a:solidFill>
              <a:latin typeface="Open Sans"/>
              <a:ea typeface="Open Sans"/>
              <a:cs typeface="Open Sans"/>
              <a:sym typeface="Open Sans"/>
            </a:endParaRPr>
          </a:p>
          <a:p>
            <a:pPr marL="45720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a:ea typeface="Open Sans"/>
              <a:cs typeface="Open Sans"/>
              <a:sym typeface="Open Sans"/>
            </a:endParaRPr>
          </a:p>
        </p:txBody>
      </p:sp>
      <p:pic>
        <p:nvPicPr>
          <p:cNvPr id="175" name="Google Shape;175;g250070442ab_0_2"/>
          <p:cNvPicPr preferRelativeResize="0"/>
          <p:nvPr/>
        </p:nvPicPr>
        <p:blipFill rotWithShape="1">
          <a:blip r:embed="rId3">
            <a:alphaModFix/>
          </a:blip>
          <a:srcRect/>
          <a:stretch/>
        </p:blipFill>
        <p:spPr>
          <a:xfrm>
            <a:off x="10497502" y="5665488"/>
            <a:ext cx="1425998" cy="940276"/>
          </a:xfrm>
          <a:prstGeom prst="rect">
            <a:avLst/>
          </a:prstGeom>
          <a:noFill/>
          <a:ln>
            <a:noFill/>
          </a:ln>
        </p:spPr>
      </p:pic>
      <p:pic>
        <p:nvPicPr>
          <p:cNvPr id="176" name="Google Shape;176;g250070442ab_0_2"/>
          <p:cNvPicPr preferRelativeResize="0"/>
          <p:nvPr/>
        </p:nvPicPr>
        <p:blipFill rotWithShape="1">
          <a:blip r:embed="rId4">
            <a:alphaModFix/>
          </a:blip>
          <a:srcRect t="23960" r="35174"/>
          <a:stretch/>
        </p:blipFill>
        <p:spPr>
          <a:xfrm>
            <a:off x="1759900" y="1015750"/>
            <a:ext cx="8430797" cy="5842249"/>
          </a:xfrm>
          <a:prstGeom prst="rect">
            <a:avLst/>
          </a:prstGeom>
          <a:noFill/>
          <a:ln>
            <a:noFill/>
          </a:ln>
        </p:spPr>
      </p:pic>
      <p:sp>
        <p:nvSpPr>
          <p:cNvPr id="177" name="Google Shape;177;g250070442ab_0_2"/>
          <p:cNvSpPr txBox="1"/>
          <p:nvPr/>
        </p:nvSpPr>
        <p:spPr>
          <a:xfrm>
            <a:off x="312825" y="5282175"/>
            <a:ext cx="5479200" cy="1323600"/>
          </a:xfrm>
          <a:prstGeom prst="rect">
            <a:avLst/>
          </a:prstGeom>
          <a:solidFill>
            <a:srgbClr val="FFFFFF">
              <a:alpha val="67450"/>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2000" b="0" i="0" u="none" strike="noStrike" cap="none">
                <a:solidFill>
                  <a:schemeClr val="dk1"/>
                </a:solidFill>
                <a:latin typeface="Open Sans"/>
                <a:ea typeface="Open Sans"/>
                <a:cs typeface="Open Sans"/>
                <a:sym typeface="Open Sans"/>
              </a:rPr>
              <a:t>California Jobs First is a $600 million statewide initiative designed to promote a sustainable and equitable recovery from </a:t>
            </a:r>
            <a:endParaRPr sz="2000" b="0"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en-US" sz="2000" b="0" i="0" u="none" strike="noStrike" cap="none">
                <a:solidFill>
                  <a:schemeClr val="dk1"/>
                </a:solidFill>
                <a:latin typeface="Open Sans"/>
                <a:ea typeface="Open Sans"/>
                <a:cs typeface="Open Sans"/>
                <a:sym typeface="Open Sans"/>
              </a:rPr>
              <a:t>the economic distress of COVID-19. </a:t>
            </a:r>
            <a:endParaRPr sz="2000" b="0" i="0" u="none" strike="noStrike" cap="none">
              <a:solidFill>
                <a:schemeClr val="dk1"/>
              </a:solidFill>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g2b157224325_1_0"/>
          <p:cNvSpPr txBox="1"/>
          <p:nvPr/>
        </p:nvSpPr>
        <p:spPr>
          <a:xfrm>
            <a:off x="568036" y="138545"/>
            <a:ext cx="10396200" cy="8772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4497F"/>
              </a:buClr>
              <a:buSzPts val="2000"/>
              <a:buFont typeface="Calibri"/>
              <a:buNone/>
            </a:pPr>
            <a:endParaRPr sz="2000" b="1" i="0" u="none" strike="noStrike" cap="none">
              <a:solidFill>
                <a:srgbClr val="14497F"/>
              </a:solidFill>
              <a:latin typeface="Lato"/>
              <a:ea typeface="Lato"/>
              <a:cs typeface="Lato"/>
              <a:sym typeface="Lato"/>
            </a:endParaRPr>
          </a:p>
          <a:p>
            <a:pPr marL="0" marR="0" lvl="0" indent="0" algn="l" rtl="0">
              <a:lnSpc>
                <a:spcPct val="90000"/>
              </a:lnSpc>
              <a:spcBef>
                <a:spcPts val="0"/>
              </a:spcBef>
              <a:spcAft>
                <a:spcPts val="0"/>
              </a:spcAft>
              <a:buClr>
                <a:srgbClr val="14497F"/>
              </a:buClr>
              <a:buSzPts val="2000"/>
              <a:buFont typeface="Calibri"/>
              <a:buNone/>
            </a:pPr>
            <a:endParaRPr sz="2000" b="1" i="0" u="none" strike="noStrike" cap="none">
              <a:solidFill>
                <a:srgbClr val="2E75B5"/>
              </a:solidFill>
              <a:latin typeface="Lato"/>
              <a:ea typeface="Lato"/>
              <a:cs typeface="Lato"/>
              <a:sym typeface="Lato"/>
            </a:endParaRPr>
          </a:p>
        </p:txBody>
      </p:sp>
      <p:sp>
        <p:nvSpPr>
          <p:cNvPr id="184" name="Google Shape;184;g2b157224325_1_0"/>
          <p:cNvSpPr txBox="1"/>
          <p:nvPr/>
        </p:nvSpPr>
        <p:spPr>
          <a:xfrm>
            <a:off x="294312" y="4003249"/>
            <a:ext cx="11112300" cy="8865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2400"/>
              <a:buFont typeface="Arial"/>
              <a:buNone/>
            </a:pPr>
            <a:r>
              <a:rPr lang="en-US" sz="2400" b="0" i="0" u="none" strike="noStrike" cap="none">
                <a:solidFill>
                  <a:schemeClr val="dk1"/>
                </a:solidFill>
                <a:latin typeface="Open Sans"/>
                <a:ea typeface="Open Sans"/>
                <a:cs typeface="Open Sans"/>
                <a:sym typeface="Open Sans"/>
              </a:rPr>
              <a:t>Click the link in the chat to respond.</a:t>
            </a:r>
            <a:endParaRPr sz="2400" b="0" i="0" u="none" strike="noStrike" cap="none">
              <a:solidFill>
                <a:schemeClr val="dk1"/>
              </a:solidFill>
              <a:latin typeface="Open Sans"/>
              <a:ea typeface="Open Sans"/>
              <a:cs typeface="Open Sans"/>
              <a:sym typeface="Open Sans"/>
            </a:endParaRPr>
          </a:p>
          <a:p>
            <a:pPr marL="0" marR="0" lvl="0" indent="0" algn="l" rtl="0">
              <a:lnSpc>
                <a:spcPct val="115000"/>
              </a:lnSpc>
              <a:spcBef>
                <a:spcPts val="0"/>
              </a:spcBef>
              <a:spcAft>
                <a:spcPts val="0"/>
              </a:spcAft>
              <a:buClr>
                <a:srgbClr val="000000"/>
              </a:buClr>
              <a:buSzPts val="2400"/>
              <a:buFont typeface="Arial"/>
              <a:buNone/>
            </a:pPr>
            <a:r>
              <a:rPr lang="en-US" sz="2400" b="0" i="1" u="none" strike="noStrike" cap="none">
                <a:solidFill>
                  <a:schemeClr val="dk1"/>
                </a:solidFill>
                <a:latin typeface="Open Sans"/>
                <a:ea typeface="Open Sans"/>
                <a:cs typeface="Open Sans"/>
                <a:sym typeface="Open Sans"/>
              </a:rPr>
              <a:t>Having technical trouble? Enter your answer into chat and we’ll enter it for you.</a:t>
            </a:r>
            <a:endParaRPr sz="1400" b="0" i="1" u="none" strike="noStrike" cap="none">
              <a:solidFill>
                <a:srgbClr val="000000"/>
              </a:solidFill>
              <a:latin typeface="Arial"/>
              <a:ea typeface="Arial"/>
              <a:cs typeface="Arial"/>
              <a:sym typeface="Arial"/>
            </a:endParaRPr>
          </a:p>
        </p:txBody>
      </p:sp>
      <p:sp>
        <p:nvSpPr>
          <p:cNvPr id="185" name="Google Shape;185;g2b157224325_1_0"/>
          <p:cNvSpPr txBox="1"/>
          <p:nvPr/>
        </p:nvSpPr>
        <p:spPr>
          <a:xfrm>
            <a:off x="294300" y="126925"/>
            <a:ext cx="11629200" cy="585000"/>
          </a:xfrm>
          <a:prstGeom prst="rect">
            <a:avLst/>
          </a:prstGeom>
          <a:solidFill>
            <a:srgbClr val="FFFFFF">
              <a:alpha val="68235"/>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0F7556"/>
                </a:solidFill>
                <a:latin typeface="Open Sans"/>
                <a:ea typeface="Open Sans"/>
                <a:cs typeface="Open Sans"/>
                <a:sym typeface="Open Sans"/>
              </a:rPr>
              <a:t>Redwood Region, where are you? </a:t>
            </a:r>
            <a:endParaRPr sz="2400" b="1" i="0" u="none" strike="noStrike" cap="none">
              <a:solidFill>
                <a:schemeClr val="dk1"/>
              </a:solidFill>
              <a:latin typeface="Open Sans"/>
              <a:ea typeface="Open Sans"/>
              <a:cs typeface="Open Sans"/>
              <a:sym typeface="Open Sans"/>
            </a:endParaRPr>
          </a:p>
        </p:txBody>
      </p:sp>
      <p:pic>
        <p:nvPicPr>
          <p:cNvPr id="186" name="Google Shape;186;g2b157224325_1_0"/>
          <p:cNvPicPr preferRelativeResize="0"/>
          <p:nvPr/>
        </p:nvPicPr>
        <p:blipFill rotWithShape="1">
          <a:blip r:embed="rId3">
            <a:alphaModFix/>
          </a:blip>
          <a:srcRect/>
          <a:stretch/>
        </p:blipFill>
        <p:spPr>
          <a:xfrm>
            <a:off x="10497502" y="5665488"/>
            <a:ext cx="1425998" cy="940276"/>
          </a:xfrm>
          <a:prstGeom prst="rect">
            <a:avLst/>
          </a:prstGeom>
          <a:noFill/>
          <a:ln>
            <a:noFill/>
          </a:ln>
        </p:spPr>
      </p:pic>
      <p:sp>
        <p:nvSpPr>
          <p:cNvPr id="187" name="Google Shape;187;g2b157224325_1_0"/>
          <p:cNvSpPr txBox="1"/>
          <p:nvPr/>
        </p:nvSpPr>
        <p:spPr>
          <a:xfrm>
            <a:off x="294300" y="1472567"/>
            <a:ext cx="121197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400"/>
              <a:buFont typeface="Arial"/>
              <a:buNone/>
            </a:pPr>
            <a:r>
              <a:rPr lang="en-US" sz="2400" b="1" i="0" u="none" strike="noStrike" cap="none">
                <a:solidFill>
                  <a:schemeClr val="dk1"/>
                </a:solidFill>
                <a:latin typeface="Open Sans"/>
                <a:ea typeface="Open Sans"/>
                <a:cs typeface="Open Sans"/>
                <a:sym typeface="Open Sans"/>
              </a:rPr>
              <a:t>If you woke up tomorrow and shared prosperity is real, what do you see? </a:t>
            </a:r>
            <a:endParaRPr sz="1400" b="0" i="0" u="none" strike="noStrike" cap="none">
              <a:solidFill>
                <a:srgbClr val="000000"/>
              </a:solidFill>
              <a:latin typeface="Arial"/>
              <a:ea typeface="Arial"/>
              <a:cs typeface="Arial"/>
              <a:sym typeface="Arial"/>
            </a:endParaRPr>
          </a:p>
        </p:txBody>
      </p:sp>
      <p:sp>
        <p:nvSpPr>
          <p:cNvPr id="188" name="Google Shape;188;g2b157224325_1_0"/>
          <p:cNvSpPr txBox="1"/>
          <p:nvPr/>
        </p:nvSpPr>
        <p:spPr>
          <a:xfrm>
            <a:off x="294300" y="2145608"/>
            <a:ext cx="119235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400"/>
              <a:buFont typeface="Arial"/>
              <a:buNone/>
            </a:pPr>
            <a:r>
              <a:rPr lang="en-US" sz="2400" b="1" i="0" u="none" strike="noStrike" cap="none">
                <a:solidFill>
                  <a:schemeClr val="dk1"/>
                </a:solidFill>
                <a:latin typeface="Open Sans"/>
                <a:ea typeface="Open Sans"/>
                <a:cs typeface="Open Sans"/>
                <a:sym typeface="Open Sans"/>
              </a:rPr>
              <a:t>Three words for what Shared Prosperity </a:t>
            </a:r>
            <a:r>
              <a:rPr lang="en-US" sz="2400" b="1" i="0" u="none" strike="noStrike" cap="none">
                <a:solidFill>
                  <a:schemeClr val="accent6"/>
                </a:solidFill>
                <a:latin typeface="Open Sans"/>
                <a:ea typeface="Open Sans"/>
                <a:cs typeface="Open Sans"/>
                <a:sym typeface="Open Sans"/>
              </a:rPr>
              <a:t>IS</a:t>
            </a:r>
            <a:endParaRPr sz="1400" b="0" i="0" u="none" strike="noStrike" cap="none">
              <a:solidFill>
                <a:schemeClr val="accent6"/>
              </a:solidFill>
              <a:latin typeface="Arial"/>
              <a:ea typeface="Arial"/>
              <a:cs typeface="Arial"/>
              <a:sym typeface="Arial"/>
            </a:endParaRPr>
          </a:p>
        </p:txBody>
      </p:sp>
      <p:sp>
        <p:nvSpPr>
          <p:cNvPr id="189" name="Google Shape;189;g2b157224325_1_0"/>
          <p:cNvSpPr txBox="1"/>
          <p:nvPr/>
        </p:nvSpPr>
        <p:spPr>
          <a:xfrm>
            <a:off x="294300" y="2818650"/>
            <a:ext cx="115569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400"/>
              <a:buFont typeface="Arial"/>
              <a:buNone/>
            </a:pPr>
            <a:r>
              <a:rPr lang="en-US" sz="2400" b="1" i="0" u="none" strike="noStrike" cap="none">
                <a:solidFill>
                  <a:schemeClr val="dk1"/>
                </a:solidFill>
                <a:latin typeface="Open Sans"/>
                <a:ea typeface="Open Sans"/>
                <a:cs typeface="Open Sans"/>
                <a:sym typeface="Open Sans"/>
              </a:rPr>
              <a:t>Three words for what shared prosperity </a:t>
            </a:r>
            <a:r>
              <a:rPr lang="en-US" sz="2400" b="1" i="0" u="none" strike="noStrike" cap="none">
                <a:solidFill>
                  <a:srgbClr val="FF0000"/>
                </a:solidFill>
                <a:latin typeface="Open Sans"/>
                <a:ea typeface="Open Sans"/>
                <a:cs typeface="Open Sans"/>
                <a:sym typeface="Open Sans"/>
              </a:rPr>
              <a:t>IS NOT</a:t>
            </a:r>
            <a:endParaRPr sz="1400" b="0" i="0" u="none" strike="noStrike" cap="none">
              <a:solidFill>
                <a:srgbClr val="FF0000"/>
              </a:solidFill>
              <a:latin typeface="Arial"/>
              <a:ea typeface="Arial"/>
              <a:cs typeface="Arial"/>
              <a:sym typeface="Arial"/>
            </a:endParaRPr>
          </a:p>
        </p:txBody>
      </p:sp>
      <p:sp>
        <p:nvSpPr>
          <p:cNvPr id="190" name="Google Shape;190;g2b157224325_1_0"/>
          <p:cNvSpPr txBox="1"/>
          <p:nvPr/>
        </p:nvSpPr>
        <p:spPr>
          <a:xfrm>
            <a:off x="294300" y="799525"/>
            <a:ext cx="116292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400"/>
              <a:buFont typeface="Arial"/>
              <a:buNone/>
            </a:pPr>
            <a:r>
              <a:rPr lang="en-US" sz="2400" b="1" i="0" u="none" strike="noStrike" cap="none">
                <a:solidFill>
                  <a:schemeClr val="dk1"/>
                </a:solidFill>
                <a:latin typeface="Open Sans"/>
                <a:ea typeface="Open Sans"/>
                <a:cs typeface="Open Sans"/>
                <a:sym typeface="Open Sans"/>
              </a:rPr>
              <a:t>Who’s represented here today? </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1407</Words>
  <Application>Microsoft Office PowerPoint</Application>
  <PresentationFormat>Widescreen</PresentationFormat>
  <Paragraphs>197</Paragraphs>
  <Slides>22</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Lato</vt:lpstr>
      <vt:lpstr>Open Sans</vt:lpstr>
      <vt:lpstr>Quattrocento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P Hickey</dc:creator>
  <cp:lastModifiedBy>Leoni E Fohr</cp:lastModifiedBy>
  <cp:revision>1</cp:revision>
  <dcterms:created xsi:type="dcterms:W3CDTF">2023-02-14T17:32:29Z</dcterms:created>
  <dcterms:modified xsi:type="dcterms:W3CDTF">2024-01-25T23:46:39Z</dcterms:modified>
</cp:coreProperties>
</file>