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3"/>
    <p:sldMasterId id="2147483712" r:id="rId4"/>
    <p:sldMasterId id="2147483724" r:id="rId5"/>
  </p:sldMasterIdLst>
  <p:notesMasterIdLst>
    <p:notesMasterId r:id="rId20"/>
  </p:notesMasterIdLst>
  <p:sldIdLst>
    <p:sldId id="256" r:id="rId6"/>
    <p:sldId id="283" r:id="rId7"/>
    <p:sldId id="257" r:id="rId8"/>
    <p:sldId id="264" r:id="rId9"/>
    <p:sldId id="260" r:id="rId10"/>
    <p:sldId id="265" r:id="rId11"/>
    <p:sldId id="258" r:id="rId12"/>
    <p:sldId id="261" r:id="rId13"/>
    <p:sldId id="262" r:id="rId14"/>
    <p:sldId id="280" r:id="rId15"/>
    <p:sldId id="287" r:id="rId16"/>
    <p:sldId id="288" r:id="rId17"/>
    <p:sldId id="259" r:id="rId18"/>
    <p:sldId id="289"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3" d="100"/>
          <a:sy n="93" d="100"/>
        </p:scale>
        <p:origin x="450"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1.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3.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749A13-4D32-4408-A419-7B3D27B56D09}" type="datetimeFigureOut">
              <a:rPr lang="en-US" smtClean="0"/>
              <a:t>5/15/2024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33D65F-7643-4BF5-8220-364E81D8B3CA}" type="slidenum">
              <a:rPr lang="en-US" smtClean="0"/>
              <a:t>‹#›</a:t>
            </a:fld>
            <a:endParaRPr lang="en-US"/>
          </a:p>
        </p:txBody>
      </p:sp>
    </p:spTree>
    <p:extLst>
      <p:ext uri="{BB962C8B-B14F-4D97-AF65-F5344CB8AC3E}">
        <p14:creationId xmlns:p14="http://schemas.microsoft.com/office/powerpoint/2010/main" val="3285022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 ramps installation and upgrades are a requirement when a street is being </a:t>
            </a:r>
            <a:r>
              <a:rPr lang="en-US" dirty="0" err="1"/>
              <a:t>overlayed</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7B23BE-8A3E-47E2-B905-CF20588397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1047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 ramps installation and upgrades are a requirement when a street is being </a:t>
            </a:r>
            <a:r>
              <a:rPr lang="en-US" dirty="0" err="1"/>
              <a:t>overlayed</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7B23BE-8A3E-47E2-B905-CF20588397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51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 ramps installation and upgrades are a requirement when a street is being </a:t>
            </a:r>
            <a:r>
              <a:rPr lang="en-US" dirty="0" err="1"/>
              <a:t>overlayed</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7B23BE-8A3E-47E2-B905-CF20588397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591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 ramps installation and upgrades are a requirement when a street is being </a:t>
            </a:r>
            <a:r>
              <a:rPr lang="en-US" dirty="0" err="1"/>
              <a:t>overlayed</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7B23BE-8A3E-47E2-B905-CF20588397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920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186B5F-4910-D744-A0AD-3F34DD4081F3}" type="datetimeFigureOut">
              <a:rPr lang="en-US" smtClean="0"/>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74981-2422-A14E-BC31-53A1659192B9}"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186B5F-4910-D744-A0AD-3F34DD4081F3}" type="datetimeFigureOut">
              <a:rPr lang="en-US" smtClean="0"/>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74981-2422-A14E-BC31-53A1659192B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186B5F-4910-D744-A0AD-3F34DD4081F3}" type="datetimeFigureOut">
              <a:rPr lang="en-US" smtClean="0"/>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74981-2422-A14E-BC31-53A1659192B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000" spc="-38"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0"/>
            <a:ext cx="7543800" cy="114300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28CE27F-613A-4AD0-B501-DAE3406F0E1E}" type="datetimeFigureOut">
              <a:rPr lang="en-US" smtClean="0"/>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923AB7-4740-435E-9A4B-8D6B792882AB}"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6337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8CE27F-613A-4AD0-B501-DAE3406F0E1E}" type="datetimeFigureOut">
              <a:rPr lang="en-US" smtClean="0"/>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923AB7-4740-435E-9A4B-8D6B792882AB}" type="slidenum">
              <a:rPr lang="en-US" smtClean="0"/>
              <a:t>‹#›</a:t>
            </a:fld>
            <a:endParaRPr lang="en-US"/>
          </a:p>
        </p:txBody>
      </p:sp>
    </p:spTree>
    <p:extLst>
      <p:ext uri="{BB962C8B-B14F-4D97-AF65-F5344CB8AC3E}">
        <p14:creationId xmlns:p14="http://schemas.microsoft.com/office/powerpoint/2010/main" val="37625182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8CE27F-613A-4AD0-B501-DAE3406F0E1E}" type="datetimeFigureOut">
              <a:rPr lang="en-US" smtClean="0"/>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923AB7-4740-435E-9A4B-8D6B792882AB}"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70765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28CE27F-613A-4AD0-B501-DAE3406F0E1E}" type="datetimeFigureOut">
              <a:rPr lang="en-US" smtClean="0"/>
              <a:t>5/15/2024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923AB7-4740-435E-9A4B-8D6B792882AB}" type="slidenum">
              <a:rPr lang="en-US" smtClean="0"/>
              <a:t>‹#›</a:t>
            </a:fld>
            <a:endParaRPr lang="en-US"/>
          </a:p>
        </p:txBody>
      </p:sp>
    </p:spTree>
    <p:extLst>
      <p:ext uri="{BB962C8B-B14F-4D97-AF65-F5344CB8AC3E}">
        <p14:creationId xmlns:p14="http://schemas.microsoft.com/office/powerpoint/2010/main" val="840515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28CE27F-613A-4AD0-B501-DAE3406F0E1E}" type="datetimeFigureOut">
              <a:rPr lang="en-US" smtClean="0"/>
              <a:t>5/15/2024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923AB7-4740-435E-9A4B-8D6B792882AB}" type="slidenum">
              <a:rPr lang="en-US" smtClean="0"/>
              <a:t>‹#›</a:t>
            </a:fld>
            <a:endParaRPr lang="en-US"/>
          </a:p>
        </p:txBody>
      </p:sp>
    </p:spTree>
    <p:extLst>
      <p:ext uri="{BB962C8B-B14F-4D97-AF65-F5344CB8AC3E}">
        <p14:creationId xmlns:p14="http://schemas.microsoft.com/office/powerpoint/2010/main" val="282298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28CE27F-613A-4AD0-B501-DAE3406F0E1E}" type="datetimeFigureOut">
              <a:rPr lang="en-US" smtClean="0"/>
              <a:t>5/15/2024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923AB7-4740-435E-9A4B-8D6B792882AB}" type="slidenum">
              <a:rPr lang="en-US" smtClean="0"/>
              <a:t>‹#›</a:t>
            </a:fld>
            <a:endParaRPr lang="en-US"/>
          </a:p>
        </p:txBody>
      </p:sp>
    </p:spTree>
    <p:extLst>
      <p:ext uri="{BB962C8B-B14F-4D97-AF65-F5344CB8AC3E}">
        <p14:creationId xmlns:p14="http://schemas.microsoft.com/office/powerpoint/2010/main" val="19733154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28CE27F-613A-4AD0-B501-DAE3406F0E1E}" type="datetimeFigureOut">
              <a:rPr lang="en-US" smtClean="0"/>
              <a:t>5/15/2024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68923AB7-4740-435E-9A4B-8D6B792882AB}" type="slidenum">
              <a:rPr lang="en-US" smtClean="0"/>
              <a:t>‹#›</a:t>
            </a:fld>
            <a:endParaRPr lang="en-US"/>
          </a:p>
        </p:txBody>
      </p:sp>
    </p:spTree>
    <p:extLst>
      <p:ext uri="{BB962C8B-B14F-4D97-AF65-F5344CB8AC3E}">
        <p14:creationId xmlns:p14="http://schemas.microsoft.com/office/powerpoint/2010/main" val="19210112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928CE27F-613A-4AD0-B501-DAE3406F0E1E}" type="datetimeFigureOut">
              <a:rPr lang="en-US" smtClean="0"/>
              <a:t>5/15/2024</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8923AB7-4740-435E-9A4B-8D6B792882AB}" type="slidenum">
              <a:rPr lang="en-US" smtClean="0"/>
              <a:t>‹#›</a:t>
            </a:fld>
            <a:endParaRPr lang="en-US"/>
          </a:p>
        </p:txBody>
      </p:sp>
    </p:spTree>
    <p:extLst>
      <p:ext uri="{BB962C8B-B14F-4D97-AF65-F5344CB8AC3E}">
        <p14:creationId xmlns:p14="http://schemas.microsoft.com/office/powerpoint/2010/main" val="3503454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186B5F-4910-D744-A0AD-3F34DD4081F3}" type="datetimeFigureOut">
              <a:rPr lang="en-US" smtClean="0"/>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74981-2422-A14E-BC31-53A1659192B9}"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4948" cy="822960"/>
          </a:xfrm>
        </p:spPr>
        <p:txBody>
          <a:bodyPr lIns="91440" tIns="0" rIns="91440" bIns="0" anchor="b">
            <a:noAutofit/>
          </a:bodyPr>
          <a:lstStyle>
            <a:lvl1pPr>
              <a:defRPr sz="27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22960" y="5907023"/>
            <a:ext cx="7584948" cy="59436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928CE27F-613A-4AD0-B501-DAE3406F0E1E}" type="datetimeFigureOut">
              <a:rPr lang="en-US" smtClean="0"/>
              <a:t>5/15/2024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8923AB7-4740-435E-9A4B-8D6B792882AB}" type="slidenum">
              <a:rPr lang="en-US" smtClean="0"/>
              <a:t>‹#›</a:t>
            </a:fld>
            <a:endParaRPr lang="en-US"/>
          </a:p>
        </p:txBody>
      </p:sp>
    </p:spTree>
    <p:extLst>
      <p:ext uri="{BB962C8B-B14F-4D97-AF65-F5344CB8AC3E}">
        <p14:creationId xmlns:p14="http://schemas.microsoft.com/office/powerpoint/2010/main" val="42550256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8CE27F-613A-4AD0-B501-DAE3406F0E1E}" type="datetimeFigureOut">
              <a:rPr lang="en-US" smtClean="0"/>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923AB7-4740-435E-9A4B-8D6B792882AB}" type="slidenum">
              <a:rPr lang="en-US" smtClean="0"/>
              <a:t>‹#›</a:t>
            </a:fld>
            <a:endParaRPr lang="en-US"/>
          </a:p>
        </p:txBody>
      </p:sp>
    </p:spTree>
    <p:extLst>
      <p:ext uri="{BB962C8B-B14F-4D97-AF65-F5344CB8AC3E}">
        <p14:creationId xmlns:p14="http://schemas.microsoft.com/office/powerpoint/2010/main" val="602630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8"/>
            <a:ext cx="5800725"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8CE27F-613A-4AD0-B501-DAE3406F0E1E}" type="datetimeFigureOut">
              <a:rPr lang="en-US" smtClean="0"/>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923AB7-4740-435E-9A4B-8D6B792882AB}" type="slidenum">
              <a:rPr lang="en-US" smtClean="0"/>
              <a:t>‹#›</a:t>
            </a:fld>
            <a:endParaRPr lang="en-US"/>
          </a:p>
        </p:txBody>
      </p:sp>
    </p:spTree>
    <p:extLst>
      <p:ext uri="{BB962C8B-B14F-4D97-AF65-F5344CB8AC3E}">
        <p14:creationId xmlns:p14="http://schemas.microsoft.com/office/powerpoint/2010/main" val="35563620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787AFA-DE37-4335-8108-B1D139FD739E}" type="datetimeFigureOut">
              <a:rPr lang="en-US" smtClean="0"/>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2582FA-C7BA-4D50-8238-D79072838FDF}" type="slidenum">
              <a:rPr lang="en-US" smtClean="0"/>
              <a:t>‹#›</a:t>
            </a:fld>
            <a:endParaRPr lang="en-US"/>
          </a:p>
        </p:txBody>
      </p:sp>
    </p:spTree>
    <p:extLst>
      <p:ext uri="{BB962C8B-B14F-4D97-AF65-F5344CB8AC3E}">
        <p14:creationId xmlns:p14="http://schemas.microsoft.com/office/powerpoint/2010/main" val="27100887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787AFA-DE37-4335-8108-B1D139FD739E}" type="datetimeFigureOut">
              <a:rPr lang="en-US" smtClean="0"/>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2582FA-C7BA-4D50-8238-D79072838FDF}" type="slidenum">
              <a:rPr lang="en-US" smtClean="0"/>
              <a:t>‹#›</a:t>
            </a:fld>
            <a:endParaRPr lang="en-US"/>
          </a:p>
        </p:txBody>
      </p:sp>
    </p:spTree>
    <p:extLst>
      <p:ext uri="{BB962C8B-B14F-4D97-AF65-F5344CB8AC3E}">
        <p14:creationId xmlns:p14="http://schemas.microsoft.com/office/powerpoint/2010/main" val="17209705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5787AFA-DE37-4335-8108-B1D139FD739E}" type="datetimeFigureOut">
              <a:rPr lang="en-US" smtClean="0"/>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2582FA-C7BA-4D50-8238-D79072838FDF}" type="slidenum">
              <a:rPr lang="en-US" smtClean="0"/>
              <a:t>‹#›</a:t>
            </a:fld>
            <a:endParaRPr lang="en-US"/>
          </a:p>
        </p:txBody>
      </p:sp>
    </p:spTree>
    <p:extLst>
      <p:ext uri="{BB962C8B-B14F-4D97-AF65-F5344CB8AC3E}">
        <p14:creationId xmlns:p14="http://schemas.microsoft.com/office/powerpoint/2010/main" val="5550722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787AFA-DE37-4335-8108-B1D139FD739E}" type="datetimeFigureOut">
              <a:rPr lang="en-US" smtClean="0"/>
              <a:t>5/15/2024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2582FA-C7BA-4D50-8238-D79072838FDF}" type="slidenum">
              <a:rPr lang="en-US" smtClean="0"/>
              <a:t>‹#›</a:t>
            </a:fld>
            <a:endParaRPr lang="en-US"/>
          </a:p>
        </p:txBody>
      </p:sp>
    </p:spTree>
    <p:extLst>
      <p:ext uri="{BB962C8B-B14F-4D97-AF65-F5344CB8AC3E}">
        <p14:creationId xmlns:p14="http://schemas.microsoft.com/office/powerpoint/2010/main" val="877482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787AFA-DE37-4335-8108-B1D139FD739E}" type="datetimeFigureOut">
              <a:rPr lang="en-US" smtClean="0"/>
              <a:t>5/15/2024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2582FA-C7BA-4D50-8238-D79072838FDF}" type="slidenum">
              <a:rPr lang="en-US" smtClean="0"/>
              <a:t>‹#›</a:t>
            </a:fld>
            <a:endParaRPr lang="en-US"/>
          </a:p>
        </p:txBody>
      </p:sp>
    </p:spTree>
    <p:extLst>
      <p:ext uri="{BB962C8B-B14F-4D97-AF65-F5344CB8AC3E}">
        <p14:creationId xmlns:p14="http://schemas.microsoft.com/office/powerpoint/2010/main" val="1776070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787AFA-DE37-4335-8108-B1D139FD739E}" type="datetimeFigureOut">
              <a:rPr lang="en-US" smtClean="0"/>
              <a:t>5/15/2024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2582FA-C7BA-4D50-8238-D79072838FDF}" type="slidenum">
              <a:rPr lang="en-US" smtClean="0"/>
              <a:t>‹#›</a:t>
            </a:fld>
            <a:endParaRPr lang="en-US"/>
          </a:p>
        </p:txBody>
      </p:sp>
    </p:spTree>
    <p:extLst>
      <p:ext uri="{BB962C8B-B14F-4D97-AF65-F5344CB8AC3E}">
        <p14:creationId xmlns:p14="http://schemas.microsoft.com/office/powerpoint/2010/main" val="26821200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787AFA-DE37-4335-8108-B1D139FD739E}" type="datetimeFigureOut">
              <a:rPr lang="en-US" smtClean="0"/>
              <a:t>5/15/2024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2582FA-C7BA-4D50-8238-D79072838FDF}" type="slidenum">
              <a:rPr lang="en-US" smtClean="0"/>
              <a:t>‹#›</a:t>
            </a:fld>
            <a:endParaRPr lang="en-US"/>
          </a:p>
        </p:txBody>
      </p:sp>
    </p:spTree>
    <p:extLst>
      <p:ext uri="{BB962C8B-B14F-4D97-AF65-F5344CB8AC3E}">
        <p14:creationId xmlns:p14="http://schemas.microsoft.com/office/powerpoint/2010/main" val="1046295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186B5F-4910-D744-A0AD-3F34DD4081F3}" type="datetimeFigureOut">
              <a:rPr lang="en-US" smtClean="0"/>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74981-2422-A14E-BC31-53A1659192B9}"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5787AFA-DE37-4335-8108-B1D139FD739E}" type="datetimeFigureOut">
              <a:rPr lang="en-US" smtClean="0"/>
              <a:t>5/15/2024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2582FA-C7BA-4D50-8238-D79072838FDF}" type="slidenum">
              <a:rPr lang="en-US" smtClean="0"/>
              <a:t>‹#›</a:t>
            </a:fld>
            <a:endParaRPr lang="en-US"/>
          </a:p>
        </p:txBody>
      </p:sp>
    </p:spTree>
    <p:extLst>
      <p:ext uri="{BB962C8B-B14F-4D97-AF65-F5344CB8AC3E}">
        <p14:creationId xmlns:p14="http://schemas.microsoft.com/office/powerpoint/2010/main" val="3594520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5787AFA-DE37-4335-8108-B1D139FD739E}" type="datetimeFigureOut">
              <a:rPr lang="en-US" smtClean="0"/>
              <a:t>5/15/2024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2582FA-C7BA-4D50-8238-D79072838FDF}" type="slidenum">
              <a:rPr lang="en-US" smtClean="0"/>
              <a:t>‹#›</a:t>
            </a:fld>
            <a:endParaRPr lang="en-US"/>
          </a:p>
        </p:txBody>
      </p:sp>
    </p:spTree>
    <p:extLst>
      <p:ext uri="{BB962C8B-B14F-4D97-AF65-F5344CB8AC3E}">
        <p14:creationId xmlns:p14="http://schemas.microsoft.com/office/powerpoint/2010/main" val="10946532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787AFA-DE37-4335-8108-B1D139FD739E}" type="datetimeFigureOut">
              <a:rPr lang="en-US" smtClean="0"/>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2582FA-C7BA-4D50-8238-D79072838FDF}" type="slidenum">
              <a:rPr lang="en-US" smtClean="0"/>
              <a:t>‹#›</a:t>
            </a:fld>
            <a:endParaRPr lang="en-US"/>
          </a:p>
        </p:txBody>
      </p:sp>
    </p:spTree>
    <p:extLst>
      <p:ext uri="{BB962C8B-B14F-4D97-AF65-F5344CB8AC3E}">
        <p14:creationId xmlns:p14="http://schemas.microsoft.com/office/powerpoint/2010/main" val="18815498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787AFA-DE37-4335-8108-B1D139FD739E}" type="datetimeFigureOut">
              <a:rPr lang="en-US" smtClean="0"/>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2582FA-C7BA-4D50-8238-D79072838FDF}" type="slidenum">
              <a:rPr lang="en-US" smtClean="0"/>
              <a:t>‹#›</a:t>
            </a:fld>
            <a:endParaRPr lang="en-US"/>
          </a:p>
        </p:txBody>
      </p:sp>
    </p:spTree>
    <p:extLst>
      <p:ext uri="{BB962C8B-B14F-4D97-AF65-F5344CB8AC3E}">
        <p14:creationId xmlns:p14="http://schemas.microsoft.com/office/powerpoint/2010/main" val="2877323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186B5F-4910-D744-A0AD-3F34DD4081F3}" type="datetimeFigureOut">
              <a:rPr lang="en-US" smtClean="0"/>
              <a:t>5/15/2024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74981-2422-A14E-BC31-53A1659192B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186B5F-4910-D744-A0AD-3F34DD4081F3}" type="datetimeFigureOut">
              <a:rPr lang="en-US" smtClean="0"/>
              <a:t>5/15/2024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474981-2422-A14E-BC31-53A1659192B9}"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C186B5F-4910-D744-A0AD-3F34DD4081F3}" type="datetimeFigureOut">
              <a:rPr lang="en-US" smtClean="0"/>
              <a:t>5/15/2024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474981-2422-A14E-BC31-53A1659192B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186B5F-4910-D744-A0AD-3F34DD4081F3}" type="datetimeFigureOut">
              <a:rPr lang="en-US" smtClean="0"/>
              <a:t>5/15/2024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474981-2422-A14E-BC31-53A1659192B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186B5F-4910-D744-A0AD-3F34DD4081F3}" type="datetimeFigureOut">
              <a:rPr lang="en-US" smtClean="0"/>
              <a:t>5/15/2024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74981-2422-A14E-BC31-53A1659192B9}"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186B5F-4910-D744-A0AD-3F34DD4081F3}" type="datetimeFigureOut">
              <a:rPr lang="en-US" smtClean="0"/>
              <a:t>5/15/2024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74981-2422-A14E-BC31-53A1659192B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9C186B5F-4910-D744-A0AD-3F34DD4081F3}" type="datetimeFigureOut">
              <a:rPr lang="en-US" smtClean="0"/>
              <a:t>5/15/2024</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5A474981-2422-A14E-BC31-53A1659192B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60" y="1845734"/>
            <a:ext cx="75438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675">
                <a:solidFill>
                  <a:srgbClr val="FFFFFF"/>
                </a:solidFill>
              </a:defRPr>
            </a:lvl1pPr>
          </a:lstStyle>
          <a:p>
            <a:fld id="{928CE27F-613A-4AD0-B501-DAE3406F0E1E}" type="datetimeFigureOut">
              <a:rPr lang="en-US" smtClean="0"/>
              <a:t>5/15/2024</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675"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788">
                <a:solidFill>
                  <a:srgbClr val="FFFFFF"/>
                </a:solidFill>
              </a:defRPr>
            </a:lvl1pPr>
          </a:lstStyle>
          <a:p>
            <a:fld id="{68923AB7-4740-435E-9A4B-8D6B792882AB}"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842711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5787AFA-DE37-4335-8108-B1D139FD739E}" type="datetimeFigureOut">
              <a:rPr lang="en-US" smtClean="0"/>
              <a:t>5/15/2024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32582FA-C7BA-4D50-8238-D79072838FDF}" type="slidenum">
              <a:rPr lang="en-US" smtClean="0"/>
              <a:t>‹#›</a:t>
            </a:fld>
            <a:endParaRPr lang="en-US"/>
          </a:p>
        </p:txBody>
      </p:sp>
    </p:spTree>
    <p:extLst>
      <p:ext uri="{BB962C8B-B14F-4D97-AF65-F5344CB8AC3E}">
        <p14:creationId xmlns:p14="http://schemas.microsoft.com/office/powerpoint/2010/main" val="2529593154"/>
      </p:ext>
    </p:extLst>
  </p:cSld>
  <p:clrMap bg1="dk1" tx1="lt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Downtown Ukiah streetscape project</a:t>
            </a:r>
          </a:p>
        </p:txBody>
      </p:sp>
      <p:sp>
        <p:nvSpPr>
          <p:cNvPr id="3" name="Subtitle 2"/>
          <p:cNvSpPr>
            <a:spLocks noGrp="1"/>
          </p:cNvSpPr>
          <p:nvPr>
            <p:ph type="subTitle" idx="1"/>
          </p:nvPr>
        </p:nvSpPr>
        <p:spPr/>
        <p:txBody>
          <a:bodyPr/>
          <a:lstStyle/>
          <a:p>
            <a:r>
              <a:rPr lang="en-US" b="1" dirty="0"/>
              <a:t>Shannon Riley</a:t>
            </a:r>
          </a:p>
          <a:p>
            <a:r>
              <a:rPr lang="en-US" dirty="0"/>
              <a:t>Deputy City Manager</a:t>
            </a:r>
          </a:p>
          <a:p>
            <a:r>
              <a:rPr lang="en-US" dirty="0"/>
              <a:t>City of Ukiah</a:t>
            </a:r>
          </a:p>
        </p:txBody>
      </p:sp>
      <p:pic>
        <p:nvPicPr>
          <p:cNvPr id="4" name="Picture 3" descr="traffic cones.jpe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41900" y="2543381"/>
            <a:ext cx="3492500" cy="3492500"/>
          </a:xfrm>
          <a:prstGeom prst="rect">
            <a:avLst/>
          </a:prstGeom>
        </p:spPr>
      </p:pic>
    </p:spTree>
    <p:extLst>
      <p:ext uri="{BB962C8B-B14F-4D97-AF65-F5344CB8AC3E}">
        <p14:creationId xmlns:p14="http://schemas.microsoft.com/office/powerpoint/2010/main" val="2343145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89875"/>
            <a:ext cx="9144000" cy="607425"/>
          </a:xfrm>
        </p:spPr>
        <p:txBody>
          <a:bodyPr>
            <a:noAutofit/>
          </a:bodyPr>
          <a:lstStyle/>
          <a:p>
            <a:pPr algn="ctr"/>
            <a:r>
              <a:rPr lang="en-US" sz="4000" dirty="0"/>
              <a:t>Funding</a:t>
            </a:r>
          </a:p>
        </p:txBody>
      </p:sp>
      <p:sp>
        <p:nvSpPr>
          <p:cNvPr id="4" name="TextBox 3"/>
          <p:cNvSpPr txBox="1"/>
          <p:nvPr/>
        </p:nvSpPr>
        <p:spPr>
          <a:xfrm>
            <a:off x="1177120" y="2141368"/>
            <a:ext cx="7189640" cy="3000821"/>
          </a:xfrm>
          <a:prstGeom prst="rect">
            <a:avLst/>
          </a:prstGeom>
          <a:noFill/>
        </p:spPr>
        <p:txBody>
          <a:bodyPr wrap="square" rtlCol="0">
            <a:spAutoFit/>
          </a:bodyPr>
          <a:lstStyle/>
          <a:p>
            <a:pPr defTabSz="342900"/>
            <a:r>
              <a:rPr lang="en-US" sz="1350" u="sng" dirty="0">
                <a:solidFill>
                  <a:prstClr val="white"/>
                </a:solidFill>
                <a:latin typeface="Calibri" panose="020F0502020204030204"/>
              </a:rPr>
              <a:t>State Transportation Improvement Program (STIP)</a:t>
            </a:r>
            <a:endParaRPr lang="en-US" sz="1350" dirty="0">
              <a:solidFill>
                <a:prstClr val="white"/>
              </a:solidFill>
              <a:latin typeface="Calibri" panose="020F0502020204030204"/>
            </a:endParaRPr>
          </a:p>
          <a:p>
            <a:pPr marL="214313" indent="-214313" defTabSz="342900">
              <a:buFont typeface="Arial" panose="020B0604020202020204" pitchFamily="34" charset="0"/>
              <a:buChar char="•"/>
            </a:pPr>
            <a:r>
              <a:rPr lang="en-US" sz="1350" dirty="0">
                <a:solidFill>
                  <a:prstClr val="white"/>
                </a:solidFill>
                <a:latin typeface="Calibri" panose="020F0502020204030204"/>
              </a:rPr>
              <a:t>Phase 1 initial funding:  $815,000; additional funding:  $489,000 (redistributed by MCOG from another project). </a:t>
            </a:r>
          </a:p>
          <a:p>
            <a:pPr marL="342900" lvl="1" defTabSz="342900"/>
            <a:r>
              <a:rPr lang="en-US" sz="1350" dirty="0">
                <a:solidFill>
                  <a:prstClr val="white"/>
                </a:solidFill>
                <a:latin typeface="Calibri" panose="020F0502020204030204"/>
              </a:rPr>
              <a:t> </a:t>
            </a:r>
          </a:p>
          <a:p>
            <a:pPr defTabSz="342900"/>
            <a:r>
              <a:rPr lang="en-US" sz="1350" dirty="0">
                <a:solidFill>
                  <a:prstClr val="white"/>
                </a:solidFill>
                <a:latin typeface="Calibri" panose="020F0502020204030204"/>
              </a:rPr>
              <a:t>This project will provide streetscape improvements in downtown Ukiah on State Street, Perkins Street, and </a:t>
            </a:r>
            <a:r>
              <a:rPr lang="en-US" sz="1350" dirty="0" err="1">
                <a:solidFill>
                  <a:prstClr val="white"/>
                </a:solidFill>
                <a:latin typeface="Calibri" panose="020F0502020204030204"/>
              </a:rPr>
              <a:t>Standley</a:t>
            </a:r>
            <a:r>
              <a:rPr lang="en-US" sz="1350" dirty="0">
                <a:solidFill>
                  <a:prstClr val="white"/>
                </a:solidFill>
                <a:latin typeface="Calibri" panose="020F0502020204030204"/>
              </a:rPr>
              <a:t> Street, including sidewalk widening, curb ramps and bulb outs, street lights, street furniture and tree planting.</a:t>
            </a:r>
          </a:p>
          <a:p>
            <a:pPr defTabSz="342900"/>
            <a:r>
              <a:rPr lang="en-US" sz="1350" dirty="0">
                <a:solidFill>
                  <a:prstClr val="white"/>
                </a:solidFill>
                <a:latin typeface="Calibri" panose="020F0502020204030204"/>
              </a:rPr>
              <a:t> </a:t>
            </a:r>
          </a:p>
          <a:p>
            <a:pPr marL="214313" indent="-214313" defTabSz="342900">
              <a:buFont typeface="Arial" panose="020B0604020202020204" pitchFamily="34" charset="0"/>
              <a:buChar char="•"/>
            </a:pPr>
            <a:r>
              <a:rPr lang="en-US" sz="1350" dirty="0">
                <a:solidFill>
                  <a:prstClr val="white"/>
                </a:solidFill>
                <a:latin typeface="Calibri" panose="020F0502020204030204"/>
              </a:rPr>
              <a:t>Phase 2 State Street from Norton to Henry and on State Street from Mill to </a:t>
            </a:r>
            <a:r>
              <a:rPr lang="en-US" sz="1350" dirty="0" err="1">
                <a:solidFill>
                  <a:prstClr val="white"/>
                </a:solidFill>
                <a:latin typeface="Calibri" panose="020F0502020204030204"/>
              </a:rPr>
              <a:t>Gobbi</a:t>
            </a:r>
            <a:r>
              <a:rPr lang="en-US" sz="1350" dirty="0">
                <a:solidFill>
                  <a:prstClr val="white"/>
                </a:solidFill>
                <a:latin typeface="Calibri" panose="020F0502020204030204"/>
              </a:rPr>
              <a:t>:  $1,369,000 </a:t>
            </a:r>
          </a:p>
          <a:p>
            <a:pPr defTabSz="342900"/>
            <a:r>
              <a:rPr lang="en-US" sz="1350" dirty="0">
                <a:solidFill>
                  <a:prstClr val="white"/>
                </a:solidFill>
                <a:latin typeface="Calibri" panose="020F0502020204030204"/>
              </a:rPr>
              <a:t> </a:t>
            </a:r>
          </a:p>
          <a:p>
            <a:pPr defTabSz="342900"/>
            <a:r>
              <a:rPr lang="en-US" sz="1350" dirty="0">
                <a:solidFill>
                  <a:prstClr val="white"/>
                </a:solidFill>
                <a:latin typeface="Calibri" panose="020F0502020204030204"/>
              </a:rPr>
              <a:t>Phase 2 will construct streetscape improvements on State Street from Norton to Henry and on State Street from Mill to Gobbi, including sidewalk widening, curb ramps and bulb outs, street lights, street furniture and tree planting.</a:t>
            </a:r>
          </a:p>
          <a:p>
            <a:pPr defTabSz="342900"/>
            <a:r>
              <a:rPr lang="en-US" sz="1350" dirty="0">
                <a:solidFill>
                  <a:prstClr val="white"/>
                </a:solidFill>
                <a:latin typeface="Calibri" panose="020F0502020204030204"/>
              </a:rPr>
              <a:t> </a:t>
            </a:r>
          </a:p>
        </p:txBody>
      </p:sp>
    </p:spTree>
    <p:extLst>
      <p:ext uri="{BB962C8B-B14F-4D97-AF65-F5344CB8AC3E}">
        <p14:creationId xmlns:p14="http://schemas.microsoft.com/office/powerpoint/2010/main" val="622549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0"/>
            <a:ext cx="9144000" cy="684189"/>
          </a:xfrm>
        </p:spPr>
        <p:txBody>
          <a:bodyPr>
            <a:normAutofit/>
          </a:bodyPr>
          <a:lstStyle/>
          <a:p>
            <a:pPr algn="ctr"/>
            <a:r>
              <a:rPr lang="en-US" sz="4000" dirty="0"/>
              <a:t>Funding</a:t>
            </a:r>
          </a:p>
        </p:txBody>
      </p:sp>
      <p:sp>
        <p:nvSpPr>
          <p:cNvPr id="4" name="TextBox 3"/>
          <p:cNvSpPr txBox="1"/>
          <p:nvPr/>
        </p:nvSpPr>
        <p:spPr>
          <a:xfrm>
            <a:off x="539497" y="1988920"/>
            <a:ext cx="8055864" cy="2585323"/>
          </a:xfrm>
          <a:prstGeom prst="rect">
            <a:avLst/>
          </a:prstGeom>
          <a:noFill/>
        </p:spPr>
        <p:txBody>
          <a:bodyPr wrap="square" rtlCol="0">
            <a:spAutoFit/>
          </a:bodyPr>
          <a:lstStyle/>
          <a:p>
            <a:pPr defTabSz="342900"/>
            <a:r>
              <a:rPr lang="en-US" u="sng" dirty="0">
                <a:solidFill>
                  <a:prstClr val="white"/>
                </a:solidFill>
                <a:latin typeface="Calibri" panose="020F0502020204030204"/>
              </a:rPr>
              <a:t>Highway Safety Improvement Program (HSIP)</a:t>
            </a:r>
            <a:endParaRPr lang="en-US" dirty="0">
              <a:solidFill>
                <a:prstClr val="white"/>
              </a:solidFill>
              <a:latin typeface="Calibri" panose="020F0502020204030204"/>
            </a:endParaRPr>
          </a:p>
          <a:p>
            <a:pPr defTabSz="342900"/>
            <a:r>
              <a:rPr lang="en-US" dirty="0">
                <a:solidFill>
                  <a:prstClr val="white"/>
                </a:solidFill>
                <a:latin typeface="Calibri" panose="020F0502020204030204"/>
              </a:rPr>
              <a:t> </a:t>
            </a:r>
          </a:p>
          <a:p>
            <a:pPr defTabSz="342900"/>
            <a:r>
              <a:rPr lang="en-US" dirty="0">
                <a:solidFill>
                  <a:prstClr val="white"/>
                </a:solidFill>
                <a:latin typeface="Calibri" panose="020F0502020204030204"/>
              </a:rPr>
              <a:t>$900,000 in Federal Funds</a:t>
            </a:r>
          </a:p>
          <a:p>
            <a:pPr defTabSz="342900"/>
            <a:r>
              <a:rPr lang="en-US" dirty="0">
                <a:solidFill>
                  <a:prstClr val="white"/>
                </a:solidFill>
                <a:latin typeface="Calibri" panose="020F0502020204030204"/>
              </a:rPr>
              <a:t>$100,000 in local funds</a:t>
            </a:r>
          </a:p>
          <a:p>
            <a:pPr defTabSz="342900"/>
            <a:r>
              <a:rPr lang="en-US" dirty="0">
                <a:solidFill>
                  <a:prstClr val="white"/>
                </a:solidFill>
                <a:latin typeface="Calibri" panose="020F0502020204030204"/>
              </a:rPr>
              <a:t> </a:t>
            </a:r>
          </a:p>
          <a:p>
            <a:pPr defTabSz="342900"/>
            <a:r>
              <a:rPr lang="en-US" dirty="0">
                <a:solidFill>
                  <a:prstClr val="white"/>
                </a:solidFill>
                <a:latin typeface="Calibri" panose="020F0502020204030204"/>
              </a:rPr>
              <a:t>The proposed HSIP project includes a road diet between Henry Street and Mill Street that will transform the existing four-lane road into a three-lane road with one travel lane in each direction and a two way left-turn lane in the center, while still maintaining on-street parking.  Project includes traffic signal modifications.</a:t>
            </a:r>
          </a:p>
        </p:txBody>
      </p:sp>
    </p:spTree>
    <p:extLst>
      <p:ext uri="{BB962C8B-B14F-4D97-AF65-F5344CB8AC3E}">
        <p14:creationId xmlns:p14="http://schemas.microsoft.com/office/powerpoint/2010/main" val="2677490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250"/>
            <a:ext cx="9144000" cy="684189"/>
          </a:xfrm>
        </p:spPr>
        <p:txBody>
          <a:bodyPr>
            <a:normAutofit/>
          </a:bodyPr>
          <a:lstStyle/>
          <a:p>
            <a:pPr algn="ctr"/>
            <a:r>
              <a:rPr lang="en-US" sz="4000" dirty="0"/>
              <a:t>Funding</a:t>
            </a:r>
          </a:p>
        </p:txBody>
      </p:sp>
      <p:sp>
        <p:nvSpPr>
          <p:cNvPr id="4" name="TextBox 3"/>
          <p:cNvSpPr txBox="1"/>
          <p:nvPr/>
        </p:nvSpPr>
        <p:spPr>
          <a:xfrm>
            <a:off x="1115568" y="1988920"/>
            <a:ext cx="7851011" cy="2308324"/>
          </a:xfrm>
          <a:prstGeom prst="rect">
            <a:avLst/>
          </a:prstGeom>
          <a:noFill/>
        </p:spPr>
        <p:txBody>
          <a:bodyPr wrap="square" rtlCol="0">
            <a:spAutoFit/>
          </a:bodyPr>
          <a:lstStyle/>
          <a:p>
            <a:pPr defTabSz="342900"/>
            <a:r>
              <a:rPr lang="en-US" sz="3000" u="sng" dirty="0">
                <a:solidFill>
                  <a:prstClr val="white"/>
                </a:solidFill>
                <a:latin typeface="Calibri" panose="020F0502020204030204"/>
              </a:rPr>
              <a:t>Additional Sources of Funding</a:t>
            </a:r>
            <a:endParaRPr lang="en-US" sz="3000" dirty="0">
              <a:solidFill>
                <a:prstClr val="white"/>
              </a:solidFill>
              <a:latin typeface="Calibri" panose="020F0502020204030204"/>
            </a:endParaRPr>
          </a:p>
          <a:p>
            <a:pPr defTabSz="342900"/>
            <a:r>
              <a:rPr lang="en-US" sz="2400" dirty="0">
                <a:solidFill>
                  <a:prstClr val="white"/>
                </a:solidFill>
                <a:latin typeface="Calibri" panose="020F0502020204030204"/>
              </a:rPr>
              <a:t> </a:t>
            </a:r>
          </a:p>
          <a:p>
            <a:pPr marL="457200" indent="-457200" defTabSz="342900">
              <a:buFont typeface="Arial" panose="020B0604020202020204" pitchFamily="34" charset="0"/>
              <a:buChar char="•"/>
            </a:pPr>
            <a:r>
              <a:rPr lang="en-US" sz="3000" dirty="0">
                <a:solidFill>
                  <a:prstClr val="white"/>
                </a:solidFill>
                <a:latin typeface="Calibri" panose="020F0502020204030204"/>
              </a:rPr>
              <a:t>Measure Y (dedicated sales tax)</a:t>
            </a:r>
          </a:p>
          <a:p>
            <a:pPr marL="457200" indent="-457200" defTabSz="342900">
              <a:buFont typeface="Arial" panose="020B0604020202020204" pitchFamily="34" charset="0"/>
              <a:buChar char="•"/>
            </a:pPr>
            <a:r>
              <a:rPr lang="en-US" sz="3000" dirty="0">
                <a:solidFill>
                  <a:prstClr val="white"/>
                </a:solidFill>
                <a:latin typeface="Calibri" panose="020F0502020204030204"/>
              </a:rPr>
              <a:t>Bond funds</a:t>
            </a:r>
          </a:p>
          <a:p>
            <a:pPr marL="457200" indent="-457200" defTabSz="342900">
              <a:buFont typeface="Arial" panose="020B0604020202020204" pitchFamily="34" charset="0"/>
              <a:buChar char="•"/>
            </a:pPr>
            <a:r>
              <a:rPr lang="en-US" sz="3000" dirty="0">
                <a:solidFill>
                  <a:prstClr val="white"/>
                </a:solidFill>
                <a:latin typeface="Calibri" panose="020F0502020204030204"/>
              </a:rPr>
              <a:t>Utility (water, sewer, electric) funds</a:t>
            </a:r>
          </a:p>
        </p:txBody>
      </p:sp>
    </p:spTree>
    <p:extLst>
      <p:ext uri="{BB962C8B-B14F-4D97-AF65-F5344CB8AC3E}">
        <p14:creationId xmlns:p14="http://schemas.microsoft.com/office/powerpoint/2010/main" val="2879843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096" y="583703"/>
            <a:ext cx="8070704" cy="761808"/>
          </a:xfrm>
        </p:spPr>
        <p:txBody>
          <a:bodyPr/>
          <a:lstStyle/>
          <a:p>
            <a:r>
              <a:rPr lang="en-US" dirty="0"/>
              <a:t>After:</a:t>
            </a:r>
          </a:p>
        </p:txBody>
      </p:sp>
      <p:pic>
        <p:nvPicPr>
          <p:cNvPr id="4" name="Content Placeholder 4"/>
          <p:cNvPicPr>
            <a:picLocks noChangeAspect="1"/>
          </p:cNvPicPr>
          <p:nvPr/>
        </p:nvPicPr>
        <p:blipFill>
          <a:blip r:embed="rId2"/>
          <a:srcRect t="5130" b="5130"/>
          <a:stretch>
            <a:fillRect/>
          </a:stretch>
        </p:blipFill>
        <p:spPr>
          <a:xfrm>
            <a:off x="616096" y="1898803"/>
            <a:ext cx="7040933" cy="41724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616096" y="6174244"/>
            <a:ext cx="8070704" cy="461665"/>
          </a:xfrm>
          <a:prstGeom prst="rect">
            <a:avLst/>
          </a:prstGeom>
          <a:noFill/>
        </p:spPr>
        <p:txBody>
          <a:bodyPr wrap="square" rtlCol="0">
            <a:spAutoFit/>
          </a:bodyPr>
          <a:lstStyle/>
          <a:p>
            <a:pPr algn="ctr"/>
            <a:r>
              <a:rPr lang="en-US" sz="2400" dirty="0"/>
              <a:t>A dramatic transformation!</a:t>
            </a:r>
          </a:p>
        </p:txBody>
      </p:sp>
      <p:pic>
        <p:nvPicPr>
          <p:cNvPr id="6" name="Picture 5" descr="A map of a building&#10;&#10;Description generated with very high confidence">
            <a:extLst>
              <a:ext uri="{FF2B5EF4-FFF2-40B4-BE49-F238E27FC236}">
                <a16:creationId xmlns:a16="http://schemas.microsoft.com/office/drawing/2014/main" id="{59F9468E-4DA2-4C12-A650-8A71D660DDF4}"/>
              </a:ext>
            </a:extLst>
          </p:cNvPr>
          <p:cNvPicPr>
            <a:picLocks noGrp="1" noChangeAspect="1"/>
          </p:cNvPicPr>
          <p:nvPr/>
        </p:nvPicPr>
        <p:blipFill rotWithShape="1">
          <a:blip r:embed="rId3"/>
          <a:srcRect l="54522" t="9917" r="4076" b="48760"/>
          <a:stretch/>
        </p:blipFill>
        <p:spPr>
          <a:xfrm>
            <a:off x="5508803" y="536904"/>
            <a:ext cx="3380585" cy="20786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42025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Questions?</a:t>
            </a:r>
          </a:p>
        </p:txBody>
      </p:sp>
      <p:sp>
        <p:nvSpPr>
          <p:cNvPr id="3" name="Subtitle 2"/>
          <p:cNvSpPr>
            <a:spLocks noGrp="1"/>
          </p:cNvSpPr>
          <p:nvPr>
            <p:ph type="subTitle" idx="1"/>
          </p:nvPr>
        </p:nvSpPr>
        <p:spPr/>
        <p:txBody>
          <a:bodyPr>
            <a:normAutofit lnSpcReduction="10000"/>
          </a:bodyPr>
          <a:lstStyle/>
          <a:p>
            <a:endParaRPr lang="en-US" b="1" dirty="0"/>
          </a:p>
          <a:p>
            <a:r>
              <a:rPr lang="en-US" b="1" dirty="0"/>
              <a:t>Shannon Riley</a:t>
            </a:r>
          </a:p>
          <a:p>
            <a:r>
              <a:rPr lang="en-US" dirty="0"/>
              <a:t>Deputy City Manager</a:t>
            </a:r>
          </a:p>
          <a:p>
            <a:r>
              <a:rPr lang="en-US" dirty="0"/>
              <a:t>City of Ukiah</a:t>
            </a:r>
          </a:p>
        </p:txBody>
      </p:sp>
      <p:pic>
        <p:nvPicPr>
          <p:cNvPr id="4" name="Picture 3" descr="traffic cones.jpe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41900" y="2543381"/>
            <a:ext cx="3492500" cy="3492500"/>
          </a:xfrm>
          <a:prstGeom prst="rect">
            <a:avLst/>
          </a:prstGeom>
        </p:spPr>
      </p:pic>
    </p:spTree>
    <p:extLst>
      <p:ext uri="{BB962C8B-B14F-4D97-AF65-F5344CB8AC3E}">
        <p14:creationId xmlns:p14="http://schemas.microsoft.com/office/powerpoint/2010/main" val="356099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22960" y="5218900"/>
            <a:ext cx="7543800" cy="995300"/>
          </a:xfrm>
        </p:spPr>
        <p:txBody>
          <a:bodyPr>
            <a:normAutofit/>
          </a:bodyPr>
          <a:lstStyle/>
          <a:p>
            <a:pPr algn="ctr"/>
            <a:r>
              <a:rPr lang="en-US" sz="4500" dirty="0"/>
              <a:t>DOWNTOWN STREETSCAPE</a:t>
            </a:r>
          </a:p>
        </p:txBody>
      </p:sp>
      <p:pic>
        <p:nvPicPr>
          <p:cNvPr id="7" name="Picture 6">
            <a:extLst>
              <a:ext uri="{FF2B5EF4-FFF2-40B4-BE49-F238E27FC236}">
                <a16:creationId xmlns:a16="http://schemas.microsoft.com/office/drawing/2014/main" id="{B3E7D5B2-11D3-43A1-B0CC-37E9AF196C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243" b="36212"/>
          <a:stretch/>
        </p:blipFill>
        <p:spPr>
          <a:xfrm>
            <a:off x="0" y="1955048"/>
            <a:ext cx="9156474" cy="2651760"/>
          </a:xfrm>
          <a:prstGeom prst="rect">
            <a:avLst/>
          </a:prstGeom>
        </p:spPr>
      </p:pic>
    </p:spTree>
    <p:extLst>
      <p:ext uri="{BB962C8B-B14F-4D97-AF65-F5344CB8AC3E}">
        <p14:creationId xmlns:p14="http://schemas.microsoft.com/office/powerpoint/2010/main" val="3826344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6868"/>
            <a:ext cx="8229600" cy="614434"/>
          </a:xfrm>
        </p:spPr>
        <p:txBody>
          <a:bodyPr>
            <a:normAutofit fontScale="90000"/>
          </a:bodyPr>
          <a:lstStyle/>
          <a:p>
            <a:r>
              <a:rPr lang="en-US" dirty="0"/>
              <a:t>Before:</a:t>
            </a:r>
          </a:p>
        </p:txBody>
      </p:sp>
      <p:pic>
        <p:nvPicPr>
          <p:cNvPr id="4" name="Picture 3" descr="A map of a building&#10;&#10;Description generated with very high confidence">
            <a:extLst>
              <a:ext uri="{FF2B5EF4-FFF2-40B4-BE49-F238E27FC236}">
                <a16:creationId xmlns:a16="http://schemas.microsoft.com/office/drawing/2014/main" id="{59F9468E-4DA2-4C12-A650-8A71D660DDF4}"/>
              </a:ext>
            </a:extLst>
          </p:cNvPr>
          <p:cNvPicPr>
            <a:picLocks noGrp="1" noChangeAspect="1"/>
          </p:cNvPicPr>
          <p:nvPr/>
        </p:nvPicPr>
        <p:blipFill rotWithShape="1">
          <a:blip r:embed="rId2"/>
          <a:srcRect l="54522" t="9917" r="4076" b="48760"/>
          <a:stretch/>
        </p:blipFill>
        <p:spPr>
          <a:xfrm>
            <a:off x="583574" y="1027321"/>
            <a:ext cx="4521224" cy="27800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Content Placeholder 5"/>
          <p:cNvSpPr>
            <a:spLocks noGrp="1"/>
          </p:cNvSpPr>
          <p:nvPr>
            <p:ph idx="1"/>
          </p:nvPr>
        </p:nvSpPr>
        <p:spPr>
          <a:xfrm>
            <a:off x="5343693" y="4526940"/>
            <a:ext cx="3432536" cy="2068409"/>
          </a:xfrm>
        </p:spPr>
        <p:txBody>
          <a:bodyPr>
            <a:normAutofit fontScale="92500" lnSpcReduction="20000"/>
          </a:bodyPr>
          <a:lstStyle/>
          <a:p>
            <a:pPr marL="288925" indent="-288925"/>
            <a:r>
              <a:rPr lang="en-US" i="1" dirty="0"/>
              <a:t>Former Hwy 101</a:t>
            </a:r>
          </a:p>
          <a:p>
            <a:pPr marL="288925" indent="-288925"/>
            <a:r>
              <a:rPr lang="en-US" i="1" dirty="0"/>
              <a:t>100-year-old water and sewer lines</a:t>
            </a:r>
          </a:p>
          <a:p>
            <a:pPr marL="288925" indent="-288925"/>
            <a:r>
              <a:rPr lang="en-US" i="1" dirty="0"/>
              <a:t>Unsafe</a:t>
            </a:r>
          </a:p>
          <a:p>
            <a:pPr marL="288925" indent="-288925"/>
            <a:r>
              <a:rPr lang="en-US" i="1" dirty="0"/>
              <a:t>Barrier to economic development</a:t>
            </a:r>
          </a:p>
        </p:txBody>
      </p:sp>
      <p:pic>
        <p:nvPicPr>
          <p:cNvPr id="7" name="Picture 4" descr="A car parked on the side of a road&#10;&#10;Description generated with very high confidence">
            <a:extLst>
              <a:ext uri="{FF2B5EF4-FFF2-40B4-BE49-F238E27FC236}">
                <a16:creationId xmlns:a16="http://schemas.microsoft.com/office/drawing/2014/main" id="{0FB81589-75C3-4F48-BA94-681D189C956E}"/>
              </a:ext>
            </a:extLst>
          </p:cNvPr>
          <p:cNvPicPr>
            <a:picLocks noChangeAspect="1"/>
          </p:cNvPicPr>
          <p:nvPr/>
        </p:nvPicPr>
        <p:blipFill>
          <a:blip r:embed="rId3"/>
          <a:stretch>
            <a:fillRect/>
          </a:stretch>
        </p:blipFill>
        <p:spPr>
          <a:xfrm>
            <a:off x="583574" y="4049095"/>
            <a:ext cx="4521224" cy="25462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10" descr="A traffic light hanging from the side of a building&#10;&#10;Description generated with high confidence">
            <a:extLst>
              <a:ext uri="{FF2B5EF4-FFF2-40B4-BE49-F238E27FC236}">
                <a16:creationId xmlns:a16="http://schemas.microsoft.com/office/drawing/2014/main" id="{B3C66A36-D7E9-4811-8238-69A6653D709F}"/>
              </a:ext>
            </a:extLst>
          </p:cNvPr>
          <p:cNvPicPr>
            <a:picLocks noChangeAspect="1"/>
          </p:cNvPicPr>
          <p:nvPr/>
        </p:nvPicPr>
        <p:blipFill rotWithShape="1">
          <a:blip r:embed="rId4"/>
          <a:srcRect r="-385" b="2733"/>
          <a:stretch/>
        </p:blipFill>
        <p:spPr>
          <a:xfrm>
            <a:off x="6265460" y="1001302"/>
            <a:ext cx="1957539" cy="33671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00367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Timeline</a:t>
            </a:r>
          </a:p>
        </p:txBody>
      </p:sp>
      <p:sp>
        <p:nvSpPr>
          <p:cNvPr id="3" name="Content Placeholder 2"/>
          <p:cNvSpPr>
            <a:spLocks noGrp="1"/>
          </p:cNvSpPr>
          <p:nvPr>
            <p:ph idx="1"/>
          </p:nvPr>
        </p:nvSpPr>
        <p:spPr>
          <a:xfrm>
            <a:off x="822960" y="2581729"/>
            <a:ext cx="7543800" cy="2677342"/>
          </a:xfrm>
        </p:spPr>
        <p:txBody>
          <a:bodyPr vert="horz" lIns="0" tIns="34290" rIns="0" bIns="34290" rtlCol="0" anchor="t">
            <a:normAutofit/>
          </a:bodyPr>
          <a:lstStyle/>
          <a:p>
            <a:pPr marL="0" indent="0">
              <a:buNone/>
            </a:pPr>
            <a:r>
              <a:rPr lang="en-US" sz="2250" dirty="0"/>
              <a:t>1969 - </a:t>
            </a:r>
            <a:r>
              <a:rPr lang="en-US" sz="1650" dirty="0"/>
              <a:t>Ukiah “bypassed”—Hwy 101/State Street turned over to City when new freeway was developed </a:t>
            </a:r>
            <a:endParaRPr lang="en-US" dirty="0">
              <a:cs typeface="Calibri" panose="020F0502020204030204"/>
            </a:endParaRPr>
          </a:p>
          <a:p>
            <a:pPr marL="0" indent="0">
              <a:buNone/>
            </a:pPr>
            <a:r>
              <a:rPr lang="en-US" sz="2250" dirty="0"/>
              <a:t>2005 - </a:t>
            </a:r>
            <a:r>
              <a:rPr lang="en-US" sz="1650" dirty="0"/>
              <a:t>State Street identified as a barrier to economic development and a safety concern</a:t>
            </a:r>
            <a:endParaRPr lang="en-US" sz="1650" dirty="0">
              <a:cs typeface="Calibri" panose="020F0502020204030204"/>
            </a:endParaRPr>
          </a:p>
          <a:p>
            <a:pPr marL="0" indent="0">
              <a:buNone/>
            </a:pPr>
            <a:r>
              <a:rPr lang="en-US" sz="2250" dirty="0"/>
              <a:t>2008 - </a:t>
            </a:r>
            <a:r>
              <a:rPr lang="en-US" sz="1650" dirty="0"/>
              <a:t>City awarded funds from (Mendocino Council of Governments) MCOG to study and recommend solutions for this important corridor</a:t>
            </a:r>
            <a:endParaRPr lang="en-US" sz="1650" dirty="0">
              <a:cs typeface="Calibri" panose="020F0502020204030204"/>
            </a:endParaRPr>
          </a:p>
          <a:p>
            <a:endParaRPr lang="en-US" dirty="0"/>
          </a:p>
        </p:txBody>
      </p:sp>
    </p:spTree>
    <p:extLst>
      <p:ext uri="{BB962C8B-B14F-4D97-AF65-F5344CB8AC3E}">
        <p14:creationId xmlns:p14="http://schemas.microsoft.com/office/powerpoint/2010/main" val="3120973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Timeline, continued</a:t>
            </a:r>
          </a:p>
        </p:txBody>
      </p:sp>
      <p:sp>
        <p:nvSpPr>
          <p:cNvPr id="3" name="Content Placeholder 2"/>
          <p:cNvSpPr>
            <a:spLocks noGrp="1"/>
          </p:cNvSpPr>
          <p:nvPr>
            <p:ph idx="1"/>
          </p:nvPr>
        </p:nvSpPr>
        <p:spPr>
          <a:xfrm>
            <a:off x="822960" y="2472872"/>
            <a:ext cx="7543800" cy="2786199"/>
          </a:xfrm>
        </p:spPr>
        <p:txBody>
          <a:bodyPr vert="horz" lIns="0" tIns="34290" rIns="0" bIns="34290" rtlCol="0" anchor="t">
            <a:normAutofit/>
          </a:bodyPr>
          <a:lstStyle/>
          <a:p>
            <a:r>
              <a:rPr lang="en-US" sz="2250" dirty="0"/>
              <a:t>2009 -</a:t>
            </a:r>
            <a:r>
              <a:rPr lang="en-US" sz="1650" dirty="0"/>
              <a:t> Downtown Streetscape Improvement Plan and Traffic Study was approved by City Council, after numerous workshops and Council meetings</a:t>
            </a:r>
          </a:p>
          <a:p>
            <a:r>
              <a:rPr lang="en-US" sz="2250" dirty="0"/>
              <a:t>2011 -</a:t>
            </a:r>
            <a:r>
              <a:rPr lang="en-US" sz="1650" dirty="0"/>
              <a:t> City awarded $815,000 for project from MCOG </a:t>
            </a:r>
          </a:p>
          <a:p>
            <a:r>
              <a:rPr lang="en-US" sz="2250" dirty="0"/>
              <a:t>2012 - </a:t>
            </a:r>
            <a:r>
              <a:rPr lang="en-US" sz="1650" dirty="0"/>
              <a:t>City awarded $1,000,000 for project from </a:t>
            </a:r>
            <a:r>
              <a:rPr lang="en-US" sz="1650" dirty="0" err="1"/>
              <a:t>CalTrans</a:t>
            </a:r>
            <a:r>
              <a:rPr lang="en-US" sz="1650" dirty="0"/>
              <a:t> </a:t>
            </a:r>
          </a:p>
          <a:p>
            <a:r>
              <a:rPr lang="en-US" sz="2250" dirty="0"/>
              <a:t>2013 -</a:t>
            </a:r>
            <a:r>
              <a:rPr lang="en-US" sz="1650" dirty="0"/>
              <a:t> City awarded $1,369,000 for project from MCOG (for future phase)</a:t>
            </a:r>
            <a:endParaRPr lang="en-US" sz="1650" dirty="0">
              <a:cs typeface="Calibri"/>
            </a:endParaRPr>
          </a:p>
          <a:p>
            <a:r>
              <a:rPr lang="en-US" sz="2250" dirty="0"/>
              <a:t>2017 -</a:t>
            </a:r>
            <a:r>
              <a:rPr lang="en-US" sz="1650" dirty="0"/>
              <a:t> City awarded $489,000 from MCOG</a:t>
            </a:r>
            <a:endParaRPr lang="en-US" sz="1650" dirty="0">
              <a:cs typeface="Calibri"/>
            </a:endParaRPr>
          </a:p>
          <a:p>
            <a:endParaRPr lang="en-US" dirty="0"/>
          </a:p>
        </p:txBody>
      </p:sp>
    </p:spTree>
    <p:extLst>
      <p:ext uri="{BB962C8B-B14F-4D97-AF65-F5344CB8AC3E}">
        <p14:creationId xmlns:p14="http://schemas.microsoft.com/office/powerpoint/2010/main" val="1460282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Timeline, continued</a:t>
            </a:r>
          </a:p>
        </p:txBody>
      </p:sp>
      <p:sp>
        <p:nvSpPr>
          <p:cNvPr id="3" name="Content Placeholder 2"/>
          <p:cNvSpPr>
            <a:spLocks noGrp="1"/>
          </p:cNvSpPr>
          <p:nvPr>
            <p:ph idx="1"/>
          </p:nvPr>
        </p:nvSpPr>
        <p:spPr>
          <a:xfrm>
            <a:off x="822960" y="2593754"/>
            <a:ext cx="7543800" cy="2665317"/>
          </a:xfrm>
        </p:spPr>
        <p:txBody>
          <a:bodyPr vert="horz" lIns="0" tIns="34290" rIns="0" bIns="34290" rtlCol="0" anchor="t">
            <a:normAutofit/>
          </a:bodyPr>
          <a:lstStyle/>
          <a:p>
            <a:r>
              <a:rPr lang="en-US" sz="2250" dirty="0">
                <a:cs typeface="Calibri"/>
              </a:rPr>
              <a:t>2018 -</a:t>
            </a:r>
            <a:r>
              <a:rPr lang="en-US" dirty="0">
                <a:cs typeface="Calibri"/>
              </a:rPr>
              <a:t> </a:t>
            </a:r>
            <a:r>
              <a:rPr lang="en-US" sz="1650" dirty="0">
                <a:cs typeface="Calibri"/>
              </a:rPr>
              <a:t>Environmental review </a:t>
            </a:r>
            <a:endParaRPr lang="en-US" sz="1650" dirty="0"/>
          </a:p>
          <a:p>
            <a:r>
              <a:rPr lang="en-US" sz="2250" dirty="0"/>
              <a:t>2018 -</a:t>
            </a:r>
            <a:r>
              <a:rPr lang="en-US" dirty="0"/>
              <a:t> </a:t>
            </a:r>
            <a:r>
              <a:rPr lang="en-US" sz="1650" dirty="0"/>
              <a:t>Update provided to City Council; prepared to enter design phase </a:t>
            </a:r>
            <a:endParaRPr lang="en-US" sz="1650">
              <a:cs typeface="Calibri"/>
            </a:endParaRPr>
          </a:p>
          <a:p>
            <a:r>
              <a:rPr lang="en-US" sz="2250" dirty="0"/>
              <a:t>Feb. 2019 -</a:t>
            </a:r>
            <a:r>
              <a:rPr lang="en-US" dirty="0"/>
              <a:t> </a:t>
            </a:r>
            <a:r>
              <a:rPr lang="en-US" sz="1650" dirty="0"/>
              <a:t>Update to City Council</a:t>
            </a:r>
            <a:endParaRPr lang="en-US" sz="1650" dirty="0">
              <a:cs typeface="Calibri"/>
            </a:endParaRPr>
          </a:p>
          <a:p>
            <a:r>
              <a:rPr lang="en-US" sz="2250" dirty="0"/>
              <a:t>May 2019 -</a:t>
            </a:r>
            <a:r>
              <a:rPr lang="en-US" dirty="0"/>
              <a:t> </a:t>
            </a:r>
            <a:r>
              <a:rPr lang="en-US" sz="1650" dirty="0"/>
              <a:t>City awarded additional $550,000 for project from MCOG</a:t>
            </a:r>
            <a:r>
              <a:rPr lang="en-US" dirty="0"/>
              <a:t> </a:t>
            </a:r>
          </a:p>
          <a:p>
            <a:r>
              <a:rPr lang="en-US" sz="2250" dirty="0"/>
              <a:t>May 2019 -</a:t>
            </a:r>
            <a:r>
              <a:rPr lang="en-US" dirty="0"/>
              <a:t> </a:t>
            </a:r>
            <a:r>
              <a:rPr lang="en-US" sz="1650" dirty="0"/>
              <a:t>Community Workshop</a:t>
            </a:r>
            <a:endParaRPr lang="en-US" sz="1650" dirty="0">
              <a:cs typeface="Calibri"/>
            </a:endParaRPr>
          </a:p>
          <a:p>
            <a:endParaRPr lang="en-US" dirty="0"/>
          </a:p>
        </p:txBody>
      </p:sp>
    </p:spTree>
    <p:extLst>
      <p:ext uri="{BB962C8B-B14F-4D97-AF65-F5344CB8AC3E}">
        <p14:creationId xmlns:p14="http://schemas.microsoft.com/office/powerpoint/2010/main" val="1201982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2446"/>
            <a:ext cx="8229600" cy="687699"/>
          </a:xfrm>
        </p:spPr>
        <p:txBody>
          <a:bodyPr>
            <a:normAutofit fontScale="90000"/>
          </a:bodyPr>
          <a:lstStyle/>
          <a:p>
            <a:r>
              <a:rPr lang="en-US" dirty="0"/>
              <a:t>During:</a:t>
            </a:r>
          </a:p>
        </p:txBody>
      </p:sp>
      <p:pic>
        <p:nvPicPr>
          <p:cNvPr id="5" name="Content Placeholder 4"/>
          <p:cNvPicPr>
            <a:picLocks noGrp="1" noChangeAspect="1"/>
          </p:cNvPicPr>
          <p:nvPr>
            <p:ph idx="1"/>
          </p:nvPr>
        </p:nvPicPr>
        <p:blipFill rotWithShape="1">
          <a:blip r:embed="rId2"/>
          <a:srcRect l="-629" r="-439"/>
          <a:stretch/>
        </p:blipFill>
        <p:spPr>
          <a:xfrm>
            <a:off x="5732053" y="892933"/>
            <a:ext cx="2954747" cy="38980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4">
            <a:extLst>
              <a:ext uri="{FF2B5EF4-FFF2-40B4-BE49-F238E27FC236}">
                <a16:creationId xmlns:a16="http://schemas.microsoft.com/office/drawing/2014/main" id="{3E29CD2F-C2CE-4AB2-8AE4-96DAC7F455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773" y="1229874"/>
            <a:ext cx="4748184" cy="35611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469773" y="5168257"/>
            <a:ext cx="8217027" cy="923330"/>
          </a:xfrm>
          <a:prstGeom prst="rect">
            <a:avLst/>
          </a:prstGeom>
          <a:noFill/>
        </p:spPr>
        <p:txBody>
          <a:bodyPr wrap="square" rtlCol="0">
            <a:spAutoFit/>
          </a:bodyPr>
          <a:lstStyle/>
          <a:p>
            <a:pPr algn="ctr"/>
            <a:r>
              <a:rPr lang="en-US" dirty="0"/>
              <a:t>water and sewer lines replaced – electric utility undergrounded – sidewalks widened – new trees – wider sidewalks – pedestrian enhancements – new landscaping – new streetlights and traffic signals – new fire hydrants </a:t>
            </a:r>
          </a:p>
        </p:txBody>
      </p:sp>
    </p:spTree>
    <p:extLst>
      <p:ext uri="{BB962C8B-B14F-4D97-AF65-F5344CB8AC3E}">
        <p14:creationId xmlns:p14="http://schemas.microsoft.com/office/powerpoint/2010/main" val="2311385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2446"/>
            <a:ext cx="8229600" cy="687699"/>
          </a:xfrm>
        </p:spPr>
        <p:txBody>
          <a:bodyPr>
            <a:normAutofit fontScale="90000"/>
          </a:bodyPr>
          <a:lstStyle/>
          <a:p>
            <a:r>
              <a:rPr lang="en-US" dirty="0"/>
              <a:t>During:</a:t>
            </a:r>
          </a:p>
        </p:txBody>
      </p:sp>
      <p:pic>
        <p:nvPicPr>
          <p:cNvPr id="6" name="Content Placeholder 5"/>
          <p:cNvPicPr>
            <a:picLocks noGrp="1" noChangeAspect="1"/>
          </p:cNvPicPr>
          <p:nvPr>
            <p:ph idx="1"/>
          </p:nvPr>
        </p:nvPicPr>
        <p:blipFill rotWithShape="1">
          <a:blip r:embed="rId2"/>
          <a:srcRect t="9811"/>
          <a:stretch/>
        </p:blipFill>
        <p:spPr>
          <a:xfrm>
            <a:off x="353134" y="1244909"/>
            <a:ext cx="4998804" cy="33812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3"/>
          <a:stretch>
            <a:fillRect/>
          </a:stretch>
        </p:blipFill>
        <p:spPr>
          <a:xfrm>
            <a:off x="5655872" y="584876"/>
            <a:ext cx="3030928" cy="40412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741830" y="4853884"/>
            <a:ext cx="7682343" cy="1846659"/>
          </a:xfrm>
          <a:prstGeom prst="rect">
            <a:avLst/>
          </a:prstGeom>
          <a:noFill/>
        </p:spPr>
        <p:txBody>
          <a:bodyPr wrap="square" rtlCol="0">
            <a:spAutoFit/>
          </a:bodyPr>
          <a:lstStyle/>
          <a:p>
            <a:pPr algn="ctr"/>
            <a:r>
              <a:rPr lang="en-US" sz="2400" b="1" dirty="0"/>
              <a:t>By the numbers:</a:t>
            </a:r>
          </a:p>
          <a:p>
            <a:r>
              <a:rPr lang="en-US" sz="2400" b="1" dirty="0"/>
              <a:t>10</a:t>
            </a:r>
            <a:r>
              <a:rPr lang="en-US" dirty="0"/>
              <a:t> years of planning</a:t>
            </a:r>
          </a:p>
          <a:p>
            <a:r>
              <a:rPr lang="en-US" sz="2400" b="1" dirty="0"/>
              <a:t>16</a:t>
            </a:r>
            <a:r>
              <a:rPr lang="en-US" dirty="0"/>
              <a:t> months of construction</a:t>
            </a:r>
          </a:p>
          <a:p>
            <a:r>
              <a:rPr lang="en-US" sz="2400" b="1" dirty="0"/>
              <a:t>66</a:t>
            </a:r>
            <a:r>
              <a:rPr lang="en-US" dirty="0"/>
              <a:t> weeks of emails and hand-delivering </a:t>
            </a:r>
            <a:r>
              <a:rPr lang="en-US" sz="2400" b="1" dirty="0"/>
              <a:t>175</a:t>
            </a:r>
            <a:r>
              <a:rPr lang="en-US" dirty="0"/>
              <a:t> flyers, rain or shine</a:t>
            </a:r>
          </a:p>
          <a:p>
            <a:endParaRPr lang="en-US" dirty="0"/>
          </a:p>
        </p:txBody>
      </p:sp>
    </p:spTree>
    <p:extLst>
      <p:ext uri="{BB962C8B-B14F-4D97-AF65-F5344CB8AC3E}">
        <p14:creationId xmlns:p14="http://schemas.microsoft.com/office/powerpoint/2010/main" val="2699339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1903"/>
            <a:ext cx="8229600" cy="761808"/>
          </a:xfrm>
        </p:spPr>
        <p:txBody>
          <a:bodyPr/>
          <a:lstStyle/>
          <a:p>
            <a:r>
              <a:rPr lang="en-US" dirty="0"/>
              <a:t>After:</a:t>
            </a:r>
          </a:p>
        </p:txBody>
      </p:sp>
      <p:pic>
        <p:nvPicPr>
          <p:cNvPr id="4"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182036"/>
            <a:ext cx="4192273" cy="41724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4907146" y="4350896"/>
            <a:ext cx="3909945" cy="369332"/>
          </a:xfrm>
          <a:prstGeom prst="rect">
            <a:avLst/>
          </a:prstGeom>
          <a:noFill/>
        </p:spPr>
        <p:txBody>
          <a:bodyPr wrap="square" rtlCol="0">
            <a:spAutoFit/>
          </a:bodyPr>
          <a:lstStyle/>
          <a:p>
            <a:pPr algn="ctr"/>
            <a:r>
              <a:rPr lang="en-US" i="1" dirty="0"/>
              <a:t>City of Ukiah Project Team</a:t>
            </a:r>
          </a:p>
        </p:txBody>
      </p:sp>
      <p:pic>
        <p:nvPicPr>
          <p:cNvPr id="3" name="Picture 2"/>
          <p:cNvPicPr>
            <a:picLocks noChangeAspect="1"/>
          </p:cNvPicPr>
          <p:nvPr/>
        </p:nvPicPr>
        <p:blipFill>
          <a:blip r:embed="rId3"/>
          <a:stretch>
            <a:fillRect/>
          </a:stretch>
        </p:blipFill>
        <p:spPr>
          <a:xfrm>
            <a:off x="4907146" y="1521561"/>
            <a:ext cx="3909945" cy="26500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457200" y="5671250"/>
            <a:ext cx="8229600" cy="830997"/>
          </a:xfrm>
          <a:prstGeom prst="rect">
            <a:avLst/>
          </a:prstGeom>
          <a:noFill/>
        </p:spPr>
        <p:txBody>
          <a:bodyPr wrap="square" rtlCol="0">
            <a:spAutoFit/>
          </a:bodyPr>
          <a:lstStyle/>
          <a:p>
            <a:pPr algn="ctr"/>
            <a:r>
              <a:rPr lang="en-US" sz="2400" dirty="0"/>
              <a:t>Thriving downtown, new economic activity, </a:t>
            </a:r>
          </a:p>
          <a:p>
            <a:pPr algn="ctr"/>
            <a:r>
              <a:rPr lang="en-US" sz="2400" dirty="0"/>
              <a:t>special events</a:t>
            </a:r>
            <a:r>
              <a:rPr lang="is-IS" sz="2400" dirty="0"/>
              <a:t>…on to Phase 2!</a:t>
            </a:r>
            <a:endParaRPr lang="en-US" sz="2400" dirty="0"/>
          </a:p>
        </p:txBody>
      </p:sp>
    </p:spTree>
    <p:extLst>
      <p:ext uri="{BB962C8B-B14F-4D97-AF65-F5344CB8AC3E}">
        <p14:creationId xmlns:p14="http://schemas.microsoft.com/office/powerpoint/2010/main" val="4077626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8A1B8B31A685F43B59319CD34D2D8A1" ma:contentTypeVersion="19" ma:contentTypeDescription="Create a new document." ma:contentTypeScope="" ma:versionID="8ae60ec1f7b7096979d085cb0074fe16">
  <xsd:schema xmlns:xsd="http://www.w3.org/2001/XMLSchema" xmlns:xs="http://www.w3.org/2001/XMLSchema" xmlns:p="http://schemas.microsoft.com/office/2006/metadata/properties" xmlns:ns2="0233324c-b170-4a45-8e91-6261aaa3b3aa" xmlns:ns3="9772da1a-ac65-45c5-a568-d4f6fb4076cc" targetNamespace="http://schemas.microsoft.com/office/2006/metadata/properties" ma:root="true" ma:fieldsID="2c62380f73e895e18a19bab0aba0358b" ns2:_="" ns3:_="">
    <xsd:import namespace="0233324c-b170-4a45-8e91-6261aaa3b3aa"/>
    <xsd:import namespace="9772da1a-ac65-45c5-a568-d4f6fb4076c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33324c-b170-4a45-8e91-6261aaa3b3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3e68c6f-e9d5-4428-81ba-af2f37ecfaa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772da1a-ac65-45c5-a568-d4f6fb4076c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7a5fbab0-4346-4812-9dac-363669a552b3}" ma:internalName="TaxCatchAll" ma:showField="CatchAllData" ma:web="9772da1a-ac65-45c5-a568-d4f6fb4076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ma:index="19" ma:displayName="Subject"/>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D3D991-C2E9-46A8-BAD9-A7C296899904}">
  <ds:schemaRefs>
    <ds:schemaRef ds:uri="http://schemas.microsoft.com/sharepoint/v3/contenttype/forms"/>
  </ds:schemaRefs>
</ds:datastoreItem>
</file>

<file path=customXml/itemProps2.xml><?xml version="1.0" encoding="utf-8"?>
<ds:datastoreItem xmlns:ds="http://schemas.openxmlformats.org/officeDocument/2006/customXml" ds:itemID="{DBD706CE-0DB7-4154-B08C-7075574D9A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33324c-b170-4a45-8e91-6261aaa3b3aa"/>
    <ds:schemaRef ds:uri="9772da1a-ac65-45c5-a568-d4f6fb407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Clarity.thmx</Template>
  <TotalTime>1761</TotalTime>
  <Words>600</Words>
  <Application>Microsoft Office PowerPoint</Application>
  <PresentationFormat>On-screen Show (4:3)</PresentationFormat>
  <Paragraphs>75</Paragraphs>
  <Slides>14</Slides>
  <Notes>4</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14</vt:i4>
      </vt:variant>
    </vt:vector>
  </HeadingPairs>
  <TitlesOfParts>
    <vt:vector size="20" baseType="lpstr">
      <vt:lpstr>Arial</vt:lpstr>
      <vt:lpstr>Calibri</vt:lpstr>
      <vt:lpstr>Calibri Light</vt:lpstr>
      <vt:lpstr>Clarity</vt:lpstr>
      <vt:lpstr>Retrospect</vt:lpstr>
      <vt:lpstr>Office Theme</vt:lpstr>
      <vt:lpstr>Downtown Ukiah streetscape project</vt:lpstr>
      <vt:lpstr>PowerPoint Presentation</vt:lpstr>
      <vt:lpstr>Before:</vt:lpstr>
      <vt:lpstr>Timeline</vt:lpstr>
      <vt:lpstr>Timeline, continued</vt:lpstr>
      <vt:lpstr>Timeline, continued</vt:lpstr>
      <vt:lpstr>During:</vt:lpstr>
      <vt:lpstr>During:</vt:lpstr>
      <vt:lpstr>After:</vt:lpstr>
      <vt:lpstr>Funding</vt:lpstr>
      <vt:lpstr>Funding</vt:lpstr>
      <vt:lpstr>Funding</vt:lpstr>
      <vt:lpstr>After:</vt:lpstr>
      <vt:lpstr>Questions?</vt:lpstr>
    </vt:vector>
  </TitlesOfParts>
  <Company>Shoefly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Downtown Ukiah streetscape project</dc:title>
  <dc:creator>Shannon Riley</dc:creator>
  <cp:lastModifiedBy>Shannon Riley</cp:lastModifiedBy>
  <cp:revision>9</cp:revision>
  <dcterms:created xsi:type="dcterms:W3CDTF">2021-10-21T03:22:10Z</dcterms:created>
  <dcterms:modified xsi:type="dcterms:W3CDTF">2024-05-16T19:28:15Z</dcterms:modified>
</cp:coreProperties>
</file>